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9" r:id="rId5"/>
    <p:sldId id="260" r:id="rId6"/>
    <p:sldId id="278" r:id="rId7"/>
    <p:sldId id="280" r:id="rId8"/>
    <p:sldId id="268" r:id="rId9"/>
    <p:sldId id="276" r:id="rId10"/>
    <p:sldId id="263" r:id="rId11"/>
    <p:sldId id="266" r:id="rId12"/>
    <p:sldId id="265" r:id="rId13"/>
    <p:sldId id="264" r:id="rId14"/>
    <p:sldId id="269" r:id="rId15"/>
    <p:sldId id="271" r:id="rId16"/>
    <p:sldId id="272" r:id="rId17"/>
    <p:sldId id="275" r:id="rId18"/>
    <p:sldId id="270" r:id="rId19"/>
    <p:sldId id="274" r:id="rId20"/>
    <p:sldId id="279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2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47" autoAdjust="0"/>
  </p:normalViewPr>
  <p:slideViewPr>
    <p:cSldViewPr snapToGrid="0" snapToObjects="1">
      <p:cViewPr>
        <p:scale>
          <a:sx n="90" d="100"/>
          <a:sy n="90" d="100"/>
        </p:scale>
        <p:origin x="-7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27/11/12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5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27/11/12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27/11/12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27/11/12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1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9" y="273052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1"/>
            <a:ext cx="5711824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1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1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27/11/12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6356351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80" y="6356351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3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48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4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3.png"/><Relationship Id="rId12" Type="http://schemas.openxmlformats.org/officeDocument/2006/relationships/image" Target="../media/image84.png"/><Relationship Id="rId13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2.png"/><Relationship Id="rId10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00.png"/><Relationship Id="rId11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1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gif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microsoft.com/office/2007/relationships/hdphoto" Target="../media/hdphoto1.wdp"/><Relationship Id="rId6" Type="http://schemas.openxmlformats.org/officeDocument/2006/relationships/image" Target="../media/image19.gif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png"/><Relationship Id="rId5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jpe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33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Scalar Fields in Action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Dionisio</a:t>
            </a:r>
            <a:r>
              <a:rPr lang="en-US" dirty="0" smtClean="0"/>
              <a:t> </a:t>
            </a:r>
            <a:r>
              <a:rPr lang="en-US" dirty="0" err="1" smtClean="0"/>
              <a:t>Bazeia</a:t>
            </a:r>
            <a:endParaRPr lang="en-US" dirty="0" smtClean="0"/>
          </a:p>
          <a:p>
            <a:r>
              <a:rPr lang="en-US" dirty="0" smtClean="0"/>
              <a:t>DF - UFPB/IF - USP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43200" y="649112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IF.USP.SCarlos</a:t>
            </a:r>
            <a:r>
              <a:rPr lang="en-US" dirty="0" smtClean="0"/>
              <a:t>, </a:t>
            </a:r>
            <a:r>
              <a:rPr lang="en-US" dirty="0" smtClean="0"/>
              <a:t>November, 2012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167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78516" y="3305528"/>
            <a:ext cx="5137013" cy="1722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334822" y="3044476"/>
            <a:ext cx="2151765" cy="20701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Fields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Generalities…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79" y="2217916"/>
            <a:ext cx="4443506" cy="636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705" y="2235860"/>
            <a:ext cx="3025585" cy="618554"/>
          </a:xfrm>
          <a:prstGeom prst="rect">
            <a:avLst/>
          </a:prstGeom>
        </p:spPr>
      </p:pic>
      <p:sp>
        <p:nvSpPr>
          <p:cNvPr id="8" name="Notched Right Arrow 7"/>
          <p:cNvSpPr/>
          <p:nvPr/>
        </p:nvSpPr>
        <p:spPr>
          <a:xfrm>
            <a:off x="5133787" y="2454587"/>
            <a:ext cx="537968" cy="23152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2761127" y="3964464"/>
            <a:ext cx="1930401" cy="443474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705" y="3508525"/>
            <a:ext cx="1143588" cy="6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705" y="4186201"/>
            <a:ext cx="1143588" cy="6090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707" y="4220467"/>
            <a:ext cx="1143588" cy="5747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0707" y="3464846"/>
            <a:ext cx="1184088" cy="6023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01338" y="3695257"/>
            <a:ext cx="233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BPS sectors</a:t>
            </a:r>
            <a:endParaRPr lang="en-US" dirty="0"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3937" y="3603155"/>
            <a:ext cx="1072772" cy="3371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4055" y="4513656"/>
            <a:ext cx="1129393" cy="3501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49763" y="3187018"/>
            <a:ext cx="233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Potential minima</a:t>
            </a:r>
            <a:endParaRPr lang="en-U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8986" y="4001535"/>
            <a:ext cx="52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>
                <a:latin typeface="+mj-lt"/>
              </a:rPr>
              <a:t>&amp;</a:t>
            </a:r>
            <a:endParaRPr lang="en-US" dirty="0">
              <a:latin typeface="+mj-lt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09123" y="5341334"/>
            <a:ext cx="5184429" cy="7848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500" b="0" dirty="0" smtClean="0"/>
              <a:t>DB, Santos, </a:t>
            </a:r>
            <a:r>
              <a:rPr lang="en-US" sz="1500" b="0" dirty="0" err="1" smtClean="0"/>
              <a:t>Ribeiro</a:t>
            </a:r>
            <a:r>
              <a:rPr lang="en-US" sz="1500" b="0" dirty="0" smtClean="0"/>
              <a:t>, PLA (1995)</a:t>
            </a:r>
          </a:p>
          <a:p>
            <a:r>
              <a:rPr lang="en-US" sz="1500" b="0" dirty="0" smtClean="0"/>
              <a:t>…</a:t>
            </a:r>
          </a:p>
          <a:p>
            <a:r>
              <a:rPr lang="en-US" sz="1500" b="0" dirty="0" err="1" smtClean="0"/>
              <a:t>Izquierdo</a:t>
            </a:r>
            <a:r>
              <a:rPr lang="en-US" sz="1500" b="0" dirty="0" smtClean="0"/>
              <a:t>, Gonzalez-Leon, </a:t>
            </a:r>
            <a:r>
              <a:rPr lang="en-US" sz="1500" b="0" dirty="0" err="1" smtClean="0"/>
              <a:t>Mateos</a:t>
            </a:r>
            <a:r>
              <a:rPr lang="en-US" sz="1500" b="0" dirty="0" err="1"/>
              <a:t>-</a:t>
            </a:r>
            <a:r>
              <a:rPr lang="en-US" sz="1500" b="0" dirty="0" err="1" smtClean="0"/>
              <a:t>Guilarte</a:t>
            </a:r>
            <a:r>
              <a:rPr lang="en-US" sz="1500" b="0" dirty="0" smtClean="0"/>
              <a:t>, PRD (2002)…</a:t>
            </a:r>
            <a:endParaRPr lang="en-US" sz="1500" b="0" dirty="0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493552" y="6139488"/>
            <a:ext cx="3378231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500" dirty="0" smtClean="0"/>
              <a:t>Three Fields</a:t>
            </a:r>
          </a:p>
          <a:p>
            <a:r>
              <a:rPr lang="en-US" sz="1500" b="0" dirty="0" smtClean="0"/>
              <a:t>DB, </a:t>
            </a:r>
            <a:r>
              <a:rPr lang="en-US" sz="1500" b="0" dirty="0" err="1" smtClean="0"/>
              <a:t>Losano</a:t>
            </a:r>
            <a:r>
              <a:rPr lang="en-US" sz="1500" b="0" dirty="0" smtClean="0"/>
              <a:t>, </a:t>
            </a:r>
            <a:r>
              <a:rPr lang="en-US" sz="1500" b="0" dirty="0" err="1" smtClean="0"/>
              <a:t>Wotzasek</a:t>
            </a:r>
            <a:r>
              <a:rPr lang="en-US" sz="1500" b="0" dirty="0" smtClean="0"/>
              <a:t> PRD (2002)</a:t>
            </a:r>
            <a:endParaRPr lang="en-US" sz="15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1755" y="5221668"/>
            <a:ext cx="3176411" cy="726265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5127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259294" y="2114829"/>
            <a:ext cx="1120588" cy="624105"/>
          </a:xfrm>
          <a:prstGeom prst="round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Lorentz </a:t>
            </a:r>
            <a:r>
              <a:rPr lang="en-US" b="1" dirty="0"/>
              <a:t>b</a:t>
            </a:r>
            <a:r>
              <a:rPr lang="en-US" b="1" dirty="0" smtClean="0"/>
              <a:t>reaking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822" y="2114829"/>
            <a:ext cx="5991412" cy="624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294" y="2873198"/>
            <a:ext cx="1583787" cy="369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73" y="3470839"/>
            <a:ext cx="4314321" cy="622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512" y="3914064"/>
            <a:ext cx="1733177" cy="560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512" y="3279331"/>
            <a:ext cx="1071443" cy="545087"/>
          </a:xfrm>
          <a:prstGeom prst="rect">
            <a:avLst/>
          </a:prstGeom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401671" y="6117940"/>
            <a:ext cx="4742329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 dirty="0" err="1"/>
              <a:t>Barreto</a:t>
            </a:r>
            <a:r>
              <a:rPr lang="en-US" sz="1600" b="0" dirty="0"/>
              <a:t>, DB, </a:t>
            </a:r>
            <a:r>
              <a:rPr lang="en-US" sz="1600" b="0" dirty="0" err="1"/>
              <a:t>RMenezes</a:t>
            </a:r>
            <a:r>
              <a:rPr lang="en-US" sz="1600" b="0" dirty="0"/>
              <a:t>, PRD2006</a:t>
            </a:r>
          </a:p>
          <a:p>
            <a:r>
              <a:rPr lang="en-US" sz="1600" b="0" dirty="0"/>
              <a:t>DB, Ferreira </a:t>
            </a:r>
            <a:r>
              <a:rPr lang="en-US" sz="1600" b="0" dirty="0" err="1"/>
              <a:t>Jr</a:t>
            </a:r>
            <a:r>
              <a:rPr lang="en-US" sz="1600" b="0" dirty="0"/>
              <a:t>, Gomes, </a:t>
            </a:r>
            <a:r>
              <a:rPr lang="en-US" sz="1600" b="0" dirty="0" err="1" smtClean="0"/>
              <a:t>RMenezes</a:t>
            </a:r>
            <a:r>
              <a:rPr lang="en-US" sz="1600" b="0" dirty="0"/>
              <a:t>, PhysD2010 </a:t>
            </a:r>
          </a:p>
        </p:txBody>
      </p:sp>
      <p:pic>
        <p:nvPicPr>
          <p:cNvPr id="12" name="Picture 11" descr="Captura de Tela 2012-10-02 às 09.55.15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" y="4093728"/>
            <a:ext cx="2982445" cy="2093736"/>
          </a:xfrm>
          <a:prstGeom prst="rect">
            <a:avLst/>
          </a:prstGeom>
        </p:spPr>
      </p:pic>
      <p:pic>
        <p:nvPicPr>
          <p:cNvPr id="13" name="Picture 12" descr="Captura de Tela 2012-10-02 às 09.56.52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12" y="3893629"/>
            <a:ext cx="3174503" cy="2232536"/>
          </a:xfrm>
          <a:prstGeom prst="rect">
            <a:avLst/>
          </a:prstGeom>
        </p:spPr>
      </p:pic>
      <p:sp>
        <p:nvSpPr>
          <p:cNvPr id="14" name="Notched Right Arrow 13"/>
          <p:cNvSpPr/>
          <p:nvPr/>
        </p:nvSpPr>
        <p:spPr>
          <a:xfrm>
            <a:off x="5435616" y="3647147"/>
            <a:ext cx="1228144" cy="443474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6770" y="3377940"/>
            <a:ext cx="233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BPS sectors</a:t>
            </a:r>
            <a:endParaRPr 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9170" y="4767217"/>
            <a:ext cx="326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Non-monotonic solutions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99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D=1</a:t>
            </a:r>
            <a:endParaRPr lang="en-US" b="1" dirty="0"/>
          </a:p>
        </p:txBody>
      </p:sp>
      <p:pic>
        <p:nvPicPr>
          <p:cNvPr id="4" name="Picture 3" descr="fot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t="17429" r="15176" b="52955"/>
          <a:stretch/>
        </p:blipFill>
        <p:spPr>
          <a:xfrm>
            <a:off x="2157554" y="1783115"/>
            <a:ext cx="4001034" cy="11304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94108" y="3002352"/>
            <a:ext cx="3864480" cy="751000"/>
          </a:xfrm>
          <a:prstGeom prst="rect">
            <a:avLst/>
          </a:prstGeom>
          <a:gradFill>
            <a:gsLst>
              <a:gs pos="0">
                <a:schemeClr val="accent6"/>
              </a:gs>
              <a:gs pos="53000">
                <a:schemeClr val="accent1">
                  <a:lumMod val="60000"/>
                  <a:lumOff val="40000"/>
                </a:schemeClr>
              </a:gs>
              <a:gs pos="100000">
                <a:srgbClr val="FF6600"/>
              </a:gs>
            </a:gsLst>
            <a:lin ang="4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68668" y="24305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32222" y="1951941"/>
            <a:ext cx="220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Magnetic Systems</a:t>
            </a:r>
            <a:endParaRPr lang="en-US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2163" y="3187018"/>
            <a:ext cx="233703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03133"/>
                </a:solidFill>
                <a:latin typeface="+mj-lt"/>
              </a:rPr>
              <a:t>Pat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tern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Form</a:t>
            </a:r>
            <a:r>
              <a:rPr lang="en-US" b="1" dirty="0" smtClean="0">
                <a:solidFill>
                  <a:srgbClr val="0000FF"/>
                </a:solidFill>
                <a:latin typeface="+mj-lt"/>
              </a:rPr>
              <a:t>ation</a:t>
            </a: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b="1" dirty="0" err="1" smtClean="0">
                <a:latin typeface="+mj-lt"/>
              </a:rPr>
              <a:t>Braneworld</a:t>
            </a:r>
            <a:r>
              <a:rPr lang="en-US" b="1" dirty="0" smtClean="0">
                <a:latin typeface="+mj-lt"/>
              </a:rPr>
              <a:t> models</a:t>
            </a:r>
          </a:p>
          <a:p>
            <a:r>
              <a:rPr lang="en-US" b="1" dirty="0" smtClean="0">
                <a:latin typeface="+mj-lt"/>
              </a:rPr>
              <a:t>Cosmology</a:t>
            </a:r>
          </a:p>
          <a:p>
            <a:endParaRPr lang="en-US" dirty="0" smtClean="0">
              <a:latin typeface="+mj-lt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57200" y="3877089"/>
            <a:ext cx="5120451" cy="7848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dirty="0" smtClean="0">
                <a:latin typeface="+mj-lt"/>
              </a:rPr>
              <a:t>Chemistry</a:t>
            </a:r>
            <a:r>
              <a:rPr lang="pt-BR" sz="1500" dirty="0">
                <a:latin typeface="+mj-lt"/>
              </a:rPr>
              <a:t> </a:t>
            </a:r>
            <a:r>
              <a:rPr lang="pt-BR" sz="1500" dirty="0" smtClean="0">
                <a:latin typeface="+mj-lt"/>
              </a:rPr>
              <a:t>(</a:t>
            </a:r>
            <a:r>
              <a:rPr lang="en-US" sz="1500" dirty="0" smtClean="0">
                <a:latin typeface="+mj-lt"/>
              </a:rPr>
              <a:t>Pol</a:t>
            </a:r>
            <a:r>
              <a:rPr lang="pt-BR" sz="1500" dirty="0" err="1" smtClean="0">
                <a:latin typeface="+mj-lt"/>
              </a:rPr>
              <a:t>ymers</a:t>
            </a:r>
            <a:r>
              <a:rPr lang="pt-BR" sz="1500" dirty="0" smtClean="0">
                <a:latin typeface="+mj-lt"/>
              </a:rPr>
              <a:t>):</a:t>
            </a:r>
            <a:endParaRPr lang="pt-BR" sz="1500" dirty="0">
              <a:latin typeface="+mj-lt"/>
            </a:endParaRPr>
          </a:p>
          <a:p>
            <a:pPr eaLnBrk="1" hangingPunct="1"/>
            <a:r>
              <a:rPr lang="pt-BR" sz="1500" b="0" i="1" dirty="0" err="1" smtClean="0">
                <a:latin typeface="+mj-lt"/>
              </a:rPr>
              <a:t>Polyethylene</a:t>
            </a:r>
            <a:r>
              <a:rPr lang="pt-BR" sz="1500" b="0" i="1" dirty="0">
                <a:latin typeface="+mj-lt"/>
              </a:rPr>
              <a:t>: </a:t>
            </a:r>
            <a:endParaRPr lang="pt-BR" sz="1500" b="0" i="1" dirty="0" smtClean="0">
              <a:latin typeface="+mj-lt"/>
            </a:endParaRPr>
          </a:p>
          <a:p>
            <a:pPr eaLnBrk="1" hangingPunct="1"/>
            <a:r>
              <a:rPr lang="pt-BR" sz="1500" b="0" dirty="0" smtClean="0">
                <a:latin typeface="+mj-lt"/>
              </a:rPr>
              <a:t>DB</a:t>
            </a:r>
            <a:r>
              <a:rPr lang="pt-BR" sz="1500" b="0" dirty="0">
                <a:latin typeface="+mj-lt"/>
              </a:rPr>
              <a:t>, Ventura, CPL(1999)</a:t>
            </a:r>
            <a:r>
              <a:rPr lang="pt-BR" sz="1500" b="0" dirty="0" smtClean="0">
                <a:latin typeface="+mj-lt"/>
              </a:rPr>
              <a:t>; Ventura</a:t>
            </a:r>
            <a:r>
              <a:rPr lang="pt-BR" sz="1500" b="0" dirty="0">
                <a:latin typeface="+mj-lt"/>
              </a:rPr>
              <a:t>, </a:t>
            </a:r>
            <a:r>
              <a:rPr lang="pt-BR" sz="1500" b="0" dirty="0" err="1">
                <a:latin typeface="+mj-lt"/>
              </a:rPr>
              <a:t>Simas</a:t>
            </a:r>
            <a:r>
              <a:rPr lang="pt-BR" sz="1500" b="0" dirty="0">
                <a:latin typeface="+mj-lt"/>
              </a:rPr>
              <a:t>, DB, CPL(2000</a:t>
            </a:r>
            <a:r>
              <a:rPr lang="pt-BR" sz="1500" b="0" dirty="0" smtClean="0">
                <a:latin typeface="+mj-lt"/>
              </a:rPr>
              <a:t>)</a:t>
            </a:r>
            <a:endParaRPr lang="pt-BR" sz="1500" b="0" dirty="0">
              <a:latin typeface="+mj-lt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920440" y="5119884"/>
            <a:ext cx="4746367" cy="1477328"/>
          </a:xfrm>
          <a:prstGeom prst="rect">
            <a:avLst/>
          </a:prstGeom>
          <a:solidFill>
            <a:srgbClr val="FDE6A5"/>
          </a:solidFill>
          <a:ln w="28575">
            <a:solidFill>
              <a:srgbClr val="CF990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500" dirty="0" err="1">
                <a:latin typeface="+mj-lt"/>
              </a:rPr>
              <a:t>Biology</a:t>
            </a:r>
            <a:r>
              <a:rPr lang="pt-BR" sz="1500" b="0" dirty="0">
                <a:latin typeface="+mj-lt"/>
              </a:rPr>
              <a:t>:</a:t>
            </a:r>
          </a:p>
          <a:p>
            <a:pPr eaLnBrk="1" hangingPunct="1"/>
            <a:r>
              <a:rPr lang="pt-BR" sz="1500" dirty="0">
                <a:latin typeface="+mj-lt"/>
              </a:rPr>
              <a:t>Langmuir </a:t>
            </a:r>
            <a:r>
              <a:rPr lang="pt-BR" sz="1500" dirty="0" err="1" smtClean="0">
                <a:latin typeface="+mj-lt"/>
              </a:rPr>
              <a:t>films</a:t>
            </a:r>
            <a:r>
              <a:rPr lang="pt-BR" sz="1500" dirty="0" smtClean="0">
                <a:latin typeface="+mj-lt"/>
              </a:rPr>
              <a:t>:</a:t>
            </a:r>
            <a:endParaRPr lang="pt-BR" sz="1500" dirty="0">
              <a:latin typeface="+mj-lt"/>
            </a:endParaRPr>
          </a:p>
          <a:p>
            <a:pPr eaLnBrk="1" hangingPunct="1"/>
            <a:r>
              <a:rPr lang="pt-BR" sz="1500" b="0" dirty="0">
                <a:latin typeface="+mj-lt"/>
              </a:rPr>
              <a:t>DB, Leite, Lima, Moraes, CPL(2001</a:t>
            </a:r>
            <a:r>
              <a:rPr lang="pt-BR" sz="1500" b="0" dirty="0" smtClean="0">
                <a:latin typeface="+mj-lt"/>
              </a:rPr>
              <a:t>)</a:t>
            </a:r>
          </a:p>
          <a:p>
            <a:pPr eaLnBrk="1" hangingPunct="1"/>
            <a:r>
              <a:rPr lang="pt-BR" sz="1500" dirty="0" err="1" smtClean="0">
                <a:latin typeface="+mj-lt"/>
              </a:rPr>
              <a:t>Diversity</a:t>
            </a:r>
            <a:r>
              <a:rPr lang="pt-BR" sz="1500" dirty="0" smtClean="0">
                <a:latin typeface="+mj-lt"/>
              </a:rPr>
              <a:t>:</a:t>
            </a:r>
          </a:p>
          <a:p>
            <a:pPr eaLnBrk="1" hangingPunct="1"/>
            <a:r>
              <a:rPr lang="pt-BR" sz="1500" dirty="0" smtClean="0">
                <a:solidFill>
                  <a:srgbClr val="105CA4"/>
                </a:solidFill>
                <a:latin typeface="+mj-lt"/>
              </a:rPr>
              <a:t>Avelino, DB, </a:t>
            </a:r>
            <a:r>
              <a:rPr lang="pt-BR" sz="1500" dirty="0" err="1" smtClean="0">
                <a:solidFill>
                  <a:srgbClr val="105CA4"/>
                </a:solidFill>
                <a:latin typeface="+mj-lt"/>
              </a:rPr>
              <a:t>Losano</a:t>
            </a:r>
            <a:r>
              <a:rPr lang="pt-BR" sz="1500" dirty="0" smtClean="0">
                <a:solidFill>
                  <a:srgbClr val="105CA4"/>
                </a:solidFill>
                <a:latin typeface="+mj-lt"/>
              </a:rPr>
              <a:t>, Menezes, PRE (2012)</a:t>
            </a:r>
          </a:p>
          <a:p>
            <a:pPr eaLnBrk="1" hangingPunct="1"/>
            <a:r>
              <a:rPr lang="pt-BR" sz="1500" dirty="0" smtClean="0">
                <a:solidFill>
                  <a:srgbClr val="105CA4"/>
                </a:solidFill>
                <a:latin typeface="+mj-lt"/>
              </a:rPr>
              <a:t>Avelino, DB, </a:t>
            </a:r>
            <a:r>
              <a:rPr lang="pt-BR" sz="1500" dirty="0" err="1" smtClean="0">
                <a:solidFill>
                  <a:srgbClr val="105CA4"/>
                </a:solidFill>
                <a:latin typeface="+mj-lt"/>
              </a:rPr>
              <a:t>Losano</a:t>
            </a:r>
            <a:r>
              <a:rPr lang="pt-BR" sz="1500" dirty="0" smtClean="0">
                <a:solidFill>
                  <a:srgbClr val="105CA4"/>
                </a:solidFill>
                <a:latin typeface="+mj-lt"/>
              </a:rPr>
              <a:t>, Menezes, Oliveira, PRE(2012)</a:t>
            </a:r>
            <a:endParaRPr lang="en-US" sz="1500" dirty="0">
              <a:solidFill>
                <a:srgbClr val="105CA4"/>
              </a:solidFill>
              <a:latin typeface="+mj-lt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43934" y="4915579"/>
            <a:ext cx="377650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dirty="0" smtClean="0">
                <a:latin typeface="+mj-lt"/>
              </a:rPr>
              <a:t>BEC</a:t>
            </a:r>
            <a:r>
              <a:rPr lang="pt-BR" sz="1500" dirty="0" smtClean="0">
                <a:latin typeface="+mj-lt"/>
              </a:rPr>
              <a:t>:</a:t>
            </a:r>
            <a:endParaRPr lang="pt-BR" sz="1500" b="0" i="1" dirty="0" smtClean="0">
              <a:latin typeface="+mj-lt"/>
            </a:endParaRPr>
          </a:p>
          <a:p>
            <a:pPr eaLnBrk="1" hangingPunct="1"/>
            <a:r>
              <a:rPr lang="pt-BR" sz="1500" dirty="0" smtClean="0">
                <a:solidFill>
                  <a:srgbClr val="105CA4"/>
                </a:solidFill>
                <a:latin typeface="+mj-lt"/>
              </a:rPr>
              <a:t>Avelar, DB</a:t>
            </a:r>
            <a:r>
              <a:rPr lang="pt-BR" sz="1500" dirty="0">
                <a:solidFill>
                  <a:srgbClr val="105CA4"/>
                </a:solidFill>
                <a:latin typeface="+mj-lt"/>
              </a:rPr>
              <a:t>, </a:t>
            </a:r>
            <a:r>
              <a:rPr lang="pt-BR" sz="1500" dirty="0" smtClean="0">
                <a:solidFill>
                  <a:srgbClr val="105CA4"/>
                </a:solidFill>
                <a:latin typeface="+mj-lt"/>
              </a:rPr>
              <a:t>Cardoso, PRE(</a:t>
            </a:r>
            <a:r>
              <a:rPr lang="pt-BR" sz="1500" dirty="0" err="1" smtClean="0">
                <a:solidFill>
                  <a:srgbClr val="105CA4"/>
                </a:solidFill>
                <a:latin typeface="+mj-lt"/>
              </a:rPr>
              <a:t>R</a:t>
            </a:r>
            <a:r>
              <a:rPr lang="pt-BR" sz="1500" dirty="0" smtClean="0">
                <a:solidFill>
                  <a:srgbClr val="105CA4"/>
                </a:solidFill>
                <a:latin typeface="+mj-lt"/>
              </a:rPr>
              <a:t>)(2009)</a:t>
            </a:r>
          </a:p>
          <a:p>
            <a:pPr eaLnBrk="1" hangingPunct="1"/>
            <a:r>
              <a:rPr lang="pt-BR" sz="1500" dirty="0" smtClean="0">
                <a:solidFill>
                  <a:srgbClr val="105CA4"/>
                </a:solidFill>
                <a:latin typeface="+mj-lt"/>
              </a:rPr>
              <a:t>Avelar, DB, Cardoso, PRE (2011+12</a:t>
            </a:r>
            <a:r>
              <a:rPr lang="pt-BR" sz="1500" b="0" dirty="0" smtClean="0">
                <a:latin typeface="+mj-lt"/>
              </a:rPr>
              <a:t>)</a:t>
            </a:r>
          </a:p>
          <a:p>
            <a:pPr eaLnBrk="1" hangingPunct="1"/>
            <a:r>
              <a:rPr lang="pt-BR" sz="1500" b="0" dirty="0" smtClean="0">
                <a:latin typeface="+mj-lt"/>
              </a:rPr>
              <a:t>...</a:t>
            </a:r>
            <a:endParaRPr lang="pt-BR" sz="1500" b="0" dirty="0">
              <a:latin typeface="+mj-lt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3934" y="6071774"/>
            <a:ext cx="3464783" cy="7848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dirty="0" smtClean="0">
                <a:latin typeface="+mj-lt"/>
              </a:rPr>
              <a:t>Math</a:t>
            </a:r>
            <a:r>
              <a:rPr lang="pt-BR" sz="1500" dirty="0" smtClean="0">
                <a:latin typeface="+mj-lt"/>
              </a:rPr>
              <a:t>:</a:t>
            </a:r>
          </a:p>
          <a:p>
            <a:pPr eaLnBrk="1" hangingPunct="1"/>
            <a:r>
              <a:rPr lang="pt-BR" sz="1500" dirty="0" smtClean="0">
                <a:latin typeface="+mj-lt"/>
              </a:rPr>
              <a:t>DB, Das, </a:t>
            </a:r>
            <a:r>
              <a:rPr lang="pt-BR" sz="1500" dirty="0" err="1" smtClean="0">
                <a:latin typeface="+mj-lt"/>
              </a:rPr>
              <a:t>Losano</a:t>
            </a:r>
            <a:r>
              <a:rPr lang="pt-BR" sz="1500" dirty="0" smtClean="0">
                <a:latin typeface="+mj-lt"/>
              </a:rPr>
              <a:t>, Santos, AML(2010</a:t>
            </a:r>
            <a:r>
              <a:rPr lang="pt-BR" sz="1500" b="0" dirty="0" smtClean="0">
                <a:latin typeface="+mj-lt"/>
              </a:rPr>
              <a:t>)</a:t>
            </a:r>
            <a:endParaRPr lang="pt-BR" sz="1500" b="0" dirty="0">
              <a:latin typeface="+mj-lt"/>
            </a:endParaRPr>
          </a:p>
          <a:p>
            <a:pPr eaLnBrk="1" hangingPunct="1"/>
            <a:endParaRPr lang="pt-BR" sz="1500" b="0" i="1" dirty="0" smtClean="0">
              <a:latin typeface="+mj-lt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544084" y="5257154"/>
            <a:ext cx="377650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dirty="0" smtClean="0">
                <a:latin typeface="+mj-lt"/>
              </a:rPr>
              <a:t>O. Oliveira, </a:t>
            </a:r>
            <a:r>
              <a:rPr lang="en-US" sz="1500" dirty="0" err="1" smtClean="0">
                <a:latin typeface="+mj-lt"/>
              </a:rPr>
              <a:t>Jr</a:t>
            </a:r>
            <a:r>
              <a:rPr lang="en-US" sz="1500" dirty="0" smtClean="0">
                <a:latin typeface="+mj-lt"/>
              </a:rPr>
              <a:t>: 2 papers: (1992+1993)</a:t>
            </a:r>
            <a:endParaRPr lang="pt-BR" sz="1500" b="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638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D=2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D=3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68668" y="24305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18136" y="2615177"/>
            <a:ext cx="233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R</a:t>
            </a:r>
            <a:r>
              <a:rPr lang="en-US" dirty="0" smtClean="0">
                <a:latin typeface="+mj-lt"/>
              </a:rPr>
              <a:t>ibbons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8136" y="4905253"/>
            <a:ext cx="233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Domain Walls</a:t>
            </a:r>
            <a:endParaRPr lang="en-US" dirty="0">
              <a:latin typeface="+mj-lt"/>
            </a:endParaRPr>
          </a:p>
        </p:txBody>
      </p:sp>
      <p:pic>
        <p:nvPicPr>
          <p:cNvPr id="6" name="Picture 5" descr="Captura de Tela 2012-10-01 às 14.55.2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r="2317"/>
          <a:stretch/>
        </p:blipFill>
        <p:spPr>
          <a:xfrm>
            <a:off x="2248999" y="1600201"/>
            <a:ext cx="2268844" cy="2369935"/>
          </a:xfrm>
          <a:prstGeom prst="rect">
            <a:avLst/>
          </a:prstGeom>
        </p:spPr>
      </p:pic>
      <p:pic>
        <p:nvPicPr>
          <p:cNvPr id="10" name="Picture 9" descr="Captura de Tela 2012-10-01 às 15.02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99" y="3970137"/>
            <a:ext cx="2256347" cy="2241976"/>
          </a:xfrm>
          <a:prstGeom prst="rect">
            <a:avLst/>
          </a:prstGeom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709667" y="5601600"/>
            <a:ext cx="4318002" cy="523220"/>
          </a:xfrm>
          <a:prstGeom prst="rect">
            <a:avLst/>
          </a:prstGeom>
          <a:solidFill>
            <a:srgbClr val="FDE6A5"/>
          </a:solidFill>
          <a:ln w="28575">
            <a:solidFill>
              <a:srgbClr val="CF990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err="1" smtClean="0">
                <a:latin typeface="+mj-lt"/>
              </a:rPr>
              <a:t>Avelino</a:t>
            </a:r>
            <a:r>
              <a:rPr lang="en-US" sz="1400" dirty="0" smtClean="0">
                <a:latin typeface="+mj-lt"/>
              </a:rPr>
              <a:t>, Oliveira, Martins, </a:t>
            </a:r>
            <a:r>
              <a:rPr lang="en-US" sz="1400" dirty="0" err="1" smtClean="0">
                <a:latin typeface="+mj-lt"/>
              </a:rPr>
              <a:t>JMenezes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RMenezes</a:t>
            </a:r>
            <a:endParaRPr lang="en-US" sz="1400" dirty="0" smtClean="0">
              <a:latin typeface="+mj-lt"/>
            </a:endParaRPr>
          </a:p>
          <a:p>
            <a:pPr eaLnBrk="1" hangingPunct="1"/>
            <a:r>
              <a:rPr lang="en-US" sz="1400" dirty="0" smtClean="0">
                <a:latin typeface="+mj-lt"/>
              </a:rPr>
              <a:t>PRD (2006), PLB(2007), PRD(2008)</a:t>
            </a:r>
          </a:p>
        </p:txBody>
      </p:sp>
    </p:spTree>
    <p:extLst>
      <p:ext uri="{BB962C8B-B14F-4D97-AF65-F5344CB8AC3E}">
        <p14:creationId xmlns:p14="http://schemas.microsoft.com/office/powerpoint/2010/main" val="117456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132296" y="3490463"/>
            <a:ext cx="1877235" cy="21515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177119" y="1744065"/>
            <a:ext cx="1877235" cy="14020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9" y="1642258"/>
            <a:ext cx="8229600" cy="4525963"/>
          </a:xfrm>
        </p:spPr>
        <p:txBody>
          <a:bodyPr/>
          <a:lstStyle/>
          <a:p>
            <a:r>
              <a:rPr lang="en-US" b="1" dirty="0" smtClean="0"/>
              <a:t>Complex Field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Example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21" y="2242670"/>
            <a:ext cx="3047999" cy="364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764" y="2242670"/>
            <a:ext cx="1777999" cy="395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762" y="2582167"/>
            <a:ext cx="1544296" cy="3541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17763" y="1935836"/>
            <a:ext cx="2337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h</a:t>
            </a:r>
            <a:r>
              <a:rPr lang="en-US" dirty="0" smtClean="0">
                <a:latin typeface="+mj-lt"/>
              </a:rPr>
              <a:t>olomorphic function</a:t>
            </a:r>
            <a:endParaRPr lang="en-US" dirty="0">
              <a:latin typeface="+mj-lt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996142" y="2936273"/>
            <a:ext cx="4285128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0" dirty="0" err="1">
                <a:latin typeface="+mj-lt"/>
              </a:rPr>
              <a:t>DB,JMenezes</a:t>
            </a:r>
            <a:r>
              <a:rPr lang="en-US" sz="1600" b="0" dirty="0">
                <a:latin typeface="+mj-lt"/>
              </a:rPr>
              <a:t>, Santos,PLB2001; NPB2002</a:t>
            </a:r>
            <a:r>
              <a:rPr lang="en-US" sz="1600" b="0" dirty="0" smtClean="0">
                <a:latin typeface="+mj-lt"/>
              </a:rPr>
              <a:t>:</a:t>
            </a:r>
            <a:endParaRPr lang="en-US" sz="1600" b="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0812" y="3274827"/>
            <a:ext cx="413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Theorem: solutions are all PBS states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117" y="3942233"/>
            <a:ext cx="5520565" cy="7216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66727" y="3515737"/>
            <a:ext cx="233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 smtClean="0">
                <a:latin typeface="+mj-lt"/>
              </a:rPr>
              <a:t>minima</a:t>
            </a:r>
            <a:endParaRPr lang="en-US" dirty="0"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500471" y="4888006"/>
            <a:ext cx="11415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85527" y="3905240"/>
            <a:ext cx="11415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59363" y="4888006"/>
            <a:ext cx="233703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500" dirty="0" smtClean="0">
                <a:latin typeface="+mj-lt"/>
              </a:rPr>
              <a:t>Z</a:t>
            </a:r>
            <a:r>
              <a:rPr lang="x-none" sz="2500" baseline="-25000" dirty="0" smtClean="0">
                <a:latin typeface="+mj-lt"/>
              </a:rPr>
              <a:t>N</a:t>
            </a:r>
            <a:r>
              <a:rPr lang="x-none" dirty="0" smtClean="0">
                <a:latin typeface="+mj-lt"/>
              </a:rPr>
              <a:t> </a:t>
            </a:r>
          </a:p>
          <a:p>
            <a:pPr algn="ctr"/>
            <a:r>
              <a:rPr lang="x-none" dirty="0" smtClean="0">
                <a:latin typeface="+mj-lt"/>
              </a:rPr>
              <a:t>symmetry</a:t>
            </a:r>
            <a:endParaRPr lang="en-US" dirty="0"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3152" y="4363140"/>
            <a:ext cx="1138116" cy="4198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5408" y="4042905"/>
            <a:ext cx="1120801" cy="367299"/>
          </a:xfrm>
          <a:prstGeom prst="rect">
            <a:avLst/>
          </a:prstGeom>
        </p:spPr>
      </p:pic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613751" y="4995081"/>
            <a:ext cx="7014336" cy="1202410"/>
            <a:chOff x="624" y="3312"/>
            <a:chExt cx="4916" cy="912"/>
          </a:xfrm>
        </p:grpSpPr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3028" y="3369"/>
              <a:ext cx="672" cy="7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 sz="4800" b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672" y="3360"/>
              <a:ext cx="672" cy="7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 sz="4800" b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1293" y="3657"/>
              <a:ext cx="96" cy="9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624" y="3648"/>
              <a:ext cx="96" cy="9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904" y="3532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sz="2800" dirty="0"/>
                <a:t>2</a:t>
              </a:r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1824" y="3360"/>
              <a:ext cx="672" cy="7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 sz="4800" b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2448" y="3696"/>
              <a:ext cx="96" cy="9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1920" y="3384"/>
              <a:ext cx="96" cy="9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1920" y="3984"/>
              <a:ext cx="96" cy="9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>
              <a:off x="2040" y="3545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sz="2800"/>
                <a:t>3</a:t>
              </a:r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3652" y="3656"/>
              <a:ext cx="96" cy="9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auto">
            <a:xfrm>
              <a:off x="4128" y="3360"/>
              <a:ext cx="672" cy="7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 sz="4800" b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41" name="Text Box 36"/>
            <p:cNvSpPr txBox="1">
              <a:spLocks noChangeArrowheads="1"/>
            </p:cNvSpPr>
            <p:nvPr/>
          </p:nvSpPr>
          <p:spPr bwMode="auto">
            <a:xfrm>
              <a:off x="3244" y="3553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sz="2800"/>
                <a:t>4</a:t>
              </a:r>
            </a:p>
          </p:txBody>
        </p:sp>
        <p:sp>
          <p:nvSpPr>
            <p:cNvPr id="42" name="Text Box 37"/>
            <p:cNvSpPr txBox="1">
              <a:spLocks noChangeArrowheads="1"/>
            </p:cNvSpPr>
            <p:nvPr/>
          </p:nvSpPr>
          <p:spPr bwMode="auto">
            <a:xfrm>
              <a:off x="4368" y="3548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sz="2800"/>
                <a:t>5</a:t>
              </a:r>
            </a:p>
          </p:txBody>
        </p:sp>
        <p:sp>
          <p:nvSpPr>
            <p:cNvPr id="43" name="Oval 38"/>
            <p:cNvSpPr>
              <a:spLocks noChangeArrowheads="1"/>
            </p:cNvSpPr>
            <p:nvPr/>
          </p:nvSpPr>
          <p:spPr bwMode="auto">
            <a:xfrm>
              <a:off x="2980" y="3656"/>
              <a:ext cx="96" cy="9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39"/>
            <p:cNvSpPr>
              <a:spLocks noChangeArrowheads="1"/>
            </p:cNvSpPr>
            <p:nvPr/>
          </p:nvSpPr>
          <p:spPr bwMode="auto">
            <a:xfrm>
              <a:off x="3316" y="3320"/>
              <a:ext cx="96" cy="9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40"/>
            <p:cNvSpPr>
              <a:spLocks noChangeArrowheads="1"/>
            </p:cNvSpPr>
            <p:nvPr/>
          </p:nvSpPr>
          <p:spPr bwMode="auto">
            <a:xfrm>
              <a:off x="3316" y="4040"/>
              <a:ext cx="96" cy="9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Oval 41"/>
            <p:cNvSpPr>
              <a:spLocks noChangeArrowheads="1"/>
            </p:cNvSpPr>
            <p:nvPr/>
          </p:nvSpPr>
          <p:spPr bwMode="auto">
            <a:xfrm>
              <a:off x="4152" y="3464"/>
              <a:ext cx="96" cy="9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Oval 42"/>
            <p:cNvSpPr>
              <a:spLocks noChangeArrowheads="1"/>
            </p:cNvSpPr>
            <p:nvPr/>
          </p:nvSpPr>
          <p:spPr bwMode="auto">
            <a:xfrm>
              <a:off x="4560" y="3984"/>
              <a:ext cx="96" cy="9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Oval 43"/>
            <p:cNvSpPr>
              <a:spLocks noChangeArrowheads="1"/>
            </p:cNvSpPr>
            <p:nvPr/>
          </p:nvSpPr>
          <p:spPr bwMode="auto">
            <a:xfrm>
              <a:off x="4512" y="3312"/>
              <a:ext cx="96" cy="9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4752" y="3648"/>
              <a:ext cx="96" cy="9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4164" y="3924"/>
              <a:ext cx="96" cy="9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" name="Text Box 46"/>
            <p:cNvSpPr txBox="1">
              <a:spLocks noChangeArrowheads="1"/>
            </p:cNvSpPr>
            <p:nvPr/>
          </p:nvSpPr>
          <p:spPr bwMode="auto">
            <a:xfrm>
              <a:off x="5136" y="3688"/>
              <a:ext cx="404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sz="4800">
                  <a:latin typeface="Times New Roman" charset="0"/>
                </a:rPr>
                <a:t>...</a:t>
              </a:r>
            </a:p>
          </p:txBody>
        </p:sp>
        <p:sp>
          <p:nvSpPr>
            <p:cNvPr id="52" name="Text Box 47"/>
            <p:cNvSpPr txBox="1">
              <a:spLocks noChangeArrowheads="1"/>
            </p:cNvSpPr>
            <p:nvPr/>
          </p:nvSpPr>
          <p:spPr bwMode="auto">
            <a:xfrm>
              <a:off x="3844" y="3640"/>
              <a:ext cx="21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sz="4800">
                  <a:latin typeface="Times New Roman" charset="0"/>
                </a:rPr>
                <a:t>,</a:t>
              </a:r>
            </a:p>
          </p:txBody>
        </p:sp>
        <p:sp>
          <p:nvSpPr>
            <p:cNvPr id="53" name="Text Box 48"/>
            <p:cNvSpPr txBox="1">
              <a:spLocks noChangeArrowheads="1"/>
            </p:cNvSpPr>
            <p:nvPr/>
          </p:nvSpPr>
          <p:spPr bwMode="auto">
            <a:xfrm>
              <a:off x="2688" y="3600"/>
              <a:ext cx="21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sz="4800">
                  <a:latin typeface="Times New Roman" charset="0"/>
                </a:rPr>
                <a:t>,</a:t>
              </a:r>
            </a:p>
          </p:txBody>
        </p:sp>
        <p:sp>
          <p:nvSpPr>
            <p:cNvPr id="54" name="Text Box 49"/>
            <p:cNvSpPr txBox="1">
              <a:spLocks noChangeArrowheads="1"/>
            </p:cNvSpPr>
            <p:nvPr/>
          </p:nvSpPr>
          <p:spPr bwMode="auto">
            <a:xfrm>
              <a:off x="1488" y="3705"/>
              <a:ext cx="21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sz="4800">
                  <a:latin typeface="Times New Roman" charset="0"/>
                </a:rPr>
                <a:t>,</a:t>
              </a:r>
            </a:p>
          </p:txBody>
        </p:sp>
        <p:sp>
          <p:nvSpPr>
            <p:cNvPr id="55" name="Text Box 50"/>
            <p:cNvSpPr txBox="1">
              <a:spLocks noChangeArrowheads="1"/>
            </p:cNvSpPr>
            <p:nvPr/>
          </p:nvSpPr>
          <p:spPr bwMode="auto">
            <a:xfrm>
              <a:off x="4944" y="3705"/>
              <a:ext cx="21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sz="4800">
                  <a:latin typeface="Times New Roman" charset="0"/>
                </a:rPr>
                <a:t>,</a:t>
              </a:r>
            </a:p>
          </p:txBody>
        </p:sp>
      </p:grpSp>
      <p:sp>
        <p:nvSpPr>
          <p:cNvPr id="27" name="AutoShape 55"/>
          <p:cNvSpPr>
            <a:spLocks/>
          </p:cNvSpPr>
          <p:nvPr/>
        </p:nvSpPr>
        <p:spPr bwMode="auto">
          <a:xfrm>
            <a:off x="2066273" y="6262076"/>
            <a:ext cx="3252786" cy="506278"/>
          </a:xfrm>
          <a:prstGeom prst="borderCallout1">
            <a:avLst>
              <a:gd name="adj1" fmla="val 18750"/>
              <a:gd name="adj2" fmla="val -1792"/>
              <a:gd name="adj3" fmla="val 20661"/>
              <a:gd name="adj4" fmla="val -5002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r>
              <a:rPr lang="en-US" sz="1500" b="1" dirty="0">
                <a:latin typeface="+mj-lt"/>
              </a:rPr>
              <a:t>Gibbons, Townsend, PRL99</a:t>
            </a:r>
          </a:p>
          <a:p>
            <a:pPr marL="342900" indent="-342900"/>
            <a:r>
              <a:rPr lang="en-US" sz="1500" b="1" dirty="0" err="1" smtClean="0">
                <a:latin typeface="+mj-lt"/>
              </a:rPr>
              <a:t>Saffin</a:t>
            </a:r>
            <a:r>
              <a:rPr lang="en-US" sz="1500" b="1" dirty="0">
                <a:latin typeface="+mj-lt"/>
              </a:rPr>
              <a:t>, PRL99;   DB, </a:t>
            </a:r>
            <a:r>
              <a:rPr lang="en-US" sz="1500" b="1" dirty="0" err="1">
                <a:latin typeface="+mj-lt"/>
              </a:rPr>
              <a:t>Brito</a:t>
            </a:r>
            <a:r>
              <a:rPr lang="en-US" sz="1500" b="1" dirty="0">
                <a:latin typeface="+mj-lt"/>
              </a:rPr>
              <a:t>, </a:t>
            </a:r>
            <a:r>
              <a:rPr lang="en-US" sz="1500" b="1" dirty="0" smtClean="0">
                <a:latin typeface="+mj-lt"/>
              </a:rPr>
              <a:t>PRL2000</a:t>
            </a:r>
            <a:endParaRPr lang="en-US" sz="1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721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626122" y="2024020"/>
            <a:ext cx="1877235" cy="8139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General Model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b="1" dirty="0" smtClean="0"/>
              <a:t>Equation of Motion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First Order Equation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Example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89" y="2316151"/>
            <a:ext cx="1890889" cy="374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36" y="2197786"/>
            <a:ext cx="1622777" cy="553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862" y="3326674"/>
            <a:ext cx="2110035" cy="347964"/>
          </a:xfrm>
          <a:prstGeom prst="rect">
            <a:avLst/>
          </a:prstGeom>
        </p:spPr>
      </p:pic>
      <p:sp>
        <p:nvSpPr>
          <p:cNvPr id="9" name="Notched Right Arrow 8"/>
          <p:cNvSpPr/>
          <p:nvPr/>
        </p:nvSpPr>
        <p:spPr>
          <a:xfrm>
            <a:off x="3287895" y="3295821"/>
            <a:ext cx="1259221" cy="378817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061" y="3287890"/>
            <a:ext cx="4441606" cy="3718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7895" y="3063752"/>
            <a:ext cx="1068259" cy="2946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2339" y="4211211"/>
            <a:ext cx="1933223" cy="2706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2779" y="2428897"/>
            <a:ext cx="1679221" cy="2948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60446" y="1997786"/>
            <a:ext cx="233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Standard Case</a:t>
            </a:r>
            <a:endParaRPr lang="en-US" dirty="0"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4958" y="5010333"/>
            <a:ext cx="2271877" cy="32359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82625" y="5333923"/>
            <a:ext cx="158202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err="1" smtClean="0">
                <a:latin typeface="+mj-lt"/>
              </a:rPr>
              <a:t>Compacton</a:t>
            </a:r>
            <a:r>
              <a:rPr lang="en-US" sz="1700" dirty="0" err="1">
                <a:latin typeface="+mj-lt"/>
              </a:rPr>
              <a:t>s</a:t>
            </a:r>
            <a:endParaRPr lang="en-US" sz="1700" dirty="0">
              <a:latin typeface="+mj-lt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28839" y="5908887"/>
            <a:ext cx="412660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1400" dirty="0" smtClean="0">
                <a:latin typeface="+mj-lt"/>
              </a:rPr>
              <a:t>DB</a:t>
            </a:r>
            <a:r>
              <a:rPr lang="pt-BR" sz="1400" dirty="0">
                <a:latin typeface="+mj-lt"/>
              </a:rPr>
              <a:t>, </a:t>
            </a:r>
            <a:r>
              <a:rPr lang="pt-BR" sz="1400" dirty="0" err="1" smtClean="0">
                <a:latin typeface="+mj-lt"/>
              </a:rPr>
              <a:t>Losano</a:t>
            </a:r>
            <a:r>
              <a:rPr lang="pt-BR" sz="1400" dirty="0" smtClean="0">
                <a:latin typeface="+mj-lt"/>
              </a:rPr>
              <a:t>, </a:t>
            </a:r>
            <a:r>
              <a:rPr lang="pt-BR" sz="1400" dirty="0" err="1" smtClean="0">
                <a:latin typeface="+mj-lt"/>
              </a:rPr>
              <a:t>RMenezes</a:t>
            </a:r>
            <a:r>
              <a:rPr lang="pt-BR" sz="1400" dirty="0" smtClean="0">
                <a:latin typeface="+mj-lt"/>
              </a:rPr>
              <a:t>, </a:t>
            </a:r>
            <a:r>
              <a:rPr lang="pt-BR" sz="1400" dirty="0" err="1" smtClean="0">
                <a:latin typeface="+mj-lt"/>
              </a:rPr>
              <a:t>JOliveira</a:t>
            </a:r>
            <a:r>
              <a:rPr lang="pt-BR" sz="1400" dirty="0" smtClean="0">
                <a:latin typeface="+mj-lt"/>
              </a:rPr>
              <a:t>, EPJC(2007)</a:t>
            </a:r>
          </a:p>
          <a:p>
            <a:pPr algn="ctr" eaLnBrk="1" hangingPunct="1"/>
            <a:r>
              <a:rPr lang="pt-BR" sz="1400" dirty="0" smtClean="0">
                <a:latin typeface="+mj-lt"/>
              </a:rPr>
              <a:t>DB, </a:t>
            </a:r>
            <a:r>
              <a:rPr lang="pt-BR" sz="1400" dirty="0" err="1" smtClean="0">
                <a:latin typeface="+mj-lt"/>
              </a:rPr>
              <a:t>Losano</a:t>
            </a:r>
            <a:r>
              <a:rPr lang="pt-BR" sz="1400" dirty="0" smtClean="0">
                <a:latin typeface="+mj-lt"/>
              </a:rPr>
              <a:t>, </a:t>
            </a:r>
            <a:r>
              <a:rPr lang="pt-BR" sz="1400" dirty="0" err="1" smtClean="0">
                <a:latin typeface="+mj-lt"/>
              </a:rPr>
              <a:t>R</a:t>
            </a:r>
            <a:r>
              <a:rPr lang="en-US" sz="1400" dirty="0">
                <a:latin typeface="+mj-lt"/>
              </a:rPr>
              <a:t>M</a:t>
            </a:r>
            <a:r>
              <a:rPr lang="pt-BR" sz="1400" dirty="0" err="1" smtClean="0">
                <a:latin typeface="+mj-lt"/>
              </a:rPr>
              <a:t>enezes</a:t>
            </a:r>
            <a:r>
              <a:rPr lang="pt-BR" sz="1400" dirty="0" smtClean="0">
                <a:latin typeface="+mj-lt"/>
              </a:rPr>
              <a:t>,  PLB (2008</a:t>
            </a:r>
            <a:r>
              <a:rPr lang="pt-BR" sz="1400" dirty="0" smtClean="0">
                <a:latin typeface="+mj-lt"/>
              </a:rPr>
              <a:t>)</a:t>
            </a:r>
            <a:endParaRPr lang="pt-BR" sz="1400" dirty="0" smtClean="0"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4778" y="4398856"/>
            <a:ext cx="3578579" cy="1416008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017394" y="6112054"/>
            <a:ext cx="412660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 smtClean="0">
                <a:latin typeface="+mj-lt"/>
              </a:rPr>
              <a:t>S</a:t>
            </a:r>
            <a:r>
              <a:rPr lang="x-none" sz="1400" dirty="0" smtClean="0">
                <a:latin typeface="+mj-lt"/>
              </a:rPr>
              <a:t>everal works on compact vortices</a:t>
            </a:r>
          </a:p>
          <a:p>
            <a:pPr algn="ctr" eaLnBrk="1" hangingPunct="1"/>
            <a:r>
              <a:rPr lang="en-US" sz="1400" b="0" dirty="0" smtClean="0">
                <a:latin typeface="+mj-lt"/>
              </a:rPr>
              <a:t>E. d</a:t>
            </a:r>
            <a:r>
              <a:rPr lang="x-none" sz="1400" b="0" dirty="0" smtClean="0">
                <a:latin typeface="+mj-lt"/>
              </a:rPr>
              <a:t>a Hora</a:t>
            </a:r>
            <a:endParaRPr lang="en-US" sz="1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114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51963" y="2458234"/>
            <a:ext cx="5705767" cy="738664"/>
          </a:xfrm>
          <a:prstGeom prst="rect">
            <a:avLst/>
          </a:prstGeom>
          <a:solidFill>
            <a:schemeClr val="accent1">
              <a:lumMod val="40000"/>
              <a:lumOff val="60000"/>
              <a:alpha val="88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ttt</a:t>
            </a:r>
            <a:endParaRPr lang="en-US" sz="1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pPr algn="ctr" eaLnBrk="1" hangingPunct="1"/>
            <a:r>
              <a:rPr lang="en-US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Hhh</a:t>
            </a:r>
            <a:endParaRPr lang="en-US" sz="1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pPr algn="ctr" eaLnBrk="1" hangingPunct="1"/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Twinlike</a:t>
            </a:r>
            <a:r>
              <a:rPr lang="en-US" dirty="0" smtClean="0"/>
              <a:t>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Two Distinct models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1800" b="1" dirty="0" smtClean="0"/>
              <a:t>with identical topological solution </a:t>
            </a:r>
          </a:p>
          <a:p>
            <a:pPr marL="457200" lvl="1" indent="0">
              <a:buNone/>
            </a:pPr>
            <a:r>
              <a:rPr lang="en-US" sz="1800" b="1" dirty="0" smtClean="0"/>
              <a:t>         and identical energy density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222" y="2074333"/>
            <a:ext cx="2342444" cy="389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668" y="2017889"/>
            <a:ext cx="2342444" cy="389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3521" y="2053395"/>
            <a:ext cx="64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and</a:t>
            </a:r>
            <a:endParaRPr lang="en-US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039" y="2519889"/>
            <a:ext cx="488443" cy="276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039" y="2835469"/>
            <a:ext cx="488443" cy="2859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5361" y="3275867"/>
            <a:ext cx="5870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+mj-lt"/>
              </a:rPr>
              <a:t>ALTW Model</a:t>
            </a:r>
          </a:p>
          <a:p>
            <a:r>
              <a:rPr lang="en-US" sz="1500" b="1" dirty="0" smtClean="0">
                <a:latin typeface="+mj-lt"/>
              </a:rPr>
              <a:t>Andrews, Lewandowski, Trodden, Wesley, PRD (2010)</a:t>
            </a:r>
            <a:endParaRPr lang="en-US" sz="1500" b="1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9156" y="3783132"/>
            <a:ext cx="3886915" cy="5717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0472" y="4463562"/>
            <a:ext cx="4326528" cy="6748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741" y="3829865"/>
            <a:ext cx="2268415" cy="4927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3340" y="4710565"/>
            <a:ext cx="1901727" cy="265335"/>
          </a:xfrm>
          <a:prstGeom prst="rect">
            <a:avLst/>
          </a:prstGeom>
        </p:spPr>
      </p:pic>
      <p:sp>
        <p:nvSpPr>
          <p:cNvPr id="17" name="Left-Right Arrow 16"/>
          <p:cNvSpPr/>
          <p:nvPr/>
        </p:nvSpPr>
        <p:spPr>
          <a:xfrm>
            <a:off x="3468076" y="4657979"/>
            <a:ext cx="1055076" cy="27578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3604847" y="4405804"/>
            <a:ext cx="830384" cy="820615"/>
          </a:xfrm>
          <a:prstGeom prst="mathMultiply">
            <a:avLst>
              <a:gd name="adj1" fmla="val 9641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3860" y="3921627"/>
            <a:ext cx="1572846" cy="3585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74882" y="5296948"/>
            <a:ext cx="2850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t</a:t>
            </a:r>
            <a:r>
              <a:rPr lang="en-US" sz="1600" dirty="0" smtClean="0">
                <a:latin typeface="+mj-lt"/>
              </a:rPr>
              <a:t>opological solutions</a:t>
            </a:r>
            <a:endParaRPr lang="en-US" sz="1600" dirty="0">
              <a:latin typeface="+mj-lt"/>
            </a:endParaRPr>
          </a:p>
        </p:txBody>
      </p:sp>
      <p:sp>
        <p:nvSpPr>
          <p:cNvPr id="21" name="Right Arrow 20"/>
          <p:cNvSpPr/>
          <p:nvPr/>
        </p:nvSpPr>
        <p:spPr>
          <a:xfrm rot="1715792">
            <a:off x="1972451" y="5349262"/>
            <a:ext cx="1315696" cy="361348"/>
          </a:xfrm>
          <a:prstGeom prst="rightArrow">
            <a:avLst>
              <a:gd name="adj1" fmla="val 34354"/>
              <a:gd name="adj2" fmla="val 469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8860029">
            <a:off x="4540615" y="5388143"/>
            <a:ext cx="1315696" cy="361348"/>
          </a:xfrm>
          <a:prstGeom prst="rightArrow">
            <a:avLst>
              <a:gd name="adj1" fmla="val 34354"/>
              <a:gd name="adj2" fmla="val 469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4375" y="5673005"/>
            <a:ext cx="1265115" cy="30113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17744" y="5959732"/>
            <a:ext cx="2850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3860" y="6267509"/>
            <a:ext cx="1252119" cy="233859"/>
          </a:xfrm>
          <a:prstGeom prst="rect">
            <a:avLst/>
          </a:prstGeom>
        </p:spPr>
      </p:pic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06128" y="5902675"/>
            <a:ext cx="2672076" cy="738664"/>
          </a:xfrm>
          <a:prstGeom prst="rect">
            <a:avLst/>
          </a:prstGeom>
          <a:solidFill>
            <a:schemeClr val="accent1">
              <a:lumMod val="40000"/>
              <a:lumOff val="60000"/>
              <a:alpha val="88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Twinlike</a:t>
            </a:r>
            <a:r>
              <a:rPr lang="en-US" sz="1400" dirty="0" smtClean="0">
                <a:latin typeface="+mj-lt"/>
              </a:rPr>
              <a:t> models, first paper</a:t>
            </a:r>
          </a:p>
          <a:p>
            <a:pPr algn="ctr" eaLnBrk="1" hangingPunct="1"/>
            <a:r>
              <a:rPr lang="en-US" sz="1400" b="0" dirty="0" smtClean="0">
                <a:latin typeface="+mj-lt"/>
              </a:rPr>
              <a:t>DB, </a:t>
            </a:r>
            <a:r>
              <a:rPr lang="en-US" sz="1400" b="0" dirty="0" err="1" smtClean="0">
                <a:latin typeface="+mj-lt"/>
              </a:rPr>
              <a:t>Dantas</a:t>
            </a:r>
            <a:r>
              <a:rPr lang="en-US" sz="1400" b="0" dirty="0" smtClean="0">
                <a:latin typeface="+mj-lt"/>
              </a:rPr>
              <a:t>, Gomes, </a:t>
            </a:r>
            <a:r>
              <a:rPr lang="en-US" sz="1400" b="0" dirty="0" err="1" smtClean="0">
                <a:latin typeface="+mj-lt"/>
              </a:rPr>
              <a:t>Losano</a:t>
            </a:r>
            <a:r>
              <a:rPr lang="en-US" sz="1400" b="0" dirty="0" smtClean="0">
                <a:latin typeface="+mj-lt"/>
              </a:rPr>
              <a:t>, Menezes, PRD (2011)</a:t>
            </a:r>
            <a:endParaRPr lang="en-US" sz="1400" b="0" dirty="0">
              <a:latin typeface="+mj-lt"/>
            </a:endParaRPr>
          </a:p>
        </p:txBody>
      </p:sp>
      <p:pic>
        <p:nvPicPr>
          <p:cNvPr id="28" name="Picture 27" descr="Captura de Tela 2012-10-03 às 11.07.55.pn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646" y="5009804"/>
            <a:ext cx="1975005" cy="19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0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685513" y="2919748"/>
            <a:ext cx="1430280" cy="73429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9" y="0"/>
            <a:ext cx="8229600" cy="1600200"/>
          </a:xfrm>
        </p:spPr>
        <p:txBody>
          <a:bodyPr/>
          <a:lstStyle/>
          <a:p>
            <a:r>
              <a:rPr lang="en-US" dirty="0" err="1" smtClean="0"/>
              <a:t>Twinlike</a:t>
            </a:r>
            <a:r>
              <a:rPr lang="en-US" dirty="0" smtClean="0"/>
              <a:t>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General Model/Strong </a:t>
            </a:r>
            <a:r>
              <a:rPr lang="en-US" b="1" dirty="0" err="1"/>
              <a:t>C</a:t>
            </a:r>
            <a:r>
              <a:rPr lang="en-US" b="1" dirty="0" err="1" smtClean="0"/>
              <a:t>ondiction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r>
              <a:rPr lang="en-US" sz="1800" b="1" dirty="0" smtClean="0"/>
              <a:t>with </a:t>
            </a:r>
            <a:r>
              <a:rPr lang="en-US" sz="1800" b="1" dirty="0"/>
              <a:t>identical topological solution </a:t>
            </a:r>
          </a:p>
          <a:p>
            <a:pPr marL="457200" lvl="1" indent="0">
              <a:buNone/>
            </a:pPr>
            <a:r>
              <a:rPr lang="en-US" sz="1800" dirty="0"/>
              <a:t>         </a:t>
            </a:r>
            <a:r>
              <a:rPr lang="en-US" sz="1800" b="1" dirty="0"/>
              <a:t>and identical energy </a:t>
            </a:r>
            <a:r>
              <a:rPr lang="en-US" sz="1800" b="1" dirty="0" smtClean="0"/>
              <a:t>density         </a:t>
            </a:r>
            <a:r>
              <a:rPr lang="en-US" sz="1800" dirty="0" smtClean="0"/>
              <a:t>, </a:t>
            </a:r>
            <a:r>
              <a:rPr lang="en-US" sz="1800" b="1" dirty="0" smtClean="0"/>
              <a:t>if</a:t>
            </a:r>
            <a:r>
              <a:rPr lang="en-US" sz="1800" dirty="0" smtClean="0"/>
              <a:t> 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r>
              <a:rPr lang="en-US" sz="1800" b="1" dirty="0" smtClean="0"/>
              <a:t>Strong Twin Condition</a:t>
            </a:r>
            <a:endParaRPr lang="en-US" sz="1800" b="1" dirty="0"/>
          </a:p>
          <a:p>
            <a:pPr lvl="2"/>
            <a:r>
              <a:rPr lang="en-US" sz="1800" b="1" dirty="0" smtClean="0"/>
              <a:t>Example:  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349" y="2156727"/>
            <a:ext cx="2698949" cy="345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933" y="2014141"/>
            <a:ext cx="1391699" cy="645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039" y="2837332"/>
            <a:ext cx="488443" cy="276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039" y="3139402"/>
            <a:ext cx="488443" cy="285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1105" y="2978036"/>
            <a:ext cx="1149733" cy="322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802" y="3300768"/>
            <a:ext cx="1316906" cy="3236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6633" y="3801693"/>
            <a:ext cx="1733398" cy="3857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75360" y="3674336"/>
            <a:ext cx="28506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dentical </a:t>
            </a:r>
          </a:p>
          <a:p>
            <a:pPr algn="ctr"/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LINEAR FLUCTUATION SPECTRUM 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55" y="4426101"/>
            <a:ext cx="3150482" cy="579467"/>
          </a:xfrm>
          <a:prstGeom prst="rect">
            <a:avLst/>
          </a:prstGeom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777638" y="5408978"/>
            <a:ext cx="3761993" cy="784830"/>
          </a:xfrm>
          <a:prstGeom prst="rect">
            <a:avLst/>
          </a:prstGeom>
          <a:solidFill>
            <a:schemeClr val="accent1">
              <a:lumMod val="40000"/>
              <a:lumOff val="60000"/>
              <a:alpha val="88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500" dirty="0" smtClean="0">
                <a:latin typeface="+mj-lt"/>
              </a:rPr>
              <a:t>DB, </a:t>
            </a:r>
            <a:r>
              <a:rPr lang="en-US" sz="1500" dirty="0" err="1" smtClean="0">
                <a:latin typeface="+mj-lt"/>
              </a:rPr>
              <a:t>RMenezes</a:t>
            </a:r>
            <a:r>
              <a:rPr lang="en-US" sz="1500" dirty="0" smtClean="0">
                <a:latin typeface="+mj-lt"/>
              </a:rPr>
              <a:t>, PRD(2011)</a:t>
            </a:r>
          </a:p>
          <a:p>
            <a:pPr algn="ctr" eaLnBrk="1" hangingPunct="1"/>
            <a:r>
              <a:rPr lang="en-US" sz="1500" dirty="0" err="1" smtClean="0">
                <a:latin typeface="+mj-lt"/>
              </a:rPr>
              <a:t>Adan</a:t>
            </a:r>
            <a:r>
              <a:rPr lang="en-US" sz="1500" dirty="0" smtClean="0">
                <a:latin typeface="+mj-lt"/>
              </a:rPr>
              <a:t>, </a:t>
            </a:r>
            <a:r>
              <a:rPr lang="en-US" sz="1500" dirty="0" err="1" smtClean="0">
                <a:latin typeface="+mj-lt"/>
              </a:rPr>
              <a:t>Queiruga</a:t>
            </a:r>
            <a:r>
              <a:rPr lang="en-US" sz="1500" dirty="0" smtClean="0">
                <a:latin typeface="+mj-lt"/>
              </a:rPr>
              <a:t>, PRD (2012)</a:t>
            </a:r>
          </a:p>
          <a:p>
            <a:pPr algn="ctr" eaLnBrk="1" hangingPunct="1"/>
            <a:r>
              <a:rPr lang="en-US" sz="1500" dirty="0" smtClean="0">
                <a:latin typeface="+mj-lt"/>
              </a:rPr>
              <a:t>DB, </a:t>
            </a:r>
            <a:r>
              <a:rPr lang="en-US" sz="1500" dirty="0" err="1" smtClean="0">
                <a:latin typeface="+mj-lt"/>
              </a:rPr>
              <a:t>Lobao</a:t>
            </a:r>
            <a:r>
              <a:rPr lang="en-US" sz="1500" dirty="0" smtClean="0">
                <a:latin typeface="+mj-lt"/>
              </a:rPr>
              <a:t> </a:t>
            </a:r>
            <a:r>
              <a:rPr lang="en-US" sz="1500" dirty="0" err="1" smtClean="0">
                <a:latin typeface="+mj-lt"/>
              </a:rPr>
              <a:t>Jr</a:t>
            </a:r>
            <a:r>
              <a:rPr lang="en-US" sz="1500" dirty="0" smtClean="0">
                <a:latin typeface="+mj-lt"/>
              </a:rPr>
              <a:t>, </a:t>
            </a:r>
            <a:r>
              <a:rPr lang="en-US" sz="1500" dirty="0" err="1" smtClean="0">
                <a:latin typeface="+mj-lt"/>
              </a:rPr>
              <a:t>Menezes</a:t>
            </a:r>
            <a:r>
              <a:rPr lang="en-US" sz="1500" dirty="0" smtClean="0">
                <a:latin typeface="+mj-lt"/>
              </a:rPr>
              <a:t>, </a:t>
            </a:r>
            <a:r>
              <a:rPr lang="en-US" sz="1500" dirty="0" smtClean="0">
                <a:latin typeface="+mj-lt"/>
              </a:rPr>
              <a:t>PRD, to appear</a:t>
            </a:r>
            <a:endParaRPr lang="en-US" sz="15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70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047566" y="3611375"/>
            <a:ext cx="2639234" cy="177803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75000"/>
                </a:schemeClr>
              </a:gs>
              <a:gs pos="35000">
                <a:schemeClr val="accent1">
                  <a:tint val="37000"/>
                  <a:satMod val="300000"/>
                  <a:alpha val="75000"/>
                </a:schemeClr>
              </a:gs>
              <a:gs pos="100000">
                <a:schemeClr val="accent1">
                  <a:tint val="15000"/>
                  <a:satMod val="350000"/>
                  <a:alpha val="7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>
            <a:off x="3573191" y="3970622"/>
            <a:ext cx="2330104" cy="1185598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86742" y="3750206"/>
            <a:ext cx="2639234" cy="177803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75000"/>
                </a:schemeClr>
              </a:gs>
              <a:gs pos="35000">
                <a:schemeClr val="accent1">
                  <a:tint val="37000"/>
                  <a:satMod val="300000"/>
                  <a:alpha val="75000"/>
                </a:schemeClr>
              </a:gs>
              <a:gs pos="100000">
                <a:schemeClr val="accent1">
                  <a:tint val="15000"/>
                  <a:satMod val="350000"/>
                  <a:alpha val="7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Braneworld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58" y="1616616"/>
            <a:ext cx="8229600" cy="4525963"/>
          </a:xfrm>
        </p:spPr>
        <p:txBody>
          <a:bodyPr/>
          <a:lstStyle/>
          <a:p>
            <a:r>
              <a:rPr lang="en-US" b="1" dirty="0" smtClean="0"/>
              <a:t>Thick </a:t>
            </a:r>
            <a:r>
              <a:rPr lang="en-US" b="1" dirty="0" err="1" smtClean="0"/>
              <a:t>Brane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Warp Factor            and scalar field           . 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77" y="2112077"/>
            <a:ext cx="4887375" cy="597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412" y="2324239"/>
            <a:ext cx="3594156" cy="397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36" y="3879598"/>
            <a:ext cx="2091764" cy="34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236" y="4260397"/>
            <a:ext cx="1478824" cy="535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236" y="4860424"/>
            <a:ext cx="2330823" cy="5289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7295" y="2948941"/>
            <a:ext cx="470645" cy="2557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7875" y="2910410"/>
            <a:ext cx="514304" cy="3047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4424" y="3427041"/>
            <a:ext cx="27757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500" dirty="0" smtClean="0">
                <a:latin typeface="+mj-lt"/>
              </a:rPr>
              <a:t>Field and Einstein Equations</a:t>
            </a:r>
            <a:endParaRPr lang="en-US" sz="1500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4696" y="4371830"/>
            <a:ext cx="1805186" cy="4017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7831" y="3691123"/>
            <a:ext cx="1720057" cy="7541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7832" y="4459821"/>
            <a:ext cx="2330126" cy="7358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95669" y="3288210"/>
            <a:ext cx="27757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500" dirty="0" smtClean="0">
                <a:latin typeface="+mj-lt"/>
              </a:rPr>
              <a:t>First Order Equations</a:t>
            </a:r>
            <a:endParaRPr lang="en-US" sz="15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7566" y="2662152"/>
            <a:ext cx="27757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500" dirty="0" smtClean="0">
                <a:latin typeface="+mj-lt"/>
              </a:rPr>
              <a:t>AdS, M, dS</a:t>
            </a:r>
            <a:endParaRPr lang="en-US" sz="1500" dirty="0">
              <a:latin typeface="+mj-lt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846899" y="5877912"/>
            <a:ext cx="4472198" cy="323165"/>
          </a:xfrm>
          <a:prstGeom prst="rect">
            <a:avLst/>
          </a:prstGeom>
          <a:solidFill>
            <a:srgbClr val="FDE6A5"/>
          </a:solidFill>
          <a:ln w="28575">
            <a:solidFill>
              <a:srgbClr val="CF990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b="0" dirty="0" err="1" smtClean="0">
                <a:latin typeface="+mj-lt"/>
              </a:rPr>
              <a:t>DeWolfe</a:t>
            </a:r>
            <a:r>
              <a:rPr lang="en-US" sz="1500" b="0" dirty="0" smtClean="0">
                <a:latin typeface="+mj-lt"/>
              </a:rPr>
              <a:t>, Friedman, </a:t>
            </a:r>
            <a:r>
              <a:rPr lang="en-US" sz="1500" b="0" dirty="0" err="1" smtClean="0">
                <a:latin typeface="+mj-lt"/>
              </a:rPr>
              <a:t>Gubser</a:t>
            </a:r>
            <a:r>
              <a:rPr lang="en-US" sz="1500" b="0" dirty="0" smtClean="0">
                <a:latin typeface="+mj-lt"/>
              </a:rPr>
              <a:t>, </a:t>
            </a:r>
            <a:r>
              <a:rPr lang="en-US" sz="1500" b="0" dirty="0" err="1" smtClean="0">
                <a:latin typeface="+mj-lt"/>
              </a:rPr>
              <a:t>Karch</a:t>
            </a:r>
            <a:r>
              <a:rPr lang="en-US" sz="1500" b="0" dirty="0" smtClean="0">
                <a:latin typeface="+mj-lt"/>
              </a:rPr>
              <a:t>, PRD (2000)</a:t>
            </a:r>
            <a:endParaRPr lang="en-US" sz="1500" b="0" dirty="0">
              <a:latin typeface="+mj-lt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483412" y="1590956"/>
            <a:ext cx="3458267" cy="553998"/>
          </a:xfrm>
          <a:prstGeom prst="rect">
            <a:avLst/>
          </a:prstGeom>
          <a:solidFill>
            <a:srgbClr val="FDE6A5"/>
          </a:solidFill>
          <a:ln w="28575">
            <a:solidFill>
              <a:srgbClr val="CF990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b="0" dirty="0" smtClean="0">
                <a:latin typeface="+mj-lt"/>
              </a:rPr>
              <a:t>Randall, </a:t>
            </a:r>
            <a:r>
              <a:rPr lang="en-US" sz="1500" b="0" dirty="0" err="1" smtClean="0">
                <a:latin typeface="+mj-lt"/>
              </a:rPr>
              <a:t>Sundrum</a:t>
            </a:r>
            <a:r>
              <a:rPr lang="en-US" sz="1500" b="0" dirty="0" smtClean="0">
                <a:latin typeface="+mj-lt"/>
              </a:rPr>
              <a:t>, PRL (1999) (thin)</a:t>
            </a:r>
          </a:p>
          <a:p>
            <a:pPr eaLnBrk="1" hangingPunct="1"/>
            <a:r>
              <a:rPr lang="en-US" sz="1500" b="0" dirty="0" smtClean="0">
                <a:latin typeface="+mj-lt"/>
              </a:rPr>
              <a:t>Goldberger, Wise, PRL (1999) (thick)</a:t>
            </a:r>
            <a:endParaRPr lang="en-US" sz="15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149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Braneworld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Two Field scenario – Bloch Wall</a:t>
            </a:r>
            <a:endParaRPr lang="en-US" b="1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094366" y="5081248"/>
            <a:ext cx="296587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latin typeface="+mj-lt"/>
              </a:rPr>
              <a:t>p</a:t>
            </a:r>
            <a:r>
              <a:rPr lang="x-none" sz="1400" dirty="0" smtClean="0">
                <a:latin typeface="+mj-lt"/>
              </a:rPr>
              <a:t>-brane </a:t>
            </a:r>
            <a:endParaRPr lang="en-US" sz="1400" dirty="0">
              <a:latin typeface="+mj-lt"/>
            </a:endParaRPr>
          </a:p>
          <a:p>
            <a:pPr algn="ctr" eaLnBrk="1" hangingPunct="1"/>
            <a:r>
              <a:rPr lang="pt-BR" sz="1400" b="0" dirty="0" smtClean="0">
                <a:latin typeface="+mj-lt"/>
              </a:rPr>
              <a:t>DB</a:t>
            </a:r>
            <a:r>
              <a:rPr lang="pt-BR" sz="1400" b="0" dirty="0">
                <a:latin typeface="+mj-lt"/>
              </a:rPr>
              <a:t>, </a:t>
            </a:r>
            <a:r>
              <a:rPr lang="pt-BR" sz="1400" b="0" dirty="0" smtClean="0">
                <a:latin typeface="+mj-lt"/>
              </a:rPr>
              <a:t>Gomes, Furtado JCAP(2004) </a:t>
            </a:r>
            <a:endParaRPr lang="en-US" sz="1400" b="0" dirty="0">
              <a:latin typeface="+mj-lt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50337" y="5761066"/>
            <a:ext cx="4884789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x-none" sz="1500" dirty="0" smtClean="0">
                <a:latin typeface="+mj-lt"/>
              </a:rPr>
              <a:t>Brane with </a:t>
            </a:r>
          </a:p>
          <a:p>
            <a:pPr algn="ctr" eaLnBrk="1" hangingPunct="1"/>
            <a:r>
              <a:rPr lang="x-none" sz="1500" dirty="0" smtClean="0">
                <a:latin typeface="+mj-lt"/>
              </a:rPr>
              <a:t>Generalized Dynamics </a:t>
            </a:r>
          </a:p>
          <a:p>
            <a:pPr algn="ctr" eaLnBrk="1" hangingPunct="1"/>
            <a:r>
              <a:rPr lang="pt-BR" sz="1500" b="0" dirty="0" smtClean="0">
                <a:latin typeface="+mj-lt"/>
              </a:rPr>
              <a:t>DB</a:t>
            </a:r>
            <a:r>
              <a:rPr lang="pt-BR" sz="1500" b="0" dirty="0">
                <a:latin typeface="+mj-lt"/>
              </a:rPr>
              <a:t>, </a:t>
            </a:r>
            <a:r>
              <a:rPr lang="pt-BR" sz="1500" b="0" dirty="0" smtClean="0">
                <a:latin typeface="+mj-lt"/>
              </a:rPr>
              <a:t>A. R. Gomes, L. </a:t>
            </a:r>
            <a:r>
              <a:rPr lang="pt-BR" sz="1500" b="0" dirty="0" err="1" smtClean="0">
                <a:latin typeface="+mj-lt"/>
              </a:rPr>
              <a:t>Losano</a:t>
            </a:r>
            <a:r>
              <a:rPr lang="pt-BR" sz="1500" b="0" dirty="0" smtClean="0">
                <a:latin typeface="+mj-lt"/>
              </a:rPr>
              <a:t>, R. Menezes PLB(2009)</a:t>
            </a:r>
          </a:p>
          <a:p>
            <a:pPr algn="ctr" eaLnBrk="1" hangingPunct="1"/>
            <a:r>
              <a:rPr lang="pt-BR" sz="1500" b="0" dirty="0" smtClean="0">
                <a:latin typeface="+mj-lt"/>
              </a:rPr>
              <a:t>DB, </a:t>
            </a:r>
            <a:r>
              <a:rPr lang="pt-BR" sz="1500" b="0" dirty="0" err="1" smtClean="0">
                <a:latin typeface="+mj-lt"/>
              </a:rPr>
              <a:t>Lobao</a:t>
            </a:r>
            <a:r>
              <a:rPr lang="pt-BR" sz="1500" b="0" dirty="0" smtClean="0">
                <a:latin typeface="+mj-lt"/>
              </a:rPr>
              <a:t> Jr, Menezes, </a:t>
            </a:r>
            <a:r>
              <a:rPr lang="pt-BR" sz="1500" b="0" dirty="0" smtClean="0">
                <a:latin typeface="+mj-lt"/>
              </a:rPr>
              <a:t>PRD(2012)</a:t>
            </a:r>
            <a:r>
              <a:rPr lang="pt-BR" sz="1500" b="0" dirty="0" smtClean="0">
                <a:latin typeface="+mj-lt"/>
              </a:rPr>
              <a:t> </a:t>
            </a:r>
            <a:endParaRPr lang="en-US" sz="1500" b="0" dirty="0">
              <a:latin typeface="+mj-lt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109216" y="5742995"/>
            <a:ext cx="2898878" cy="754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x-none" sz="1500" dirty="0" smtClean="0">
                <a:latin typeface="+mj-lt"/>
              </a:rPr>
              <a:t>Bent Brane</a:t>
            </a:r>
          </a:p>
          <a:p>
            <a:pPr algn="ctr" eaLnBrk="1" hangingPunct="1"/>
            <a:r>
              <a:rPr lang="pt-BR" sz="1400" b="0" dirty="0" smtClean="0">
                <a:latin typeface="+mj-lt"/>
              </a:rPr>
              <a:t> Afonso, DB, </a:t>
            </a:r>
            <a:r>
              <a:rPr lang="pt-BR" sz="1400" b="0" dirty="0" err="1" smtClean="0">
                <a:latin typeface="+mj-lt"/>
              </a:rPr>
              <a:t>Losano</a:t>
            </a:r>
            <a:r>
              <a:rPr lang="pt-BR" sz="1400" b="0" dirty="0" smtClean="0">
                <a:latin typeface="+mj-lt"/>
              </a:rPr>
              <a:t>, PLB (2006)</a:t>
            </a:r>
          </a:p>
          <a:p>
            <a:pPr algn="ctr" eaLnBrk="1" hangingPunct="1"/>
            <a:r>
              <a:rPr lang="pt-BR" sz="1400" b="0" dirty="0" smtClean="0">
                <a:latin typeface="+mj-lt"/>
              </a:rPr>
              <a:t>DB,  Brito, </a:t>
            </a:r>
            <a:r>
              <a:rPr lang="pt-BR" sz="1400" b="0" dirty="0" err="1" smtClean="0">
                <a:latin typeface="+mj-lt"/>
              </a:rPr>
              <a:t>Losano</a:t>
            </a:r>
            <a:r>
              <a:rPr lang="pt-BR" sz="1400" b="0" dirty="0" smtClean="0">
                <a:latin typeface="+mj-lt"/>
              </a:rPr>
              <a:t>, JHEP (2006)</a:t>
            </a:r>
            <a:endParaRPr lang="en-US" sz="1400" b="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569" y="2070705"/>
            <a:ext cx="6486651" cy="592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134" y="2867919"/>
            <a:ext cx="3726648" cy="594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985" y="3693647"/>
            <a:ext cx="2017444" cy="280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891" y="4011594"/>
            <a:ext cx="2786142" cy="571041"/>
          </a:xfrm>
          <a:prstGeom prst="rect">
            <a:avLst/>
          </a:prstGeom>
        </p:spPr>
      </p:pic>
      <p:pic>
        <p:nvPicPr>
          <p:cNvPr id="11" name="Picture 10" descr="Captura de Tela 2012-10-03 às 15.40.30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15" y="2607986"/>
            <a:ext cx="3075289" cy="24249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36138" y="4909078"/>
            <a:ext cx="285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I</a:t>
            </a:r>
            <a:r>
              <a:rPr lang="x-none" dirty="0" smtClean="0">
                <a:latin typeface="+mj-lt"/>
              </a:rPr>
              <a:t>nternal structure</a:t>
            </a:r>
            <a:endParaRPr lang="en-US" dirty="0">
              <a:latin typeface="+mj-lt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1609023" y="3468235"/>
            <a:ext cx="807595" cy="11606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353597" y="3688429"/>
            <a:ext cx="2530185" cy="323165"/>
          </a:xfrm>
          <a:prstGeom prst="rect">
            <a:avLst/>
          </a:prstGeom>
          <a:solidFill>
            <a:srgbClr val="FDE6A5"/>
          </a:solidFill>
          <a:ln w="28575">
            <a:solidFill>
              <a:srgbClr val="CF990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b="0" dirty="0" smtClean="0">
                <a:latin typeface="+mj-lt"/>
              </a:rPr>
              <a:t>DB, </a:t>
            </a:r>
            <a:r>
              <a:rPr lang="en-US" sz="1500" b="0" dirty="0" err="1" smtClean="0">
                <a:latin typeface="+mj-lt"/>
              </a:rPr>
              <a:t>A</a:t>
            </a:r>
            <a:r>
              <a:rPr lang="en-US" sz="1500" b="0" dirty="0" err="1">
                <a:latin typeface="+mj-lt"/>
              </a:rPr>
              <a:t>G</a:t>
            </a:r>
            <a:r>
              <a:rPr lang="en-US" sz="1500" b="0" dirty="0" err="1" smtClean="0">
                <a:latin typeface="+mj-lt"/>
              </a:rPr>
              <a:t>omes</a:t>
            </a:r>
            <a:r>
              <a:rPr lang="en-US" sz="1500" b="0" dirty="0" smtClean="0">
                <a:latin typeface="+mj-lt"/>
              </a:rPr>
              <a:t>, JHEP (2004)</a:t>
            </a:r>
            <a:endParaRPr lang="en-US" sz="1500" b="0" dirty="0">
              <a:latin typeface="+mj-lt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95057" y="4747495"/>
            <a:ext cx="4012994" cy="323165"/>
          </a:xfrm>
          <a:prstGeom prst="rect">
            <a:avLst/>
          </a:prstGeom>
          <a:solidFill>
            <a:srgbClr val="FDE6A5"/>
          </a:solidFill>
          <a:ln w="28575">
            <a:solidFill>
              <a:srgbClr val="CF990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b="0" dirty="0" smtClean="0">
                <a:latin typeface="+mj-lt"/>
              </a:rPr>
              <a:t>A Campos, PRL (2002), finite temperature</a:t>
            </a:r>
            <a:endParaRPr lang="en-US" sz="15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827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3889"/>
            <a:ext cx="8229600" cy="16002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Scalar Fields in Action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883" y="2332038"/>
            <a:ext cx="4043134" cy="3511904"/>
          </a:xfrm>
        </p:spPr>
        <p:txBody>
          <a:bodyPr>
            <a:normAutofit/>
          </a:bodyPr>
          <a:lstStyle/>
          <a:p>
            <a:r>
              <a:rPr lang="en-US" b="1" dirty="0" smtClean="0"/>
              <a:t>One-field models</a:t>
            </a:r>
          </a:p>
          <a:p>
            <a:r>
              <a:rPr lang="en-US" b="1" dirty="0"/>
              <a:t>D</a:t>
            </a:r>
            <a:r>
              <a:rPr lang="en-US" b="1" dirty="0" smtClean="0"/>
              <a:t>eformation</a:t>
            </a:r>
          </a:p>
          <a:p>
            <a:r>
              <a:rPr lang="en-US" b="1" dirty="0" smtClean="0"/>
              <a:t>Two-field models</a:t>
            </a:r>
            <a:endParaRPr lang="en-US" b="1" dirty="0" smtClean="0">
              <a:solidFill>
                <a:srgbClr val="CCFFCC"/>
              </a:solidFill>
            </a:endParaRPr>
          </a:p>
          <a:p>
            <a:r>
              <a:rPr lang="en-US" b="1" dirty="0" smtClean="0"/>
              <a:t>Compact solutions</a:t>
            </a:r>
          </a:p>
          <a:p>
            <a:r>
              <a:rPr lang="en-US" b="1" dirty="0" smtClean="0"/>
              <a:t>Twin-like models</a:t>
            </a:r>
          </a:p>
          <a:p>
            <a:r>
              <a:rPr lang="en-US" b="1" dirty="0" err="1" smtClean="0"/>
              <a:t>Braneworld</a:t>
            </a:r>
            <a:endParaRPr lang="en-US" b="1" dirty="0"/>
          </a:p>
          <a:p>
            <a:r>
              <a:rPr lang="en-US" b="1" dirty="0" smtClean="0"/>
              <a:t>Cosmology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833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Cosmology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Analytical continuation</a:t>
            </a:r>
          </a:p>
          <a:p>
            <a:endParaRPr lang="en-US" dirty="0"/>
          </a:p>
          <a:p>
            <a:r>
              <a:rPr lang="en-US" b="1" dirty="0">
                <a:latin typeface="Arial"/>
                <a:cs typeface="Arial"/>
              </a:rPr>
              <a:t>y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 </a:t>
            </a:r>
            <a:r>
              <a:rPr lang="en-US" b="1" dirty="0" err="1" smtClean="0">
                <a:latin typeface="Arial"/>
                <a:cs typeface="Arial"/>
                <a:sym typeface="Wingdings"/>
              </a:rPr>
              <a:t>i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 t</a:t>
            </a:r>
          </a:p>
          <a:p>
            <a:endParaRPr lang="en-US" dirty="0">
              <a:sym typeface="Wingdings"/>
            </a:endParaRPr>
          </a:p>
          <a:p>
            <a:r>
              <a:rPr lang="en-US" b="1" dirty="0">
                <a:latin typeface="Arial"/>
                <a:cs typeface="Arial"/>
                <a:sym typeface="Wingdings"/>
              </a:rPr>
              <a:t>t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  - </a:t>
            </a:r>
            <a:r>
              <a:rPr lang="en-US" b="1" dirty="0" err="1" smtClean="0">
                <a:latin typeface="Arial"/>
                <a:cs typeface="Arial"/>
                <a:sym typeface="Wingdings"/>
              </a:rPr>
              <a:t>i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 y</a:t>
            </a:r>
          </a:p>
          <a:p>
            <a:endParaRPr lang="en-US" b="1" dirty="0">
              <a:latin typeface="Arial"/>
              <a:cs typeface="Arial"/>
              <a:sym typeface="Wingdings"/>
            </a:endParaRPr>
          </a:p>
          <a:p>
            <a:r>
              <a:rPr lang="en-US" b="1" dirty="0" smtClean="0">
                <a:latin typeface="Arial"/>
                <a:cs typeface="Arial"/>
                <a:sym typeface="Wingdings"/>
              </a:rPr>
              <a:t>Several works…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196405" y="4879669"/>
            <a:ext cx="4884789" cy="1708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x-none" sz="1500" dirty="0" smtClean="0">
              <a:latin typeface="+mj-lt"/>
            </a:endParaRPr>
          </a:p>
          <a:p>
            <a:pPr algn="ctr" eaLnBrk="1" hangingPunct="1"/>
            <a:r>
              <a:rPr lang="pt-BR" sz="1500" dirty="0" smtClean="0">
                <a:latin typeface="+mj-lt"/>
              </a:rPr>
              <a:t>DB</a:t>
            </a:r>
            <a:r>
              <a:rPr lang="pt-BR" sz="1500" dirty="0">
                <a:latin typeface="+mj-lt"/>
              </a:rPr>
              <a:t>, </a:t>
            </a:r>
            <a:r>
              <a:rPr lang="pt-BR" sz="1500" dirty="0" smtClean="0">
                <a:latin typeface="+mj-lt"/>
              </a:rPr>
              <a:t>C Gomes, </a:t>
            </a:r>
            <a:r>
              <a:rPr lang="pt-BR" sz="1500" dirty="0" err="1" smtClean="0">
                <a:latin typeface="+mj-lt"/>
              </a:rPr>
              <a:t>Losano</a:t>
            </a:r>
            <a:r>
              <a:rPr lang="pt-BR" sz="1500" dirty="0" smtClean="0">
                <a:latin typeface="+mj-lt"/>
              </a:rPr>
              <a:t>, </a:t>
            </a:r>
            <a:r>
              <a:rPr lang="pt-BR" sz="1500" dirty="0" err="1" smtClean="0">
                <a:latin typeface="+mj-lt"/>
              </a:rPr>
              <a:t>RMenezes</a:t>
            </a:r>
            <a:r>
              <a:rPr lang="pt-BR" sz="1500" dirty="0" smtClean="0">
                <a:latin typeface="+mj-lt"/>
              </a:rPr>
              <a:t> PLB(2006)</a:t>
            </a:r>
          </a:p>
          <a:p>
            <a:pPr algn="ctr" eaLnBrk="1" hangingPunct="1"/>
            <a:r>
              <a:rPr lang="pt-BR" sz="1500" dirty="0" err="1" smtClean="0">
                <a:solidFill>
                  <a:srgbClr val="FF0000"/>
                </a:solidFill>
                <a:latin typeface="+mj-lt"/>
              </a:rPr>
              <a:t>First-order</a:t>
            </a:r>
            <a:r>
              <a:rPr lang="pt-BR" sz="1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1500" dirty="0" err="1" smtClean="0">
                <a:solidFill>
                  <a:srgbClr val="FF0000"/>
                </a:solidFill>
                <a:latin typeface="+mj-lt"/>
              </a:rPr>
              <a:t>formalism</a:t>
            </a:r>
            <a:r>
              <a:rPr lang="pt-BR" sz="1500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 eaLnBrk="1" hangingPunct="1"/>
            <a:r>
              <a:rPr lang="en-US" sz="1500" dirty="0" smtClean="0">
                <a:latin typeface="+mj-lt"/>
              </a:rPr>
              <a:t>DB, </a:t>
            </a:r>
            <a:r>
              <a:rPr lang="en-US" sz="1500" dirty="0" err="1" smtClean="0">
                <a:latin typeface="+mj-lt"/>
              </a:rPr>
              <a:t>Losano</a:t>
            </a:r>
            <a:r>
              <a:rPr lang="en-US" sz="1500" dirty="0" smtClean="0">
                <a:latin typeface="+mj-lt"/>
              </a:rPr>
              <a:t>, Rodrigues, Rosenfeld, EPJC(2008)</a:t>
            </a:r>
          </a:p>
          <a:p>
            <a:pPr algn="ctr" eaLnBrk="1" hangingPunct="1"/>
            <a:r>
              <a:rPr lang="en-US" sz="1500" dirty="0">
                <a:solidFill>
                  <a:schemeClr val="accent4"/>
                </a:solidFill>
                <a:latin typeface="+mj-lt"/>
              </a:rPr>
              <a:t>w</a:t>
            </a:r>
            <a:r>
              <a:rPr lang="en-US" sz="1500" dirty="0" smtClean="0">
                <a:solidFill>
                  <a:schemeClr val="accent4"/>
                </a:solidFill>
                <a:latin typeface="+mj-lt"/>
              </a:rPr>
              <a:t>ith </a:t>
            </a:r>
            <a:r>
              <a:rPr lang="en-US" sz="1500" dirty="0" smtClean="0">
                <a:solidFill>
                  <a:schemeClr val="accent4"/>
                </a:solidFill>
                <a:latin typeface="+mj-lt"/>
              </a:rPr>
              <a:t>dust</a:t>
            </a:r>
          </a:p>
          <a:p>
            <a:pPr algn="ctr" eaLnBrk="1" hangingPunct="1"/>
            <a:r>
              <a:rPr lang="en-US" sz="1500" dirty="0" smtClean="0">
                <a:latin typeface="+mj-lt"/>
              </a:rPr>
              <a:t>DB, Hoff da Silva, Rocha</a:t>
            </a:r>
          </a:p>
          <a:p>
            <a:pPr algn="ctr" eaLnBrk="1" hangingPunct="1"/>
            <a:r>
              <a:rPr lang="en-US" sz="1500" dirty="0" smtClean="0">
                <a:solidFill>
                  <a:srgbClr val="FD4244"/>
                </a:solidFill>
                <a:latin typeface="+mj-lt"/>
              </a:rPr>
              <a:t>Black string Cosmology</a:t>
            </a:r>
            <a:endParaRPr lang="en-US" sz="1500" dirty="0">
              <a:solidFill>
                <a:srgbClr val="FD4244"/>
              </a:solidFill>
              <a:latin typeface="+mj-lt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656905" y="3197225"/>
            <a:ext cx="4884789" cy="12464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1500" dirty="0" err="1" smtClean="0">
                <a:latin typeface="+mj-lt"/>
              </a:rPr>
              <a:t>Or</a:t>
            </a:r>
            <a:r>
              <a:rPr lang="pt-BR" sz="1500" dirty="0" smtClean="0">
                <a:latin typeface="+mj-lt"/>
              </a:rPr>
              <a:t> </a:t>
            </a:r>
            <a:r>
              <a:rPr lang="pt-BR" sz="1500" dirty="0" err="1" smtClean="0">
                <a:latin typeface="+mj-lt"/>
              </a:rPr>
              <a:t>better</a:t>
            </a:r>
            <a:r>
              <a:rPr lang="pt-BR" sz="1500" dirty="0">
                <a:latin typeface="+mj-lt"/>
              </a:rPr>
              <a:t>:</a:t>
            </a:r>
            <a:r>
              <a:rPr lang="pt-BR" sz="1500" dirty="0" smtClean="0">
                <a:latin typeface="+mj-lt"/>
              </a:rPr>
              <a:t> start </a:t>
            </a:r>
            <a:r>
              <a:rPr lang="pt-BR" sz="1500" dirty="0" err="1" smtClean="0">
                <a:latin typeface="+mj-lt"/>
              </a:rPr>
              <a:t>from</a:t>
            </a:r>
            <a:r>
              <a:rPr lang="pt-BR" sz="1500" dirty="0" smtClean="0">
                <a:latin typeface="+mj-lt"/>
              </a:rPr>
              <a:t> FRW </a:t>
            </a:r>
            <a:r>
              <a:rPr lang="pt-BR" sz="1500" dirty="0" err="1" smtClean="0">
                <a:latin typeface="+mj-lt"/>
              </a:rPr>
              <a:t>cosmology</a:t>
            </a:r>
            <a:endParaRPr lang="pt-BR" sz="1500" dirty="0" smtClean="0">
              <a:latin typeface="+mj-lt"/>
            </a:endParaRPr>
          </a:p>
          <a:p>
            <a:pPr algn="ctr" eaLnBrk="1" hangingPunct="1"/>
            <a:endParaRPr lang="pt-BR" sz="1500" b="0" dirty="0">
              <a:latin typeface="+mj-lt"/>
            </a:endParaRPr>
          </a:p>
          <a:p>
            <a:pPr algn="ctr" eaLnBrk="1" hangingPunct="1"/>
            <a:endParaRPr lang="pt-BR" sz="1500" b="0" dirty="0" smtClean="0">
              <a:latin typeface="+mj-lt"/>
            </a:endParaRPr>
          </a:p>
          <a:p>
            <a:pPr algn="ctr" eaLnBrk="1" hangingPunct="1"/>
            <a:endParaRPr lang="pt-BR" sz="1500" b="0" dirty="0">
              <a:latin typeface="+mj-lt"/>
            </a:endParaRPr>
          </a:p>
          <a:p>
            <a:pPr algn="ctr" eaLnBrk="1" hangingPunct="1"/>
            <a:endParaRPr lang="pt-BR" sz="1500" b="0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835" y="3629950"/>
            <a:ext cx="4195233" cy="668602"/>
          </a:xfrm>
          <a:prstGeom prst="rect">
            <a:avLst/>
          </a:prstGeom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87713" y="1744895"/>
            <a:ext cx="4272843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dirty="0" smtClean="0">
                <a:latin typeface="+mj-lt"/>
              </a:rPr>
              <a:t>1999: Universe </a:t>
            </a:r>
            <a:r>
              <a:rPr lang="en-US" sz="1500" dirty="0" smtClean="0">
                <a:latin typeface="+mj-lt"/>
              </a:rPr>
              <a:t>in accelerated expansion</a:t>
            </a:r>
            <a:endParaRPr lang="pt-BR" sz="1500" b="0" dirty="0" smtClean="0">
              <a:latin typeface="+mj-lt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865512" y="2207826"/>
            <a:ext cx="4272843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dirty="0">
                <a:solidFill>
                  <a:srgbClr val="FD4244"/>
                </a:solidFill>
                <a:latin typeface="+mj-lt"/>
              </a:rPr>
              <a:t>The 2011 Nobel </a:t>
            </a:r>
            <a:r>
              <a:rPr lang="en-US" sz="1500" dirty="0" smtClean="0">
                <a:solidFill>
                  <a:srgbClr val="FD4244"/>
                </a:solidFill>
                <a:latin typeface="+mj-lt"/>
              </a:rPr>
              <a:t>Prize: </a:t>
            </a:r>
            <a:r>
              <a:rPr lang="en-US" sz="1500" dirty="0" err="1" smtClean="0">
                <a:solidFill>
                  <a:srgbClr val="FD4244"/>
                </a:solidFill>
                <a:latin typeface="+mj-lt"/>
              </a:rPr>
              <a:t>Riess</a:t>
            </a:r>
            <a:r>
              <a:rPr lang="en-US" sz="1500" dirty="0">
                <a:solidFill>
                  <a:srgbClr val="FD4244"/>
                </a:solidFill>
                <a:latin typeface="+mj-lt"/>
              </a:rPr>
              <a:t>, </a:t>
            </a:r>
            <a:r>
              <a:rPr lang="en-US" sz="1500" dirty="0" smtClean="0">
                <a:solidFill>
                  <a:srgbClr val="FD4244"/>
                </a:solidFill>
                <a:latin typeface="+mj-lt"/>
              </a:rPr>
              <a:t>Schmidt</a:t>
            </a:r>
            <a:r>
              <a:rPr lang="en-US" sz="1500" dirty="0">
                <a:solidFill>
                  <a:srgbClr val="FD4244"/>
                </a:solidFill>
                <a:latin typeface="+mj-lt"/>
              </a:rPr>
              <a:t>, </a:t>
            </a:r>
            <a:r>
              <a:rPr lang="en-US" sz="1500" dirty="0" smtClean="0">
                <a:solidFill>
                  <a:srgbClr val="FD4244"/>
                </a:solidFill>
                <a:latin typeface="+mj-lt"/>
              </a:rPr>
              <a:t>and </a:t>
            </a:r>
            <a:r>
              <a:rPr lang="en-US" sz="1500" dirty="0" err="1" smtClean="0">
                <a:solidFill>
                  <a:srgbClr val="FD4244"/>
                </a:solidFill>
                <a:latin typeface="+mj-lt"/>
              </a:rPr>
              <a:t>Perlmutter</a:t>
            </a:r>
            <a:endParaRPr lang="pt-BR" sz="1500" b="0" dirty="0" smtClean="0">
              <a:solidFill>
                <a:srgbClr val="FD424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958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Collaborators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 descr="fapesp_logo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91" y="4530132"/>
            <a:ext cx="3225752" cy="690317"/>
          </a:xfrm>
          <a:prstGeom prst="rect">
            <a:avLst/>
          </a:prstGeom>
        </p:spPr>
      </p:pic>
      <p:pic>
        <p:nvPicPr>
          <p:cNvPr id="5" name="Picture 4" descr="12989960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1" y="2696180"/>
            <a:ext cx="1915510" cy="1337085"/>
          </a:xfrm>
          <a:prstGeom prst="rect">
            <a:avLst/>
          </a:prstGeom>
        </p:spPr>
      </p:pic>
      <p:pic>
        <p:nvPicPr>
          <p:cNvPr id="6" name="Picture 5" descr="capes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39" y="2579186"/>
            <a:ext cx="1721340" cy="14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4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Scalar Field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612989"/>
            <a:ext cx="4041648" cy="3913632"/>
          </a:xfrm>
        </p:spPr>
        <p:txBody>
          <a:bodyPr>
            <a:normAutofit/>
          </a:bodyPr>
          <a:lstStyle/>
          <a:p>
            <a:r>
              <a:rPr lang="en-US" b="1" dirty="0" smtClean="0"/>
              <a:t>One Field</a:t>
            </a:r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b="1" dirty="0" smtClean="0"/>
              <a:t>Equation of Motion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b="1" dirty="0" smtClean="0"/>
              <a:t>Static Solutions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b="1" dirty="0" smtClean="0"/>
              <a:t>Topological solutions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803" y="3283785"/>
            <a:ext cx="2716289" cy="378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804" y="4083396"/>
            <a:ext cx="1401103" cy="7549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864" y="3812495"/>
            <a:ext cx="1068259" cy="2946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593" y="4908394"/>
            <a:ext cx="955529" cy="4531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4803" y="5270500"/>
            <a:ext cx="1317231" cy="5628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8031" y="2088921"/>
            <a:ext cx="3044553" cy="69862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052331" y="2749461"/>
            <a:ext cx="3973891" cy="23686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16"/>
          <p:cNvSpPr txBox="1">
            <a:spLocks/>
          </p:cNvSpPr>
          <p:nvPr/>
        </p:nvSpPr>
        <p:spPr>
          <a:xfrm>
            <a:off x="4096797" y="2267467"/>
            <a:ext cx="4041648" cy="391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0D0D0D"/>
                </a:solidFill>
              </a:rPr>
              <a:t>Energy Density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Energy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9133" y="4107188"/>
            <a:ext cx="2480163" cy="616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0421" y="3101886"/>
            <a:ext cx="3026379" cy="7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3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Field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Quartic </a:t>
            </a:r>
            <a:r>
              <a:rPr lang="en-US" b="1" dirty="0" smtClean="0"/>
              <a:t>Potential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44317" y="28264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phi^4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8" y="3750877"/>
            <a:ext cx="1897324" cy="1897324"/>
          </a:xfrm>
          <a:prstGeom prst="rect">
            <a:avLst/>
          </a:prstGeom>
        </p:spPr>
      </p:pic>
      <p:sp>
        <p:nvSpPr>
          <p:cNvPr id="14" name="Notched Right Arrow 13"/>
          <p:cNvSpPr/>
          <p:nvPr/>
        </p:nvSpPr>
        <p:spPr>
          <a:xfrm>
            <a:off x="4568666" y="2244525"/>
            <a:ext cx="792013" cy="378817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4509" y="3006414"/>
            <a:ext cx="5441936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Two Parameters: amplitude and width</a:t>
            </a:r>
            <a:endParaRPr lang="en-US" sz="1600" b="1" dirty="0">
              <a:solidFill>
                <a:prstClr val="black">
                  <a:lumMod val="50000"/>
                  <a:lumOff val="50000"/>
                </a:prstClr>
              </a:solidFill>
              <a:latin typeface="Century Gothic"/>
            </a:endParaRPr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055" y="3029760"/>
            <a:ext cx="2706330" cy="332130"/>
          </a:xfrm>
          <a:prstGeom prst="rect">
            <a:avLst/>
          </a:prstGeom>
        </p:spPr>
      </p:pic>
      <p:pic>
        <p:nvPicPr>
          <p:cNvPr id="19" name="Picture 18" descr="Captura de Tela 2012-09-30 às 19.23.2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77" y="3621967"/>
            <a:ext cx="2240327" cy="2026234"/>
          </a:xfrm>
          <a:prstGeom prst="rect">
            <a:avLst/>
          </a:prstGeom>
        </p:spPr>
      </p:pic>
      <p:pic>
        <p:nvPicPr>
          <p:cNvPr id="20" name="Picture 19" descr="phi^4kink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95" y="3621968"/>
            <a:ext cx="2026234" cy="2026234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>
            <a:off x="8425385" y="3750877"/>
            <a:ext cx="261415" cy="180949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200" y="2055217"/>
            <a:ext cx="3092750" cy="7525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619" y="2090985"/>
            <a:ext cx="3859396" cy="7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0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p-model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b="1" dirty="0" smtClean="0"/>
              <a:t>pathological central minimum and 2-kink solution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259165"/>
            <a:ext cx="4486056" cy="493396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>
            <a:off x="5066156" y="2259165"/>
            <a:ext cx="792013" cy="378817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791" y="2144308"/>
            <a:ext cx="3231209" cy="608253"/>
          </a:xfrm>
          <a:prstGeom prst="rect">
            <a:avLst/>
          </a:prstGeom>
        </p:spPr>
      </p:pic>
      <p:pic>
        <p:nvPicPr>
          <p:cNvPr id="7" name="Picture 6" descr="phi_p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15000" y1="12000" x2="15000" y2="12000"/>
                        <a14:backgroundMark x1="72250" y1="31250" x2="72250" y2="31250"/>
                        <a14:backgroundMark x1="63500" y1="75750" x2="63500" y2="75750"/>
                        <a14:backgroundMark x1="24750" y1="45000" x2="19750" y2="21250"/>
                        <a14:backgroundMark x1="20250" y1="20250" x2="38250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10" y="3511230"/>
            <a:ext cx="2362384" cy="2362384"/>
          </a:xfrm>
          <a:prstGeom prst="rect">
            <a:avLst/>
          </a:prstGeom>
        </p:spPr>
      </p:pic>
      <p:pic>
        <p:nvPicPr>
          <p:cNvPr id="8" name="Picture 7" descr="phi_p_2_kink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53" y="3441145"/>
            <a:ext cx="2432469" cy="24324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7021" y="2913721"/>
            <a:ext cx="2534784" cy="328541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909892" y="6126164"/>
            <a:ext cx="4234108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0" indent="0" eaLnBrk="1" hangingPunct="1"/>
            <a:r>
              <a:rPr lang="en-US" sz="1500" dirty="0">
                <a:solidFill>
                  <a:srgbClr val="105CA4"/>
                </a:solidFill>
                <a:latin typeface="Century Gothic"/>
                <a:ea typeface="+mn-ea"/>
                <a:cs typeface="+mn-cs"/>
              </a:rPr>
              <a:t>DB, </a:t>
            </a:r>
            <a:r>
              <a:rPr lang="en-US" sz="1500" dirty="0" err="1" smtClean="0">
                <a:solidFill>
                  <a:srgbClr val="105CA4"/>
                </a:solidFill>
                <a:latin typeface="Century Gothic"/>
                <a:ea typeface="+mn-ea"/>
                <a:cs typeface="+mn-cs"/>
              </a:rPr>
              <a:t>JMenezes</a:t>
            </a:r>
            <a:r>
              <a:rPr lang="en-US" sz="1500" dirty="0" smtClean="0">
                <a:solidFill>
                  <a:srgbClr val="105CA4"/>
                </a:solidFill>
                <a:latin typeface="Century Gothic"/>
                <a:ea typeface="+mn-ea"/>
                <a:cs typeface="+mn-cs"/>
              </a:rPr>
              <a:t> </a:t>
            </a:r>
            <a:r>
              <a:rPr lang="en-US" sz="1500" dirty="0">
                <a:solidFill>
                  <a:srgbClr val="105CA4"/>
                </a:solidFill>
                <a:latin typeface="Century Gothic"/>
                <a:ea typeface="+mn-ea"/>
                <a:cs typeface="+mn-cs"/>
              </a:rPr>
              <a:t>and </a:t>
            </a:r>
            <a:r>
              <a:rPr lang="en-US" sz="1500" dirty="0" err="1" smtClean="0">
                <a:solidFill>
                  <a:srgbClr val="105CA4"/>
                </a:solidFill>
                <a:latin typeface="Century Gothic"/>
                <a:ea typeface="+mn-ea"/>
                <a:cs typeface="+mn-cs"/>
              </a:rPr>
              <a:t>RMenezes</a:t>
            </a:r>
            <a:r>
              <a:rPr lang="en-US" sz="1500" dirty="0">
                <a:solidFill>
                  <a:srgbClr val="105CA4"/>
                </a:solidFill>
                <a:latin typeface="Century Gothic"/>
                <a:ea typeface="+mn-ea"/>
                <a:cs typeface="+mn-cs"/>
              </a:rPr>
              <a:t>, </a:t>
            </a:r>
            <a:r>
              <a:rPr lang="en-US" sz="1500" dirty="0" smtClean="0">
                <a:solidFill>
                  <a:srgbClr val="105CA4"/>
                </a:solidFill>
                <a:latin typeface="Century Gothic"/>
                <a:ea typeface="+mn-ea"/>
                <a:cs typeface="+mn-cs"/>
              </a:rPr>
              <a:t>PRL</a:t>
            </a:r>
            <a:r>
              <a:rPr lang="en-US" sz="1500" dirty="0">
                <a:solidFill>
                  <a:srgbClr val="105CA4"/>
                </a:solidFill>
                <a:latin typeface="Century Gothic"/>
                <a:ea typeface="+mn-ea"/>
                <a:cs typeface="+mn-cs"/>
              </a:rPr>
              <a:t> </a:t>
            </a:r>
            <a:r>
              <a:rPr lang="en-US" sz="1500" dirty="0" smtClean="0">
                <a:solidFill>
                  <a:srgbClr val="105CA4"/>
                </a:solidFill>
                <a:latin typeface="Century Gothic"/>
                <a:ea typeface="+mn-ea"/>
                <a:cs typeface="+mn-cs"/>
              </a:rPr>
              <a:t>(</a:t>
            </a:r>
            <a:r>
              <a:rPr lang="en-US" sz="1500" dirty="0" smtClean="0">
                <a:solidFill>
                  <a:srgbClr val="105CA4"/>
                </a:solidFill>
                <a:latin typeface="Century Gothic"/>
                <a:ea typeface="+mn-ea"/>
                <a:cs typeface="+mn-cs"/>
              </a:rPr>
              <a:t>2003)</a:t>
            </a:r>
            <a:endParaRPr lang="en-US" sz="1500" dirty="0">
              <a:solidFill>
                <a:srgbClr val="105CA4"/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04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83" y="1600200"/>
            <a:ext cx="7558339" cy="22547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805363"/>
            <a:ext cx="1549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903663"/>
            <a:ext cx="3716338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810000"/>
            <a:ext cx="367823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7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7312"/>
          </a:xfrm>
        </p:spPr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312"/>
            <a:ext cx="9144000" cy="1887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555" y="3612445"/>
            <a:ext cx="4950177" cy="295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7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Deformation Procedure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 smtClean="0"/>
              <a:t>Two models:</a:t>
            </a:r>
          </a:p>
          <a:p>
            <a:endParaRPr lang="en-US" dirty="0"/>
          </a:p>
          <a:p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3"/>
            <a:r>
              <a:rPr lang="en-US" b="1" dirty="0" smtClean="0"/>
              <a:t>Deformation Function</a:t>
            </a:r>
          </a:p>
          <a:p>
            <a:pPr lvl="3"/>
            <a:r>
              <a:rPr lang="en-US" b="1" dirty="0" smtClean="0"/>
              <a:t>Mapping of solutions   </a:t>
            </a:r>
            <a:endParaRPr lang="en-US" b="1" dirty="0" smtClean="0"/>
          </a:p>
          <a:p>
            <a:pPr lvl="3"/>
            <a:endParaRPr lang="en-US" dirty="0" smtClean="0"/>
          </a:p>
          <a:p>
            <a:pPr lvl="1"/>
            <a:r>
              <a:rPr lang="en-US" b="1" dirty="0" smtClean="0"/>
              <a:t>Example:</a:t>
            </a:r>
            <a:r>
              <a:rPr lang="en-US" dirty="0" smtClean="0"/>
              <a:t> </a:t>
            </a:r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244" y="2094686"/>
            <a:ext cx="2409638" cy="5529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201" y="2166792"/>
            <a:ext cx="2882506" cy="8075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677" y="3197525"/>
            <a:ext cx="488377" cy="2918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619" y="3309754"/>
            <a:ext cx="2586752" cy="414880"/>
          </a:xfrm>
          <a:prstGeom prst="rect">
            <a:avLst/>
          </a:prstGeom>
        </p:spPr>
      </p:pic>
      <p:pic>
        <p:nvPicPr>
          <p:cNvPr id="15" name="Picture 14" descr="Captura de Tela 2012-10-01 às 15.49.38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307" y="4968711"/>
            <a:ext cx="9758056" cy="20245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8244" y="2701721"/>
            <a:ext cx="2409638" cy="5446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4228" y="4211945"/>
            <a:ext cx="1570646" cy="2852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917802"/>
            <a:ext cx="2368702" cy="5901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1182" y="4792209"/>
            <a:ext cx="2124377" cy="5901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0760" y="4602168"/>
            <a:ext cx="3045215" cy="348144"/>
          </a:xfrm>
          <a:prstGeom prst="rect">
            <a:avLst/>
          </a:prstGeom>
        </p:spPr>
      </p:pic>
      <p:sp>
        <p:nvSpPr>
          <p:cNvPr id="17" name="Notched Right Arrow 16"/>
          <p:cNvSpPr/>
          <p:nvPr/>
        </p:nvSpPr>
        <p:spPr>
          <a:xfrm>
            <a:off x="4323086" y="3493114"/>
            <a:ext cx="537968" cy="23152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540228" y="3863504"/>
            <a:ext cx="460377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0" indent="0" eaLnBrk="1" hangingPunct="1"/>
            <a:r>
              <a:rPr lang="en-US" sz="1400" b="0" dirty="0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DB, </a:t>
            </a:r>
            <a:r>
              <a:rPr lang="en-US" sz="1400" b="0" dirty="0" err="1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Losano</a:t>
            </a:r>
            <a:r>
              <a:rPr lang="en-US" sz="1400" b="0" dirty="0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, </a:t>
            </a:r>
            <a:r>
              <a:rPr lang="en-US" sz="1400" b="0" dirty="0" err="1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Malbouisson</a:t>
            </a:r>
            <a:r>
              <a:rPr lang="en-US" sz="1400" b="0" dirty="0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, </a:t>
            </a:r>
            <a:r>
              <a:rPr lang="en-US" sz="1400" b="0" dirty="0" err="1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RMenezes</a:t>
            </a:r>
            <a:r>
              <a:rPr lang="en-US" sz="1400" b="0" dirty="0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, </a:t>
            </a:r>
            <a:r>
              <a:rPr lang="es-ES_tradnl" sz="1400" b="0" dirty="0" err="1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PhysD</a:t>
            </a:r>
            <a:r>
              <a:rPr lang="es-ES_tradnl" sz="1400" b="0" dirty="0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 (</a:t>
            </a:r>
            <a:r>
              <a:rPr lang="es-ES_tradnl" sz="1400" b="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2008)</a:t>
            </a:r>
            <a:endParaRPr lang="en-US" sz="1400" b="0" dirty="0" smtClean="0">
              <a:solidFill>
                <a:prstClr val="black"/>
              </a:solidFill>
              <a:latin typeface="Century Gothic"/>
              <a:ea typeface="+mn-ea"/>
              <a:cs typeface="+mn-cs"/>
            </a:endParaRPr>
          </a:p>
          <a:p>
            <a:pPr marL="0" lvl="0" indent="0" eaLnBrk="1" hangingPunct="1"/>
            <a:r>
              <a:rPr lang="en-US" sz="1400" dirty="0" smtClean="0">
                <a:solidFill>
                  <a:srgbClr val="105CA4"/>
                </a:solidFill>
                <a:latin typeface="Century Gothic"/>
              </a:rPr>
              <a:t>Ferreira</a:t>
            </a:r>
            <a:r>
              <a:rPr lang="en-US" sz="1400" dirty="0" smtClean="0">
                <a:solidFill>
                  <a:srgbClr val="105CA4"/>
                </a:solidFill>
                <a:latin typeface="Century Gothic"/>
              </a:rPr>
              <a:t>, </a:t>
            </a:r>
            <a:r>
              <a:rPr lang="en-US" sz="1400" dirty="0" err="1" smtClean="0">
                <a:solidFill>
                  <a:srgbClr val="105CA4"/>
                </a:solidFill>
                <a:latin typeface="Century Gothic"/>
              </a:rPr>
              <a:t>Zakrzewski</a:t>
            </a:r>
            <a:r>
              <a:rPr lang="en-US" sz="1400" dirty="0" smtClean="0">
                <a:solidFill>
                  <a:srgbClr val="105CA4"/>
                </a:solidFill>
                <a:latin typeface="Century Gothic"/>
              </a:rPr>
              <a:t>, JHEP (2011); </a:t>
            </a:r>
            <a:r>
              <a:rPr lang="en-US" sz="1400" dirty="0" smtClean="0">
                <a:solidFill>
                  <a:prstClr val="black"/>
                </a:solidFill>
                <a:latin typeface="Century Gothic"/>
              </a:rPr>
              <a:t>quasi-</a:t>
            </a:r>
            <a:r>
              <a:rPr lang="en-US" sz="1400" dirty="0" err="1" smtClean="0">
                <a:solidFill>
                  <a:prstClr val="black"/>
                </a:solidFill>
                <a:latin typeface="Century Gothic"/>
              </a:rPr>
              <a:t>integrability</a:t>
            </a:r>
            <a:endParaRPr lang="en-US" sz="1400" dirty="0" smtClean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985380" y="1484438"/>
            <a:ext cx="468207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0" indent="0" eaLnBrk="1" hangingPunct="1"/>
            <a:r>
              <a:rPr lang="en-US" sz="1400" dirty="0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DB, </a:t>
            </a:r>
            <a:r>
              <a:rPr lang="en-US" sz="1400" dirty="0" err="1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Losano</a:t>
            </a:r>
            <a:r>
              <a:rPr lang="en-US" sz="1400" dirty="0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Malbouisson</a:t>
            </a:r>
            <a:r>
              <a:rPr lang="en-US" sz="1400" dirty="0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, PRD(2002)R</a:t>
            </a:r>
            <a:r>
              <a:rPr lang="en-US" sz="1400" dirty="0" smtClean="0">
                <a:solidFill>
                  <a:prstClr val="black"/>
                </a:solidFill>
                <a:latin typeface="Century Gothic"/>
              </a:rPr>
              <a:t>apid</a:t>
            </a:r>
            <a:endParaRPr lang="en-US" sz="1400" dirty="0" smtClean="0">
              <a:solidFill>
                <a:prstClr val="black"/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41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Deformation Procedure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dirty="0" smtClean="0"/>
          </a:p>
          <a:p>
            <a:pPr lvl="1"/>
            <a:r>
              <a:rPr lang="en-US" b="1" dirty="0" smtClean="0"/>
              <a:t>Example: </a:t>
            </a:r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945053" y="5858882"/>
            <a:ext cx="515028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0" indent="0" eaLnBrk="1" hangingPunct="1"/>
            <a:r>
              <a:rPr lang="en-US" sz="1400" b="0" dirty="0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Almeida, DB, </a:t>
            </a:r>
            <a:r>
              <a:rPr lang="en-US" sz="1400" b="0" dirty="0" err="1">
                <a:solidFill>
                  <a:prstClr val="black"/>
                </a:solidFill>
                <a:latin typeface="Century Gothic"/>
              </a:rPr>
              <a:t>Losano</a:t>
            </a:r>
            <a:r>
              <a:rPr lang="en-US" sz="1400" b="0" dirty="0">
                <a:solidFill>
                  <a:prstClr val="black"/>
                </a:solidFill>
                <a:latin typeface="Century Gothic"/>
              </a:rPr>
              <a:t>, </a:t>
            </a:r>
            <a:r>
              <a:rPr lang="en-US" sz="1400" b="0" dirty="0" err="1" smtClean="0">
                <a:solidFill>
                  <a:prstClr val="black"/>
                </a:solidFill>
                <a:latin typeface="Century Gothic"/>
              </a:rPr>
              <a:t>Malbouisson</a:t>
            </a:r>
            <a:r>
              <a:rPr lang="en-US" sz="1400" b="0" dirty="0" smtClean="0">
                <a:solidFill>
                  <a:prstClr val="black"/>
                </a:solidFill>
                <a:latin typeface="Century Gothic"/>
              </a:rPr>
              <a:t>, PRD(2004)</a:t>
            </a:r>
          </a:p>
          <a:p>
            <a:pPr marL="0" lvl="0" indent="0" eaLnBrk="1" hangingPunct="1"/>
            <a:r>
              <a:rPr lang="en-US" sz="1400" dirty="0" smtClean="0">
                <a:solidFill>
                  <a:srgbClr val="105CA4"/>
                </a:solidFill>
                <a:latin typeface="Century Gothic"/>
                <a:ea typeface="+mn-ea"/>
                <a:cs typeface="+mn-cs"/>
              </a:rPr>
              <a:t>DB, </a:t>
            </a:r>
            <a:r>
              <a:rPr lang="en-US" sz="1400" dirty="0" err="1" smtClean="0">
                <a:solidFill>
                  <a:srgbClr val="105CA4"/>
                </a:solidFill>
                <a:latin typeface="Century Gothic"/>
                <a:ea typeface="+mn-ea"/>
                <a:cs typeface="+mn-cs"/>
              </a:rPr>
              <a:t>Losano</a:t>
            </a:r>
            <a:r>
              <a:rPr lang="en-US" sz="1400" dirty="0" smtClean="0">
                <a:solidFill>
                  <a:srgbClr val="105CA4"/>
                </a:solidFill>
                <a:latin typeface="Century Gothic"/>
                <a:ea typeface="+mn-ea"/>
                <a:cs typeface="+mn-cs"/>
              </a:rPr>
              <a:t>, PRD (2006</a:t>
            </a:r>
            <a:r>
              <a:rPr lang="en-US" sz="1400" dirty="0" smtClean="0">
                <a:solidFill>
                  <a:srgbClr val="105CA4"/>
                </a:solidFill>
                <a:latin typeface="Century Gothic"/>
                <a:ea typeface="+mn-ea"/>
                <a:cs typeface="+mn-cs"/>
              </a:rPr>
              <a:t>) </a:t>
            </a:r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+mn-ea"/>
                <a:cs typeface="+mn-cs"/>
              </a:rPr>
              <a:t>[Ferreira]</a:t>
            </a:r>
            <a:endParaRPr lang="en-US" sz="1400" dirty="0" smtClean="0">
              <a:solidFill>
                <a:schemeClr val="accent4">
                  <a:lumMod val="60000"/>
                  <a:lumOff val="40000"/>
                </a:schemeClr>
              </a:solidFill>
              <a:latin typeface="Century Gothic"/>
              <a:ea typeface="+mn-ea"/>
              <a:cs typeface="+mn-cs"/>
            </a:endParaRPr>
          </a:p>
          <a:p>
            <a:pPr marL="0" lvl="0" indent="0" eaLnBrk="1" hangingPunct="1"/>
            <a:r>
              <a:rPr lang="en-US" sz="1400" b="0" dirty="0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DB, Gonzalez Leon, </a:t>
            </a:r>
            <a:r>
              <a:rPr lang="en-US" sz="1400" b="0" dirty="0" err="1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Losano</a:t>
            </a:r>
            <a:r>
              <a:rPr lang="en-US" sz="1400" b="0" dirty="0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, </a:t>
            </a:r>
            <a:r>
              <a:rPr lang="en-US" sz="1400" b="0" dirty="0" err="1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Mateos</a:t>
            </a:r>
            <a:r>
              <a:rPr lang="en-US" sz="1400" b="0" dirty="0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 </a:t>
            </a:r>
            <a:r>
              <a:rPr lang="en-US" sz="1400" b="0" dirty="0" err="1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Guilarte</a:t>
            </a:r>
            <a:r>
              <a:rPr lang="en-US" sz="1400" b="0" dirty="0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, PRD (2006)</a:t>
            </a:r>
            <a:endParaRPr lang="en-US" sz="1400" b="0" dirty="0">
              <a:solidFill>
                <a:prstClr val="black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541" y="2221959"/>
            <a:ext cx="3460016" cy="285526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 rot="1715792">
            <a:off x="4489434" y="2800316"/>
            <a:ext cx="1315696" cy="361348"/>
          </a:xfrm>
          <a:prstGeom prst="rightArrow">
            <a:avLst>
              <a:gd name="adj1" fmla="val 34354"/>
              <a:gd name="adj2" fmla="val 469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8860029">
            <a:off x="2905431" y="2831314"/>
            <a:ext cx="1315696" cy="361348"/>
          </a:xfrm>
          <a:prstGeom prst="rightArrow">
            <a:avLst>
              <a:gd name="adj1" fmla="val 34354"/>
              <a:gd name="adj2" fmla="val 469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9620413">
            <a:off x="3145884" y="2564227"/>
            <a:ext cx="23370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+mj-lt"/>
              </a:rPr>
              <a:t>a</a:t>
            </a:r>
            <a:r>
              <a:rPr lang="en-US" sz="1500" dirty="0" smtClean="0">
                <a:latin typeface="+mj-lt"/>
              </a:rPr>
              <a:t> integer</a:t>
            </a:r>
            <a:endParaRPr lang="en-US" sz="15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 rot="1766699">
            <a:off x="4213949" y="3196665"/>
            <a:ext cx="23370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+mj-lt"/>
              </a:rPr>
              <a:t>a</a:t>
            </a:r>
            <a:r>
              <a:rPr lang="en-US" sz="1500" dirty="0" smtClean="0">
                <a:latin typeface="+mj-lt"/>
              </a:rPr>
              <a:t> semi-integer</a:t>
            </a:r>
            <a:endParaRPr lang="en-US" sz="15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526" y="3214616"/>
            <a:ext cx="1995097" cy="239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526" y="3497638"/>
            <a:ext cx="2562262" cy="377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526" y="3908408"/>
            <a:ext cx="3112474" cy="350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654" y="3064807"/>
            <a:ext cx="1575887" cy="3925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654" y="3516491"/>
            <a:ext cx="1686854" cy="370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654" y="3908409"/>
            <a:ext cx="2414305" cy="3769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971135" y="3029950"/>
            <a:ext cx="66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m=0</a:t>
            </a:r>
            <a:endParaRPr lang="en-US" dirty="0">
              <a:latin typeface="+mj-lt"/>
            </a:endParaRPr>
          </a:p>
        </p:txBody>
      </p:sp>
      <p:pic>
        <p:nvPicPr>
          <p:cNvPr id="29" name="Picture 28" descr="Captura de Tela 2012-10-03 às 14.56.00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57" y="4259229"/>
            <a:ext cx="2316743" cy="1659590"/>
          </a:xfrm>
          <a:prstGeom prst="rect">
            <a:avLst/>
          </a:prstGeom>
        </p:spPr>
      </p:pic>
      <p:pic>
        <p:nvPicPr>
          <p:cNvPr id="30" name="Picture 29" descr="Captura de Tela 2012-10-03 às 14.56.12.pn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54" y="4285359"/>
            <a:ext cx="2044415" cy="15845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0990" y="1600201"/>
            <a:ext cx="2053336" cy="51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5248</TotalTime>
  <Words>878</Words>
  <Application>Microsoft Macintosh PowerPoint</Application>
  <PresentationFormat>On-screen Show (4:3)</PresentationFormat>
  <Paragraphs>257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Executive</vt:lpstr>
      <vt:lpstr>Scalar Fields in Action</vt:lpstr>
      <vt:lpstr>Scalar Fields in Action Summary</vt:lpstr>
      <vt:lpstr>Scalar Field Models</vt:lpstr>
      <vt:lpstr>One Field</vt:lpstr>
      <vt:lpstr>One Field</vt:lpstr>
      <vt:lpstr>Example 1</vt:lpstr>
      <vt:lpstr>Example 2</vt:lpstr>
      <vt:lpstr>Deformation Procedure</vt:lpstr>
      <vt:lpstr>Deformation Procedure</vt:lpstr>
      <vt:lpstr>Two Fields</vt:lpstr>
      <vt:lpstr>Two Fields</vt:lpstr>
      <vt:lpstr>Applications </vt:lpstr>
      <vt:lpstr>Applications </vt:lpstr>
      <vt:lpstr>Two Fields</vt:lpstr>
      <vt:lpstr>Generalized Dynamics</vt:lpstr>
      <vt:lpstr>Twinlike Models</vt:lpstr>
      <vt:lpstr>Twinlike Models</vt:lpstr>
      <vt:lpstr>Braneworld</vt:lpstr>
      <vt:lpstr>Braneworld</vt:lpstr>
      <vt:lpstr>… and Cosmology</vt:lpstr>
      <vt:lpstr>Thanks to</vt:lpstr>
    </vt:vector>
  </TitlesOfParts>
  <Company>pessoal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Scalar Fields in Action</dc:title>
  <dc:creator>roberto menezes</dc:creator>
  <cp:lastModifiedBy>Dionisio Bazeia</cp:lastModifiedBy>
  <cp:revision>72</cp:revision>
  <dcterms:created xsi:type="dcterms:W3CDTF">2012-09-28T17:41:39Z</dcterms:created>
  <dcterms:modified xsi:type="dcterms:W3CDTF">2012-11-27T17:41:07Z</dcterms:modified>
</cp:coreProperties>
</file>