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A966-E1BA-7249-A77B-25C7988CDD85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E1743-36E9-FB40-A1BA-B5F0F8246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5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5E4F8-1BE9-47F2-BC20-32583BC0A0B4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71EE6-36DE-49B7-849D-7479AF153A0D}" type="slidenum">
              <a:rPr lang="pt-BR" smtClean="0"/>
              <a:pPr>
                <a:defRPr/>
              </a:pPr>
              <a:t>14</a:t>
            </a:fld>
            <a:endParaRPr lang="pt-BR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1059" y="686322"/>
            <a:ext cx="4877471" cy="3428627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4" y="4342730"/>
            <a:ext cx="5028353" cy="411494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8000" y="8718213"/>
            <a:ext cx="2973176" cy="42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D29D26-3B76-49EA-8396-218BCA035769}" type="slidenum">
              <a:rPr lang="pt-BR" sz="1200"/>
              <a:pPr algn="r"/>
              <a:t>31</a:t>
            </a:fld>
            <a:endParaRPr lang="pt-BR" sz="120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824" y="8685460"/>
            <a:ext cx="2971589" cy="45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2DA66D-1F53-4605-A885-8794F5EA885C}" type="slidenum">
              <a:rPr lang="en-US" sz="1200">
                <a:latin typeface="Times New Roman" pitchFamily="18" charset="0"/>
              </a:rPr>
              <a:pPr algn="r"/>
              <a:t>31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1059" y="686322"/>
            <a:ext cx="4877471" cy="3428627"/>
          </a:xfrm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4" y="4342730"/>
            <a:ext cx="5028353" cy="4114949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6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8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7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5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4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5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D22FB-2C70-8044-8AD0-0EBC70A13603}" type="datetimeFigureOut">
              <a:rPr lang="en-US" smtClean="0"/>
              <a:t>31/05/12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E59F9-CE03-0743-ADBE-67A09503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6" Type="http://schemas.openxmlformats.org/officeDocument/2006/relationships/image" Target="../media/image80.emf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nr.berkeley.edu/xylella/" TargetMode="Externa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1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1" descr="gridstac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57375"/>
            <a:ext cx="39004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43063"/>
            <a:ext cx="41370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14563"/>
            <a:ext cx="2068513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571875"/>
            <a:ext cx="14970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tângulo 5"/>
          <p:cNvSpPr>
            <a:spLocks noChangeArrowheads="1"/>
          </p:cNvSpPr>
          <p:nvPr/>
        </p:nvSpPr>
        <p:spPr bwMode="auto">
          <a:xfrm>
            <a:off x="571500" y="6000750"/>
            <a:ext cx="792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600">
                <a:solidFill>
                  <a:srgbClr val="0070C0"/>
                </a:solidFill>
              </a:rPr>
              <a:t>http://rsb.info.nih.gov/ij/plugins/fraclac/FLHelp/BoxCounting.htm</a:t>
            </a:r>
          </a:p>
        </p:txBody>
      </p:sp>
      <p:sp>
        <p:nvSpPr>
          <p:cNvPr id="65543" name="CaixaDeTexto 6"/>
          <p:cNvSpPr txBox="1">
            <a:spLocks noChangeArrowheads="1"/>
          </p:cNvSpPr>
          <p:nvPr/>
        </p:nvSpPr>
        <p:spPr bwMode="auto">
          <a:xfrm>
            <a:off x="500063" y="1143000"/>
            <a:ext cx="362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70C0"/>
                </a:solidFill>
              </a:rPr>
              <a:t>Box counting techniques: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5750" y="2857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Scaling analysis</a:t>
            </a:r>
            <a:endParaRPr lang="en-US" sz="3000" b="1" i="1" u="sng" dirty="0">
              <a:solidFill>
                <a:srgbClr val="000099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5545" name="CaixaDeTexto 8"/>
          <p:cNvSpPr txBox="1">
            <a:spLocks noChangeArrowheads="1"/>
          </p:cNvSpPr>
          <p:nvPr/>
        </p:nvSpPr>
        <p:spPr bwMode="auto">
          <a:xfrm>
            <a:off x="5072063" y="1143000"/>
            <a:ext cx="3681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70C0"/>
                </a:solidFill>
              </a:rPr>
              <a:t>Dynamical scaling theory:</a:t>
            </a:r>
          </a:p>
        </p:txBody>
      </p:sp>
      <p:sp>
        <p:nvSpPr>
          <p:cNvPr id="65546" name="CaixaDeTexto 9"/>
          <p:cNvSpPr txBox="1">
            <a:spLocks noChangeArrowheads="1"/>
          </p:cNvSpPr>
          <p:nvPr/>
        </p:nvSpPr>
        <p:spPr bwMode="auto">
          <a:xfrm>
            <a:off x="5643563" y="2357438"/>
            <a:ext cx="64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with</a:t>
            </a:r>
          </a:p>
        </p:txBody>
      </p:sp>
      <p:sp>
        <p:nvSpPr>
          <p:cNvPr id="65547" name="CaixaDeTexto 10"/>
          <p:cNvSpPr txBox="1">
            <a:spLocks noChangeArrowheads="1"/>
          </p:cNvSpPr>
          <p:nvPr/>
        </p:nvSpPr>
        <p:spPr bwMode="auto">
          <a:xfrm>
            <a:off x="5500688" y="2928938"/>
            <a:ext cx="2689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70C0"/>
                </a:solidFill>
              </a:rPr>
              <a:t>Fractal dimension:</a:t>
            </a:r>
          </a:p>
        </p:txBody>
      </p:sp>
      <p:sp>
        <p:nvSpPr>
          <p:cNvPr id="65548" name="CaixaDeTexto 12"/>
          <p:cNvSpPr txBox="1">
            <a:spLocks noChangeArrowheads="1"/>
          </p:cNvSpPr>
          <p:nvPr/>
        </p:nvSpPr>
        <p:spPr bwMode="auto">
          <a:xfrm>
            <a:off x="5072063" y="4429125"/>
            <a:ext cx="3929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70C0"/>
                </a:solidFill>
              </a:rPr>
              <a:t>To learn more:</a:t>
            </a:r>
          </a:p>
          <a:p>
            <a:pPr eaLnBrk="1" hangingPunct="1"/>
            <a:r>
              <a:rPr lang="pt-BR" sz="1800" b="1">
                <a:solidFill>
                  <a:srgbClr val="0070C0"/>
                </a:solidFill>
              </a:rPr>
              <a:t>“Fractal concepts on surface growth”</a:t>
            </a:r>
          </a:p>
          <a:p>
            <a:pPr eaLnBrk="1" hangingPunct="1"/>
            <a:r>
              <a:rPr lang="pt-BR" sz="1800" b="1">
                <a:solidFill>
                  <a:srgbClr val="0070C0"/>
                </a:solidFill>
              </a:rPr>
              <a:t>A.L.Barabási and H.E.Stanley</a:t>
            </a:r>
          </a:p>
          <a:p>
            <a:pPr eaLnBrk="1" hangingPunct="1"/>
            <a:r>
              <a:rPr lang="pt-BR" sz="1800" b="1">
                <a:solidFill>
                  <a:srgbClr val="0070C0"/>
                </a:solidFill>
              </a:rPr>
              <a:t>Cambridge Univ.Press, 1995</a:t>
            </a:r>
          </a:p>
        </p:txBody>
      </p:sp>
    </p:spTree>
    <p:extLst>
      <p:ext uri="{BB962C8B-B14F-4D97-AF65-F5344CB8AC3E}">
        <p14:creationId xmlns:p14="http://schemas.microsoft.com/office/powerpoint/2010/main" val="424685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11700"/>
            <a:ext cx="32543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00125"/>
            <a:ext cx="34194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071563"/>
            <a:ext cx="48863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aixaDeTexto 10"/>
          <p:cNvSpPr txBox="1">
            <a:spLocks noChangeArrowheads="1"/>
          </p:cNvSpPr>
          <p:nvPr/>
        </p:nvSpPr>
        <p:spPr bwMode="auto">
          <a:xfrm>
            <a:off x="571500" y="3857625"/>
            <a:ext cx="3576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70C0"/>
                </a:solidFill>
              </a:rPr>
              <a:t>Different biofilms  BUT</a:t>
            </a:r>
          </a:p>
          <a:p>
            <a:pPr eaLnBrk="1" hangingPunct="1"/>
            <a:r>
              <a:rPr lang="pt-BR" sz="2400" b="1">
                <a:solidFill>
                  <a:srgbClr val="0070C0"/>
                </a:solidFill>
              </a:rPr>
              <a:t>similar scaling properties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7188" y="2857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Different </a:t>
            </a:r>
            <a:r>
              <a:rPr lang="en-US" sz="3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biofilms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 on the same sample</a:t>
            </a:r>
            <a:endParaRPr lang="en-US" sz="3000" b="1" i="1" u="sng" dirty="0">
              <a:solidFill>
                <a:srgbClr val="000099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5500688" y="3071813"/>
            <a:ext cx="214312" cy="1643062"/>
          </a:xfrm>
          <a:prstGeom prst="down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Seta para baixo 15"/>
          <p:cNvSpPr/>
          <p:nvPr/>
        </p:nvSpPr>
        <p:spPr>
          <a:xfrm>
            <a:off x="6786563" y="2357438"/>
            <a:ext cx="214312" cy="3000375"/>
          </a:xfrm>
          <a:prstGeom prst="down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6569" name="CaixaDeTexto 16"/>
          <p:cNvSpPr txBox="1">
            <a:spLocks noChangeArrowheads="1"/>
          </p:cNvSpPr>
          <p:nvPr/>
        </p:nvSpPr>
        <p:spPr bwMode="auto">
          <a:xfrm>
            <a:off x="4429125" y="48577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Single bacteria</a:t>
            </a:r>
          </a:p>
        </p:txBody>
      </p:sp>
      <p:sp>
        <p:nvSpPr>
          <p:cNvPr id="66570" name="CaixaDeTexto 17"/>
          <p:cNvSpPr txBox="1">
            <a:spLocks noChangeArrowheads="1"/>
          </p:cNvSpPr>
          <p:nvPr/>
        </p:nvSpPr>
        <p:spPr bwMode="auto">
          <a:xfrm>
            <a:off x="7500938" y="1571625"/>
            <a:ext cx="1309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70C0"/>
                </a:solidFill>
              </a:rPr>
              <a:t>saturation</a:t>
            </a:r>
          </a:p>
        </p:txBody>
      </p:sp>
      <p:sp>
        <p:nvSpPr>
          <p:cNvPr id="66571" name="CaixaDeTexto 18"/>
          <p:cNvSpPr txBox="1">
            <a:spLocks noChangeArrowheads="1"/>
          </p:cNvSpPr>
          <p:nvPr/>
        </p:nvSpPr>
        <p:spPr bwMode="auto">
          <a:xfrm>
            <a:off x="6357938" y="5643563"/>
            <a:ext cx="202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70C0"/>
                </a:solidFill>
              </a:rPr>
              <a:t>Biofilm structure</a:t>
            </a:r>
          </a:p>
        </p:txBody>
      </p:sp>
    </p:spTree>
    <p:extLst>
      <p:ext uri="{BB962C8B-B14F-4D97-AF65-F5344CB8AC3E}">
        <p14:creationId xmlns:p14="http://schemas.microsoft.com/office/powerpoint/2010/main" val="292827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928670"/>
            <a:ext cx="4725353" cy="379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5750" y="2857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Growth mechanisms</a:t>
            </a:r>
            <a:endParaRPr lang="en-US" sz="3000" b="1" i="1" u="sng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6572264" y="1143830"/>
            <a:ext cx="43576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u="sng" dirty="0" err="1" smtClean="0">
                <a:solidFill>
                  <a:srgbClr val="0070C0"/>
                </a:solidFill>
              </a:rPr>
              <a:t>Diffusion</a:t>
            </a:r>
            <a:r>
              <a:rPr lang="pt-BR" sz="1600" b="1" u="sng" dirty="0" smtClean="0">
                <a:solidFill>
                  <a:srgbClr val="0070C0"/>
                </a:solidFill>
              </a:rPr>
              <a:t> </a:t>
            </a:r>
            <a:r>
              <a:rPr lang="pt-BR" sz="1600" b="1" u="sng" dirty="0" err="1">
                <a:solidFill>
                  <a:srgbClr val="0070C0"/>
                </a:solidFill>
              </a:rPr>
              <a:t>limited</a:t>
            </a:r>
            <a:r>
              <a:rPr lang="pt-BR" sz="1600" b="1" u="sng" dirty="0">
                <a:solidFill>
                  <a:srgbClr val="0070C0"/>
                </a:solidFill>
              </a:rPr>
              <a:t> </a:t>
            </a:r>
            <a:endParaRPr lang="pt-BR" sz="1600" b="1" u="sng" dirty="0" smtClean="0">
              <a:solidFill>
                <a:srgbClr val="0070C0"/>
              </a:solidFill>
            </a:endParaRPr>
          </a:p>
          <a:p>
            <a:r>
              <a:rPr lang="pt-BR" sz="1600" b="1" u="sng" dirty="0" err="1" smtClean="0">
                <a:solidFill>
                  <a:srgbClr val="0070C0"/>
                </a:solidFill>
              </a:rPr>
              <a:t>aggregation</a:t>
            </a:r>
            <a:r>
              <a:rPr lang="pt-BR" sz="1600" dirty="0">
                <a:solidFill>
                  <a:srgbClr val="0070C0"/>
                </a:solidFill>
              </a:rPr>
              <a:t>: </a:t>
            </a:r>
            <a:r>
              <a:rPr lang="pt-BR" sz="1600" dirty="0" err="1"/>
              <a:t>D</a:t>
            </a:r>
            <a:r>
              <a:rPr lang="pt-BR" sz="1600" baseline="-25000" dirty="0" err="1"/>
              <a:t>f</a:t>
            </a:r>
            <a:r>
              <a:rPr lang="pt-BR" sz="1600" dirty="0"/>
              <a:t> ~2.5</a:t>
            </a: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-252536" y="1857364"/>
            <a:ext cx="24312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	</a:t>
            </a:r>
            <a:r>
              <a:rPr lang="pt-BR" sz="1600" b="0" dirty="0" err="1"/>
              <a:t>Rich</a:t>
            </a:r>
            <a:r>
              <a:rPr lang="pt-BR" sz="1600" b="0" dirty="0"/>
              <a:t> </a:t>
            </a:r>
            <a:r>
              <a:rPr lang="pt-BR" sz="1600" b="0" dirty="0" err="1"/>
              <a:t>nutrient</a:t>
            </a:r>
            <a:r>
              <a:rPr lang="pt-BR" sz="1600" b="0" dirty="0"/>
              <a:t> </a:t>
            </a:r>
            <a:endParaRPr lang="pt-BR" sz="1600" b="0" dirty="0" smtClean="0"/>
          </a:p>
          <a:p>
            <a:r>
              <a:rPr lang="pt-BR" sz="1600" b="0" dirty="0" smtClean="0"/>
              <a:t>	</a:t>
            </a:r>
            <a:r>
              <a:rPr lang="pt-BR" sz="1600" b="0" dirty="0" err="1" smtClean="0"/>
              <a:t>conditions</a:t>
            </a:r>
            <a:endParaRPr lang="pt-BR" sz="1600" b="0" dirty="0"/>
          </a:p>
          <a:p>
            <a:r>
              <a:rPr lang="pt-BR" sz="1600" b="0" dirty="0"/>
              <a:t>	</a:t>
            </a:r>
            <a:r>
              <a:rPr lang="pt-BR" sz="1600" b="0" dirty="0" err="1"/>
              <a:t>or</a:t>
            </a:r>
            <a:r>
              <a:rPr lang="pt-BR" sz="1600" b="0" dirty="0"/>
              <a:t> </a:t>
            </a:r>
            <a:r>
              <a:rPr lang="pt-BR" sz="1600" b="0" dirty="0" err="1"/>
              <a:t>degradation</a:t>
            </a:r>
            <a:endParaRPr lang="pt-BR" sz="1600" b="0" dirty="0"/>
          </a:p>
          <a:p>
            <a:endParaRPr lang="pt-BR" sz="1600" b="0" dirty="0" smtClean="0"/>
          </a:p>
          <a:p>
            <a:r>
              <a:rPr lang="pt-BR" sz="1600" dirty="0"/>
              <a:t> </a:t>
            </a:r>
            <a:r>
              <a:rPr lang="pt-BR" sz="1600" dirty="0" smtClean="0"/>
              <a:t>    </a:t>
            </a:r>
            <a:r>
              <a:rPr lang="pt-BR" sz="1600" b="0" dirty="0" smtClean="0"/>
              <a:t>Circular </a:t>
            </a:r>
            <a:r>
              <a:rPr lang="pt-BR" sz="1600" b="0" dirty="0" err="1" smtClean="0"/>
              <a:t>shapes</a:t>
            </a:r>
            <a:r>
              <a:rPr lang="pt-BR" sz="1600" b="0" dirty="0" smtClean="0"/>
              <a:t>:</a:t>
            </a:r>
            <a:endParaRPr lang="pt-BR" sz="1600" b="0" dirty="0"/>
          </a:p>
          <a:p>
            <a:r>
              <a:rPr lang="pt-BR" sz="1600" b="0" dirty="0" smtClean="0"/>
              <a:t>     No </a:t>
            </a:r>
            <a:r>
              <a:rPr lang="pt-BR" sz="1600" b="0" dirty="0" err="1"/>
              <a:t>branching</a:t>
            </a:r>
            <a:endParaRPr lang="pt-BR" sz="1600" b="0" dirty="0"/>
          </a:p>
        </p:txBody>
      </p:sp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6572264" y="1786772"/>
            <a:ext cx="485775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       </a:t>
            </a:r>
            <a:r>
              <a:rPr lang="pt-BR" sz="1600" b="0" dirty="0" err="1" smtClean="0"/>
              <a:t>Low</a:t>
            </a:r>
            <a:r>
              <a:rPr lang="pt-BR" sz="1600" b="0" dirty="0" smtClean="0"/>
              <a:t> </a:t>
            </a:r>
            <a:r>
              <a:rPr lang="pt-BR" sz="1600" b="0" dirty="0" err="1"/>
              <a:t>nutrient</a:t>
            </a:r>
            <a:r>
              <a:rPr lang="pt-BR" sz="1600" b="0" dirty="0"/>
              <a:t> </a:t>
            </a:r>
            <a:endParaRPr lang="pt-BR" sz="1600" b="0" dirty="0" smtClean="0"/>
          </a:p>
          <a:p>
            <a:r>
              <a:rPr lang="pt-BR" sz="1600" dirty="0"/>
              <a:t> </a:t>
            </a:r>
            <a:r>
              <a:rPr lang="pt-BR" sz="1600" dirty="0" smtClean="0"/>
              <a:t>            </a:t>
            </a:r>
            <a:r>
              <a:rPr lang="pt-BR" sz="1600" b="0" dirty="0" err="1" smtClean="0"/>
              <a:t>conditions</a:t>
            </a:r>
            <a:endParaRPr lang="pt-BR" sz="1600" b="0" dirty="0"/>
          </a:p>
          <a:p>
            <a:r>
              <a:rPr lang="pt-BR" sz="1600" dirty="0"/>
              <a:t> </a:t>
            </a:r>
            <a:r>
              <a:rPr lang="pt-BR" sz="1600" dirty="0" smtClean="0"/>
              <a:t>            </a:t>
            </a:r>
            <a:r>
              <a:rPr lang="pt-BR" sz="1600" b="0" dirty="0" err="1" smtClean="0"/>
              <a:t>Diffusion</a:t>
            </a:r>
            <a:r>
              <a:rPr lang="pt-BR" sz="1600" b="0" dirty="0" smtClean="0"/>
              <a:t> </a:t>
            </a:r>
            <a:r>
              <a:rPr lang="pt-BR" sz="1600" b="0" dirty="0" err="1"/>
              <a:t>Barrier</a:t>
            </a:r>
            <a:endParaRPr lang="pt-BR" sz="1600" b="0" dirty="0"/>
          </a:p>
          <a:p>
            <a:endParaRPr lang="pt-BR" sz="1600" b="0" dirty="0" smtClean="0"/>
          </a:p>
          <a:p>
            <a:r>
              <a:rPr lang="pt-BR" sz="1600" b="0" dirty="0" err="1" smtClean="0"/>
              <a:t>Branching</a:t>
            </a:r>
            <a:r>
              <a:rPr lang="pt-BR" sz="1600" b="0" dirty="0" smtClean="0"/>
              <a:t>:</a:t>
            </a:r>
            <a:endParaRPr lang="pt-BR" sz="1600" b="0" dirty="0"/>
          </a:p>
          <a:p>
            <a:r>
              <a:rPr lang="pt-BR" sz="1600" b="0" dirty="0" err="1"/>
              <a:t>Biofilm</a:t>
            </a:r>
            <a:r>
              <a:rPr lang="pt-BR" sz="1600" b="0" dirty="0"/>
              <a:t> </a:t>
            </a:r>
            <a:r>
              <a:rPr lang="pt-BR" sz="1600" b="0" dirty="0" err="1"/>
              <a:t>architecture</a:t>
            </a:r>
            <a:r>
              <a:rPr lang="pt-BR" sz="1600" b="0" dirty="0"/>
              <a:t> </a:t>
            </a:r>
            <a:endParaRPr lang="pt-BR" sz="1600" b="0" dirty="0" smtClean="0"/>
          </a:p>
          <a:p>
            <a:endParaRPr lang="pt-BR" sz="1600" b="0" dirty="0" smtClean="0"/>
          </a:p>
          <a:p>
            <a:r>
              <a:rPr lang="pt-BR" sz="1600" b="0" dirty="0" smtClean="0"/>
              <a:t> </a:t>
            </a:r>
          </a:p>
          <a:p>
            <a:endParaRPr lang="pt-BR" sz="1600" b="0" dirty="0" smtClean="0"/>
          </a:p>
          <a:p>
            <a:r>
              <a:rPr lang="pt-BR" sz="2000" dirty="0" smtClean="0">
                <a:solidFill>
                  <a:srgbClr val="0066FF"/>
                </a:solidFill>
              </a:rPr>
              <a:t>EPS (~10 </a:t>
            </a:r>
            <a:r>
              <a:rPr lang="pt-BR" sz="2000" dirty="0" err="1">
                <a:solidFill>
                  <a:srgbClr val="0066FF"/>
                </a:solidFill>
              </a:rPr>
              <a:t>days</a:t>
            </a:r>
            <a:r>
              <a:rPr lang="pt-BR" sz="2000" dirty="0">
                <a:solidFill>
                  <a:srgbClr val="0066FF"/>
                </a:solidFill>
              </a:rPr>
              <a:t>)</a:t>
            </a:r>
          </a:p>
          <a:p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357158" y="1785926"/>
            <a:ext cx="214314" cy="100013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929454" y="1715334"/>
            <a:ext cx="234834" cy="1065594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CaixaDeTexto 10"/>
          <p:cNvSpPr txBox="1">
            <a:spLocks noChangeArrowheads="1"/>
          </p:cNvSpPr>
          <p:nvPr/>
        </p:nvSpPr>
        <p:spPr bwMode="auto">
          <a:xfrm>
            <a:off x="4788024" y="6381328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dirty="0" err="1">
                <a:solidFill>
                  <a:srgbClr val="0070C0"/>
                </a:solidFill>
              </a:rPr>
              <a:t>A.L.D.Moreau</a:t>
            </a:r>
            <a:r>
              <a:rPr lang="pt-BR" sz="1600" dirty="0">
                <a:solidFill>
                  <a:srgbClr val="0070C0"/>
                </a:solidFill>
              </a:rPr>
              <a:t> </a:t>
            </a:r>
            <a:r>
              <a:rPr lang="pt-BR" sz="1600" dirty="0" err="1">
                <a:solidFill>
                  <a:srgbClr val="0070C0"/>
                </a:solidFill>
              </a:rPr>
              <a:t>et</a:t>
            </a:r>
            <a:r>
              <a:rPr lang="pt-BR" sz="1600" dirty="0">
                <a:solidFill>
                  <a:srgbClr val="0070C0"/>
                </a:solidFill>
              </a:rPr>
              <a:t> </a:t>
            </a:r>
            <a:r>
              <a:rPr lang="pt-BR" sz="1600" dirty="0" err="1">
                <a:solidFill>
                  <a:srgbClr val="0070C0"/>
                </a:solidFill>
              </a:rPr>
              <a:t>al</a:t>
            </a:r>
            <a:r>
              <a:rPr lang="pt-BR" sz="1600" dirty="0">
                <a:solidFill>
                  <a:srgbClr val="0070C0"/>
                </a:solidFill>
              </a:rPr>
              <a:t>, </a:t>
            </a:r>
            <a:r>
              <a:rPr lang="pt-BR" sz="1600" dirty="0" err="1" smtClean="0">
                <a:solidFill>
                  <a:srgbClr val="0070C0"/>
                </a:solidFill>
              </a:rPr>
              <a:t>J.Appl.Phys</a:t>
            </a:r>
            <a:r>
              <a:rPr lang="pt-BR" sz="1600" dirty="0" err="1">
                <a:solidFill>
                  <a:srgbClr val="0070C0"/>
                </a:solidFill>
              </a:rPr>
              <a:t>.</a:t>
            </a:r>
            <a:r>
              <a:rPr lang="pt-BR" sz="1600" dirty="0">
                <a:solidFill>
                  <a:srgbClr val="0070C0"/>
                </a:solidFill>
              </a:rPr>
              <a:t> (2009)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5666" y="1139666"/>
            <a:ext cx="181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u="sng" dirty="0" err="1" smtClean="0">
                <a:solidFill>
                  <a:srgbClr val="0070C0"/>
                </a:solidFill>
              </a:rPr>
              <a:t>Eden-like</a:t>
            </a:r>
            <a:r>
              <a:rPr lang="pt-BR" sz="1600" dirty="0" smtClean="0"/>
              <a:t> </a:t>
            </a:r>
            <a:r>
              <a:rPr lang="pt-BR" sz="1600" dirty="0" err="1" smtClean="0"/>
              <a:t>models</a:t>
            </a:r>
            <a:r>
              <a:rPr lang="pt-BR" sz="1600" dirty="0" smtClean="0"/>
              <a:t>:</a:t>
            </a:r>
          </a:p>
          <a:p>
            <a:r>
              <a:rPr lang="pt-BR" sz="1600" dirty="0" smtClean="0"/>
              <a:t> </a:t>
            </a:r>
            <a:r>
              <a:rPr lang="pt-BR" sz="1600" dirty="0" err="1" smtClean="0"/>
              <a:t>D</a:t>
            </a:r>
            <a:r>
              <a:rPr lang="pt-BR" sz="1600" baseline="-25000" dirty="0" err="1" smtClean="0"/>
              <a:t>f</a:t>
            </a:r>
            <a:r>
              <a:rPr lang="pt-BR" sz="1600" baseline="-25000" dirty="0" smtClean="0"/>
              <a:t> </a:t>
            </a:r>
            <a:r>
              <a:rPr lang="pt-BR" sz="1600" dirty="0" smtClean="0"/>
              <a:t>~2.7</a:t>
            </a:r>
            <a:endParaRPr lang="pt-BR" sz="1600" dirty="0"/>
          </a:p>
        </p:txBody>
      </p:sp>
      <p:sp>
        <p:nvSpPr>
          <p:cNvPr id="16" name="Elipse 15"/>
          <p:cNvSpPr/>
          <p:nvPr/>
        </p:nvSpPr>
        <p:spPr bwMode="auto">
          <a:xfrm>
            <a:off x="2500298" y="1714488"/>
            <a:ext cx="571504" cy="35719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4581128"/>
            <a:ext cx="5974080" cy="186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9"/>
          <p:cNvSpPr txBox="1">
            <a:spLocks noChangeArrowheads="1"/>
          </p:cNvSpPr>
          <p:nvPr/>
        </p:nvSpPr>
        <p:spPr bwMode="auto">
          <a:xfrm>
            <a:off x="642907" y="6223024"/>
            <a:ext cx="69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chemeClr val="bg1"/>
                </a:solidFill>
              </a:rPr>
              <a:t>100 </a:t>
            </a:r>
            <a:r>
              <a:rPr lang="pt-BR" sz="12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t-BR" sz="120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Elipse 20"/>
          <p:cNvSpPr/>
          <p:nvPr/>
        </p:nvSpPr>
        <p:spPr bwMode="auto">
          <a:xfrm>
            <a:off x="2500298" y="3335528"/>
            <a:ext cx="571504" cy="35719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2" name="CaixaDeTexto 9"/>
          <p:cNvSpPr txBox="1">
            <a:spLocks noChangeArrowheads="1"/>
          </p:cNvSpPr>
          <p:nvPr/>
        </p:nvSpPr>
        <p:spPr bwMode="auto">
          <a:xfrm>
            <a:off x="928662" y="5938857"/>
            <a:ext cx="69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chemeClr val="bg1"/>
                </a:solidFill>
              </a:rPr>
              <a:t>100 </a:t>
            </a:r>
            <a:r>
              <a:rPr lang="pt-BR" sz="12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pt-BR" sz="120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4" name="Seta para baixo 23"/>
          <p:cNvSpPr/>
          <p:nvPr/>
        </p:nvSpPr>
        <p:spPr>
          <a:xfrm>
            <a:off x="6948264" y="3429000"/>
            <a:ext cx="204790" cy="561134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extBox 1"/>
          <p:cNvSpPr txBox="1"/>
          <p:nvPr/>
        </p:nvSpPr>
        <p:spPr>
          <a:xfrm>
            <a:off x="1955651" y="5877272"/>
            <a:ext cx="816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100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4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64" y="1440706"/>
            <a:ext cx="7267620" cy="318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2903934" y="4603031"/>
            <a:ext cx="3890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K. Sauer, Genome Biology </a:t>
            </a:r>
            <a:r>
              <a:rPr lang="en-US" sz="1600" b="1" dirty="0"/>
              <a:t>4</a:t>
            </a:r>
            <a:r>
              <a:rPr lang="en-US" sz="1600" dirty="0"/>
              <a:t>, 219 (2003)</a:t>
            </a:r>
            <a:endParaRPr lang="pt-BR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36828" y="980728"/>
            <a:ext cx="2579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Reversible adhesion: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Electrostatic nature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760764" y="1844824"/>
            <a:ext cx="1008112" cy="216024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5601434"/>
            <a:ext cx="263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Irreversible adhesion: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Chemical nature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2267744" y="4509120"/>
            <a:ext cx="288032" cy="100811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47664" y="2996952"/>
            <a:ext cx="2016224" cy="172819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Initial adhesion stages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8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6" name="Text Box 14"/>
          <p:cNvSpPr txBox="1">
            <a:spLocks noChangeArrowheads="1"/>
          </p:cNvSpPr>
          <p:nvPr/>
        </p:nvSpPr>
        <p:spPr bwMode="auto">
          <a:xfrm>
            <a:off x="261938" y="307975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SPM &amp; IR – Glass surfaces</a:t>
            </a:r>
            <a:endParaRPr lang="en-US" sz="30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4797152"/>
            <a:ext cx="3092842" cy="1323439"/>
          </a:xfrm>
          <a:prstGeom prst="rect">
            <a:avLst/>
          </a:prstGeom>
          <a:noFill/>
          <a:ln>
            <a:solidFill>
              <a:srgbClr val="FF410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4104"/>
                </a:solidFill>
              </a:rPr>
              <a:t>Conditioning film due to culture medium:</a:t>
            </a:r>
          </a:p>
          <a:p>
            <a:r>
              <a:rPr lang="en-US" b="1" dirty="0" smtClean="0">
                <a:solidFill>
                  <a:srgbClr val="FF4104"/>
                </a:solidFill>
              </a:rPr>
              <a:t>changes in hydrophobicity</a:t>
            </a:r>
            <a:endParaRPr lang="en-US" b="1" dirty="0">
              <a:solidFill>
                <a:srgbClr val="FF410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980728"/>
            <a:ext cx="3791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Live Bacteria grown inside AFM </a:t>
            </a:r>
          </a:p>
          <a:p>
            <a:r>
              <a:rPr lang="en-US" dirty="0" smtClean="0"/>
              <a:t>liquid cell at 28C</a:t>
            </a:r>
            <a:endParaRPr lang="en-US" dirty="0"/>
          </a:p>
        </p:txBody>
      </p:sp>
      <p:sp>
        <p:nvSpPr>
          <p:cNvPr id="136192" name="TextBox 136191"/>
          <p:cNvSpPr txBox="1"/>
          <p:nvPr/>
        </p:nvSpPr>
        <p:spPr>
          <a:xfrm>
            <a:off x="6040688" y="868650"/>
            <a:ext cx="1123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4104"/>
                </a:solidFill>
              </a:rPr>
              <a:t>ATR- IR</a:t>
            </a:r>
            <a:endParaRPr lang="en-US" b="1" dirty="0">
              <a:solidFill>
                <a:srgbClr val="FF4104"/>
              </a:solidFill>
            </a:endParaRPr>
          </a:p>
        </p:txBody>
      </p:sp>
      <p:sp>
        <p:nvSpPr>
          <p:cNvPr id="37" name="CaixaDeTexto 7"/>
          <p:cNvSpPr txBox="1"/>
          <p:nvPr/>
        </p:nvSpPr>
        <p:spPr>
          <a:xfrm>
            <a:off x="179512" y="6381328"/>
            <a:ext cx="6362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>
                <a:solidFill>
                  <a:srgbClr val="008000"/>
                </a:solidFill>
              </a:rPr>
              <a:t>G.S.Lorite</a:t>
            </a:r>
            <a:r>
              <a:rPr lang="pt-BR" sz="1400" dirty="0" smtClean="0">
                <a:solidFill>
                  <a:srgbClr val="008000"/>
                </a:solidFill>
              </a:rPr>
              <a:t> et al., </a:t>
            </a:r>
            <a:r>
              <a:rPr lang="pt-BR" sz="1400" dirty="0" err="1">
                <a:solidFill>
                  <a:srgbClr val="008000"/>
                </a:solidFill>
              </a:rPr>
              <a:t>Journal</a:t>
            </a:r>
            <a:r>
              <a:rPr lang="pt-BR" sz="1400" dirty="0">
                <a:solidFill>
                  <a:srgbClr val="008000"/>
                </a:solidFill>
              </a:rPr>
              <a:t> </a:t>
            </a:r>
            <a:r>
              <a:rPr lang="pt-BR" sz="1400" dirty="0" err="1">
                <a:solidFill>
                  <a:srgbClr val="008000"/>
                </a:solidFill>
              </a:rPr>
              <a:t>of</a:t>
            </a:r>
            <a:r>
              <a:rPr lang="pt-BR" sz="1400" dirty="0">
                <a:solidFill>
                  <a:srgbClr val="008000"/>
                </a:solidFill>
              </a:rPr>
              <a:t> </a:t>
            </a:r>
            <a:r>
              <a:rPr lang="pt-BR" sz="1400" dirty="0" err="1">
                <a:solidFill>
                  <a:srgbClr val="008000"/>
                </a:solidFill>
              </a:rPr>
              <a:t>Colloid</a:t>
            </a:r>
            <a:r>
              <a:rPr lang="pt-BR" sz="1400" dirty="0">
                <a:solidFill>
                  <a:srgbClr val="008000"/>
                </a:solidFill>
              </a:rPr>
              <a:t> </a:t>
            </a:r>
            <a:r>
              <a:rPr lang="pt-BR" sz="1400" dirty="0" err="1">
                <a:solidFill>
                  <a:srgbClr val="008000"/>
                </a:solidFill>
              </a:rPr>
              <a:t>and</a:t>
            </a:r>
            <a:r>
              <a:rPr lang="pt-BR" sz="1400" dirty="0">
                <a:solidFill>
                  <a:srgbClr val="008000"/>
                </a:solidFill>
              </a:rPr>
              <a:t> Interface Science 359 (2011) 289–295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933056"/>
            <a:ext cx="358775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7"/>
          <a:stretch/>
        </p:blipFill>
        <p:spPr bwMode="auto">
          <a:xfrm>
            <a:off x="179512" y="4365104"/>
            <a:ext cx="5000825" cy="193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49043"/>
          <a:stretch/>
        </p:blipFill>
        <p:spPr>
          <a:xfrm>
            <a:off x="-180528" y="1772816"/>
            <a:ext cx="5615940" cy="18793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520" y="3933056"/>
            <a:ext cx="453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samples (cells around BF, 7 days)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1303020"/>
            <a:ext cx="4005580" cy="2244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1734" y="3645024"/>
            <a:ext cx="377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Boris </a:t>
            </a:r>
            <a:r>
              <a:rPr lang="en-US" sz="1800" b="1" dirty="0" err="1" smtClean="0">
                <a:solidFill>
                  <a:srgbClr val="FF0000"/>
                </a:solidFill>
              </a:rPr>
              <a:t>Mizaikoff</a:t>
            </a:r>
            <a:r>
              <a:rPr lang="en-US" sz="1800" b="1" dirty="0" smtClean="0">
                <a:solidFill>
                  <a:srgbClr val="FF0000"/>
                </a:solidFill>
              </a:rPr>
              <a:t> and Christine </a:t>
            </a:r>
            <a:r>
              <a:rPr lang="en-US" sz="1800" b="1" dirty="0" err="1" smtClean="0">
                <a:solidFill>
                  <a:srgbClr val="FF0000"/>
                </a:solidFill>
              </a:rPr>
              <a:t>Kranz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3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5718"/>
          <a:stretch/>
        </p:blipFill>
        <p:spPr>
          <a:xfrm>
            <a:off x="107504" y="3429000"/>
            <a:ext cx="3149600" cy="1483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533" t="24883" b="49924"/>
          <a:stretch/>
        </p:blipFill>
        <p:spPr>
          <a:xfrm>
            <a:off x="3563888" y="3284984"/>
            <a:ext cx="1589499" cy="1538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9719" r="50724" b="25333"/>
          <a:stretch/>
        </p:blipFill>
        <p:spPr>
          <a:xfrm>
            <a:off x="3563888" y="4785320"/>
            <a:ext cx="1552007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4535"/>
          <a:stretch/>
        </p:blipFill>
        <p:spPr>
          <a:xfrm>
            <a:off x="5580112" y="3501008"/>
            <a:ext cx="3149600" cy="1555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46" y="1196752"/>
            <a:ext cx="8134350" cy="2066925"/>
          </a:xfrm>
          <a:prstGeom prst="rect">
            <a:avLst/>
          </a:prstGeom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61938" y="307975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Different surfaces</a:t>
            </a:r>
            <a:endParaRPr lang="en-US" sz="30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101" y="1196752"/>
            <a:ext cx="41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1701" y="1196752"/>
            <a:ext cx="553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8495" y="1196752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1514" y="836712"/>
            <a:ext cx="9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91255" y="836712"/>
            <a:ext cx="175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Ethylcellulose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08205" y="836712"/>
            <a:ext cx="215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Cellulose acetate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9" y="4869160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Si:</a:t>
            </a:r>
          </a:p>
          <a:p>
            <a:r>
              <a:rPr lang="en-US" dirty="0" smtClean="0"/>
              <a:t>Defined edges</a:t>
            </a:r>
          </a:p>
          <a:p>
            <a:r>
              <a:rPr lang="en-US" smtClean="0"/>
              <a:t>Large BFs</a:t>
            </a:r>
            <a:endParaRPr lang="en-US" dirty="0" smtClean="0"/>
          </a:p>
          <a:p>
            <a:r>
              <a:rPr lang="en-US" dirty="0" smtClean="0"/>
              <a:t>Large number of BFs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9" y="5085184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Enhanced </a:t>
            </a:r>
            <a:r>
              <a:rPr lang="en-US" b="1" dirty="0">
                <a:solidFill>
                  <a:srgbClr val="0000FF"/>
                </a:solidFill>
              </a:rPr>
              <a:t>adhesion and higher development rates for </a:t>
            </a:r>
            <a:r>
              <a:rPr lang="en-US" b="1" i="1" dirty="0">
                <a:solidFill>
                  <a:srgbClr val="0000FF"/>
                </a:solidFill>
              </a:rPr>
              <a:t>X. </a:t>
            </a:r>
            <a:r>
              <a:rPr lang="en-US" b="1" i="1" dirty="0" err="1">
                <a:solidFill>
                  <a:srgbClr val="0000FF"/>
                </a:solidFill>
              </a:rPr>
              <a:t>fastidiosa</a:t>
            </a:r>
            <a:r>
              <a:rPr lang="en-US" b="1" dirty="0">
                <a:solidFill>
                  <a:srgbClr val="0000FF"/>
                </a:solidFill>
              </a:rPr>
              <a:t> biofilm growth on Si surface than EC and </a:t>
            </a:r>
            <a:r>
              <a:rPr lang="en-US" b="1" dirty="0" smtClean="0">
                <a:solidFill>
                  <a:srgbClr val="0000FF"/>
                </a:solidFill>
              </a:rPr>
              <a:t>AC </a:t>
            </a:r>
            <a:r>
              <a:rPr lang="en-US" b="1" dirty="0">
                <a:solidFill>
                  <a:srgbClr val="0000FF"/>
                </a:solidFill>
              </a:rPr>
              <a:t>surfaces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512" y="6402814"/>
            <a:ext cx="2762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G.S.Lorite</a:t>
            </a:r>
            <a:r>
              <a:rPr lang="en-US" sz="1600" dirty="0" smtClean="0">
                <a:solidFill>
                  <a:srgbClr val="008000"/>
                </a:solidFill>
              </a:rPr>
              <a:t>, submitted (2012)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507558" y="855288"/>
            <a:ext cx="0" cy="587727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63888" y="836712"/>
            <a:ext cx="5580112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67744" y="260648"/>
            <a:ext cx="6804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Kelvin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Probe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Force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Microscopy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 (KPFM)</a:t>
            </a:r>
            <a:endParaRPr lang="pt-BR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80" y="1349846"/>
            <a:ext cx="6560820" cy="4743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522" y="1652608"/>
            <a:ext cx="14634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</a:rPr>
              <a:t>Acetate </a:t>
            </a:r>
          </a:p>
          <a:p>
            <a:r>
              <a:rPr lang="en-US" sz="2400" b="1" dirty="0" smtClean="0">
                <a:solidFill>
                  <a:srgbClr val="0066FF"/>
                </a:solidFill>
              </a:rPr>
              <a:t>Cellulose</a:t>
            </a:r>
          </a:p>
          <a:p>
            <a:r>
              <a:rPr lang="en-US" sz="2400" b="1" dirty="0" smtClean="0">
                <a:solidFill>
                  <a:srgbClr val="0066FF"/>
                </a:solidFill>
              </a:rPr>
              <a:t>(AC)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9034" y="4604936"/>
            <a:ext cx="14506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</a:rPr>
              <a:t>Ethyl </a:t>
            </a:r>
          </a:p>
          <a:p>
            <a:r>
              <a:rPr lang="en-US" sz="2400" b="1" dirty="0" smtClean="0">
                <a:solidFill>
                  <a:srgbClr val="0066FF"/>
                </a:solidFill>
              </a:rPr>
              <a:t>Cellulose</a:t>
            </a:r>
          </a:p>
          <a:p>
            <a:r>
              <a:rPr lang="en-US" sz="2400" b="1" dirty="0" smtClean="0">
                <a:solidFill>
                  <a:srgbClr val="0066FF"/>
                </a:solidFill>
              </a:rPr>
              <a:t>(EC)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900588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364088" y="940658"/>
            <a:ext cx="210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9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843808" y="223838"/>
            <a:ext cx="6228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Surface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Potential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– Si as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reference</a:t>
            </a:r>
            <a:endParaRPr lang="pt-BR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7646670" cy="4743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309320"/>
            <a:ext cx="824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EC: more porous film, Si surface (microscopically) exposed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0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79912" y="295821"/>
            <a:ext cx="511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Si -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Contact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with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PW</a:t>
            </a:r>
            <a:endParaRPr lang="pt-BR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774954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6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788400" cy="5613400"/>
          </a:xfrm>
          <a:prstGeom prst="rect">
            <a:avLst/>
          </a:prstGeom>
        </p:spPr>
      </p:pic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3779912" y="295821"/>
            <a:ext cx="511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Cellulose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-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Contact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6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with</a:t>
            </a:r>
            <a:r>
              <a:rPr lang="pt-BR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PW</a:t>
            </a:r>
            <a:endParaRPr lang="pt-BR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6453336"/>
            <a:ext cx="35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3366FF"/>
                </a:solidFill>
              </a:rPr>
              <a:t>G.S.Lorite</a:t>
            </a:r>
            <a:r>
              <a:rPr lang="en-US" sz="1400" b="1" dirty="0" smtClean="0">
                <a:solidFill>
                  <a:srgbClr val="3366FF"/>
                </a:solidFill>
              </a:rPr>
              <a:t> et al, APL (under review, 2012)</a:t>
            </a:r>
            <a:endParaRPr lang="en-US" sz="1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6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79320" y="941239"/>
            <a:ext cx="88646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852488"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 Role of Surface Interactions on </a:t>
            </a:r>
            <a:r>
              <a:rPr lang="en-US" sz="4400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Xylella</a:t>
            </a:r>
            <a:r>
              <a:rPr lang="en-US" sz="4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fastidiosa</a:t>
            </a:r>
            <a:r>
              <a:rPr lang="en-US" sz="44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Initial Adhesion </a:t>
            </a:r>
            <a:r>
              <a:rPr lang="en-US" sz="44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Stages</a:t>
            </a:r>
            <a:endParaRPr lang="pt-BR" sz="4400" b="1" dirty="0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029" name="Line 25"/>
          <p:cNvSpPr>
            <a:spLocks noChangeShapeType="1"/>
          </p:cNvSpPr>
          <p:nvPr/>
        </p:nvSpPr>
        <p:spPr bwMode="auto">
          <a:xfrm>
            <a:off x="251520" y="3173487"/>
            <a:ext cx="8713788" cy="0"/>
          </a:xfrm>
          <a:prstGeom prst="line">
            <a:avLst/>
          </a:prstGeom>
          <a:noFill/>
          <a:ln w="3810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030" name="Picture 11" descr="logo_ifgw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5120853"/>
            <a:ext cx="25542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19672" y="3533527"/>
            <a:ext cx="590465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Mônica </a:t>
            </a:r>
            <a:r>
              <a:rPr lang="en-US" sz="2800" b="1" dirty="0" err="1" smtClean="0">
                <a:solidFill>
                  <a:srgbClr val="000090"/>
                </a:solidFill>
              </a:rPr>
              <a:t>A.Cotta</a:t>
            </a:r>
            <a:endParaRPr lang="en-US" sz="2400" dirty="0" smtClean="0">
              <a:solidFill>
                <a:srgbClr val="000090"/>
              </a:solidFill>
            </a:endParaRPr>
          </a:p>
          <a:p>
            <a:pPr algn="ctr"/>
            <a:endParaRPr lang="en-US" sz="2400" b="1" dirty="0" smtClean="0">
              <a:solidFill>
                <a:srgbClr val="000090"/>
              </a:solidFill>
            </a:endParaRPr>
          </a:p>
          <a:p>
            <a:pPr algn="ctr"/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7544" y="4109591"/>
            <a:ext cx="8458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52488" eaLnBrk="0" hangingPunct="0">
              <a:spcBef>
                <a:spcPts val="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Universidade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Estadual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de Campinas (UNICAMP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 defTabSz="852488" eaLnBrk="0" hangingPunct="0">
              <a:spcBef>
                <a:spcPts val="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Instituto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Física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Gleb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Wataghin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, Campinas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-SP, Brazil</a:t>
            </a:r>
          </a:p>
        </p:txBody>
      </p:sp>
      <p:graphicFrame>
        <p:nvGraphicFramePr>
          <p:cNvPr id="102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20883"/>
              </p:ext>
            </p:extLst>
          </p:nvPr>
        </p:nvGraphicFramePr>
        <p:xfrm>
          <a:off x="6228184" y="4976837"/>
          <a:ext cx="11144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aint Shop Pro Image" r:id="rId5" imgW="585683" imgH="663415" progId="">
                  <p:embed/>
                </p:oleObj>
              </mc:Choice>
              <mc:Fallback>
                <p:oleObj name="Paint Shop Pro Image" r:id="rId5" imgW="585683" imgH="6634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976837"/>
                        <a:ext cx="111442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43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Conditioning film – PW on substrate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05273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Biofilm development:</a:t>
            </a:r>
          </a:p>
          <a:p>
            <a:r>
              <a:rPr lang="en-US" b="1" dirty="0"/>
              <a:t>o</a:t>
            </a:r>
            <a:r>
              <a:rPr lang="en-US" b="1" dirty="0" smtClean="0"/>
              <a:t>ptical/electron microscopy + gene expression (</a:t>
            </a:r>
            <a:r>
              <a:rPr lang="en-US" b="1" dirty="0" err="1" smtClean="0"/>
              <a:t>cellulases</a:t>
            </a:r>
            <a:r>
              <a:rPr lang="en-US" b="1" dirty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920" y="1746320"/>
            <a:ext cx="9428939" cy="4563000"/>
            <a:chOff x="-13901" y="1700808"/>
            <a:chExt cx="9428939" cy="4563000"/>
          </a:xfrm>
        </p:grpSpPr>
        <p:grpSp>
          <p:nvGrpSpPr>
            <p:cNvPr id="23" name="Group 22"/>
            <p:cNvGrpSpPr/>
            <p:nvPr/>
          </p:nvGrpSpPr>
          <p:grpSpPr>
            <a:xfrm>
              <a:off x="-13901" y="1700808"/>
              <a:ext cx="9428939" cy="4563000"/>
              <a:chOff x="-13901" y="1700808"/>
              <a:chExt cx="9428939" cy="4563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-13901" y="1700808"/>
                <a:ext cx="9428939" cy="4563000"/>
                <a:chOff x="-13901" y="1700808"/>
                <a:chExt cx="9428939" cy="4563000"/>
              </a:xfrm>
            </p:grpSpPr>
            <p:grpSp>
              <p:nvGrpSpPr>
                <p:cNvPr id="18" name="Group 17"/>
                <p:cNvGrpSpPr>
                  <a:grpSpLocks noChangeAspect="1"/>
                </p:cNvGrpSpPr>
                <p:nvPr/>
              </p:nvGrpSpPr>
              <p:grpSpPr>
                <a:xfrm>
                  <a:off x="-13901" y="1700808"/>
                  <a:ext cx="9428939" cy="4563000"/>
                  <a:chOff x="3059832" y="3680668"/>
                  <a:chExt cx="6324600" cy="306070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059832" y="3680668"/>
                    <a:ext cx="6324600" cy="3060700"/>
                  </a:xfrm>
                  <a:prstGeom prst="rect">
                    <a:avLst/>
                  </a:prstGeom>
                </p:spPr>
              </p:pic>
              <p:sp>
                <p:nvSpPr>
                  <p:cNvPr id="11" name="Rectangle 10"/>
                  <p:cNvSpPr/>
                  <p:nvPr/>
                </p:nvSpPr>
                <p:spPr>
                  <a:xfrm>
                    <a:off x="3563888" y="4365104"/>
                    <a:ext cx="288032" cy="20882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 rot="16200000">
                    <a:off x="2974294" y="5104562"/>
                    <a:ext cx="1434062" cy="2683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Surface Potential</a:t>
                    </a:r>
                    <a:endParaRPr lang="en-US" b="1" dirty="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6804248" y="4221088"/>
                    <a:ext cx="288032" cy="20882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 rot="16200000">
                    <a:off x="5858191" y="5043792"/>
                    <a:ext cx="2125220" cy="2683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Biofilm development rate</a:t>
                    </a:r>
                    <a:endParaRPr lang="en-US" b="1" dirty="0"/>
                  </a:p>
                </p:txBody>
              </p:sp>
            </p:grpSp>
            <p:sp>
              <p:nvSpPr>
                <p:cNvPr id="12" name="Rectangle 11"/>
                <p:cNvSpPr/>
                <p:nvPr/>
              </p:nvSpPr>
              <p:spPr>
                <a:xfrm>
                  <a:off x="1907704" y="2698760"/>
                  <a:ext cx="648072" cy="201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Si +</a:t>
                  </a:r>
                  <a:endParaRPr lang="en-US" sz="16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76256" y="2708920"/>
                  <a:ext cx="576064" cy="201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451037" y="2132857"/>
                  <a:ext cx="576064" cy="201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3568" y="2075790"/>
                  <a:ext cx="576064" cy="201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2612843" y="3212976"/>
                <a:ext cx="1368152" cy="18614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(reference)</a:t>
                </a:r>
                <a:endParaRPr lang="en-US" sz="1800" b="1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6804248" y="2708920"/>
              <a:ext cx="648072" cy="201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Si +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220072" y="1844824"/>
            <a:ext cx="3888432" cy="46085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03648" y="2996952"/>
            <a:ext cx="3312368" cy="1080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75656" y="5229200"/>
            <a:ext cx="3312368" cy="5040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412776"/>
            <a:ext cx="6400800" cy="16764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Force spectroscopy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96552" y="90872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Tip functionalization	 	XadA1 </a:t>
            </a:r>
            <a:r>
              <a:rPr lang="en-US" dirty="0" err="1" smtClean="0"/>
              <a:t>adhesine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275856" y="980728"/>
            <a:ext cx="576064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452320" y="115668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PBS buffer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94516" y="3212976"/>
            <a:ext cx="8494018" cy="3312368"/>
            <a:chOff x="294516" y="3212976"/>
            <a:chExt cx="8494018" cy="3312368"/>
          </a:xfrm>
        </p:grpSpPr>
        <p:grpSp>
          <p:nvGrpSpPr>
            <p:cNvPr id="26" name="Group 25"/>
            <p:cNvGrpSpPr/>
            <p:nvPr/>
          </p:nvGrpSpPr>
          <p:grpSpPr>
            <a:xfrm>
              <a:off x="294516" y="3277580"/>
              <a:ext cx="8050912" cy="3247764"/>
              <a:chOff x="294516" y="3277580"/>
              <a:chExt cx="8050912" cy="324776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b="49167"/>
              <a:stretch/>
            </p:blipFill>
            <p:spPr>
              <a:xfrm>
                <a:off x="438532" y="3277580"/>
                <a:ext cx="4061460" cy="311362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t="50304"/>
              <a:stretch/>
            </p:blipFill>
            <p:spPr>
              <a:xfrm>
                <a:off x="4283968" y="3481360"/>
                <a:ext cx="4061460" cy="3043984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94516" y="3501008"/>
                <a:ext cx="576064" cy="43204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39952" y="3501008"/>
                <a:ext cx="576064" cy="43204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8316416" y="3717032"/>
              <a:ext cx="0" cy="21602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5400000">
              <a:off x="8031430" y="4688120"/>
              <a:ext cx="11140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offset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341" y="3212976"/>
              <a:ext cx="9544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937418" y="4149080"/>
              <a:ext cx="482454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25850" y="4437112"/>
              <a:ext cx="482454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4"/>
          <p:cNvGrpSpPr>
            <a:grpSpLocks noChangeAspect="1"/>
          </p:cNvGrpSpPr>
          <p:nvPr/>
        </p:nvGrpSpPr>
        <p:grpSpPr bwMode="auto">
          <a:xfrm>
            <a:off x="323529" y="1504130"/>
            <a:ext cx="1954690" cy="1586866"/>
            <a:chOff x="3132" y="433"/>
            <a:chExt cx="1759" cy="1428"/>
          </a:xfrm>
        </p:grpSpPr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3132" y="436"/>
              <a:ext cx="1653" cy="1361"/>
              <a:chOff x="3501" y="436"/>
              <a:chExt cx="1653" cy="1361"/>
            </a:xfrm>
          </p:grpSpPr>
          <p:pic>
            <p:nvPicPr>
              <p:cNvPr id="35" name="Picture 16" descr="AFFM"/>
              <p:cNvPicPr>
                <a:picLocks noChangeAspect="1" noChangeArrowheads="1"/>
              </p:cNvPicPr>
              <p:nvPr/>
            </p:nvPicPr>
            <p:blipFill>
              <a:blip r:embed="rId4"/>
              <a:srcRect l="14577" b="62724"/>
              <a:stretch>
                <a:fillRect/>
              </a:stretch>
            </p:blipFill>
            <p:spPr bwMode="auto">
              <a:xfrm>
                <a:off x="3560" y="436"/>
                <a:ext cx="1594" cy="1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7" descr="AFFM"/>
              <p:cNvPicPr>
                <a:picLocks noChangeAspect="1" noChangeArrowheads="1"/>
              </p:cNvPicPr>
              <p:nvPr/>
            </p:nvPicPr>
            <p:blipFill>
              <a:blip r:embed="rId4"/>
              <a:srcRect l="9700" t="48752" r="7610" b="45494"/>
              <a:stretch>
                <a:fillRect/>
              </a:stretch>
            </p:blipFill>
            <p:spPr bwMode="auto">
              <a:xfrm>
                <a:off x="3501" y="1615"/>
                <a:ext cx="1543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3607" y="1556"/>
              <a:ext cx="723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dirty="0" err="1" smtClean="0">
                  <a:solidFill>
                    <a:schemeClr val="bg1"/>
                  </a:solidFill>
                  <a:latin typeface="Arial" charset="0"/>
                </a:rPr>
                <a:t>Surface</a:t>
              </a:r>
              <a:endParaRPr lang="pt-BR" sz="14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 rot="20956761">
              <a:off x="3836" y="433"/>
              <a:ext cx="1055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dirty="0" smtClean="0">
                  <a:latin typeface="Arial" charset="0"/>
                </a:rPr>
                <a:t>Si </a:t>
              </a:r>
              <a:r>
                <a:rPr lang="pt-BR" sz="1400" dirty="0" err="1" smtClean="0">
                  <a:latin typeface="Arial" charset="0"/>
                </a:rPr>
                <a:t>cantilever</a:t>
              </a:r>
              <a:endParaRPr lang="pt-BR" sz="1400" dirty="0">
                <a:latin typeface="Arial" charset="0"/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4144" y="980"/>
              <a:ext cx="71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i="1" dirty="0" err="1" smtClean="0">
                  <a:latin typeface="Arial" charset="0"/>
                </a:rPr>
                <a:t>Protein</a:t>
              </a:r>
              <a:endParaRPr lang="pt-BR" sz="1400" i="1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19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Force spectroscopy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86033" y="966326"/>
            <a:ext cx="3369943" cy="2534682"/>
            <a:chOff x="323528" y="908720"/>
            <a:chExt cx="4212429" cy="3168352"/>
          </a:xfrm>
        </p:grpSpPr>
        <p:pic>
          <p:nvPicPr>
            <p:cNvPr id="37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 l="10300" t="10880" r="6203" b="11810"/>
            <a:stretch/>
          </p:blipFill>
          <p:spPr bwMode="auto">
            <a:xfrm>
              <a:off x="323528" y="1000850"/>
              <a:ext cx="4212429" cy="307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1331640" y="908720"/>
              <a:ext cx="237626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9592" y="3573016"/>
            <a:ext cx="7021830" cy="2578177"/>
            <a:chOff x="899592" y="3861048"/>
            <a:chExt cx="7021830" cy="2578177"/>
          </a:xfrm>
        </p:grpSpPr>
        <p:grpSp>
          <p:nvGrpSpPr>
            <p:cNvPr id="40" name="Group 5"/>
            <p:cNvGrpSpPr>
              <a:grpSpLocks noChangeAspect="1"/>
            </p:cNvGrpSpPr>
            <p:nvPr/>
          </p:nvGrpSpPr>
          <p:grpSpPr bwMode="auto">
            <a:xfrm>
              <a:off x="899592" y="3944945"/>
              <a:ext cx="7021830" cy="2494280"/>
              <a:chOff x="231" y="2246"/>
              <a:chExt cx="5529" cy="1964"/>
            </a:xfrm>
          </p:grpSpPr>
          <p:pic>
            <p:nvPicPr>
              <p:cNvPr id="41" name="Picture 6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9541" t="10986" r="7102" b="10953"/>
              <a:stretch/>
            </p:blipFill>
            <p:spPr bwMode="auto">
              <a:xfrm>
                <a:off x="231" y="2255"/>
                <a:ext cx="2649" cy="1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7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9592" t="11255" r="6204" b="10804"/>
              <a:stretch/>
            </p:blipFill>
            <p:spPr bwMode="auto">
              <a:xfrm>
                <a:off x="3093" y="2246"/>
                <a:ext cx="2667" cy="1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AutoShape 8"/>
              <p:cNvSpPr>
                <a:spLocks/>
              </p:cNvSpPr>
              <p:nvPr/>
            </p:nvSpPr>
            <p:spPr bwMode="auto">
              <a:xfrm rot="-5400000">
                <a:off x="1610" y="2795"/>
                <a:ext cx="91" cy="1089"/>
              </a:xfrm>
              <a:prstGeom prst="rightBracket">
                <a:avLst>
                  <a:gd name="adj" fmla="val 99725"/>
                </a:avLst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4" name="Text Box 9"/>
              <p:cNvSpPr txBox="1">
                <a:spLocks noChangeArrowheads="1"/>
              </p:cNvSpPr>
              <p:nvPr/>
            </p:nvSpPr>
            <p:spPr bwMode="auto">
              <a:xfrm>
                <a:off x="1519" y="3067"/>
                <a:ext cx="30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600">
                    <a:solidFill>
                      <a:srgbClr val="008000"/>
                    </a:solidFill>
                    <a:latin typeface="Arial" charset="0"/>
                  </a:rPr>
                  <a:t>AC</a:t>
                </a:r>
              </a:p>
            </p:txBody>
          </p:sp>
          <p:sp>
            <p:nvSpPr>
              <p:cNvPr id="45" name="AutoShape 10"/>
              <p:cNvSpPr>
                <a:spLocks/>
              </p:cNvSpPr>
              <p:nvPr/>
            </p:nvSpPr>
            <p:spPr bwMode="auto">
              <a:xfrm rot="-5400000">
                <a:off x="4286" y="2750"/>
                <a:ext cx="91" cy="1179"/>
              </a:xfrm>
              <a:prstGeom prst="rightBracket">
                <a:avLst>
                  <a:gd name="adj" fmla="val 107967"/>
                </a:avLst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6" name="Text Box 11"/>
              <p:cNvSpPr txBox="1">
                <a:spLocks noChangeArrowheads="1"/>
              </p:cNvSpPr>
              <p:nvPr/>
            </p:nvSpPr>
            <p:spPr bwMode="auto">
              <a:xfrm>
                <a:off x="4168" y="3067"/>
                <a:ext cx="30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600">
                    <a:solidFill>
                      <a:srgbClr val="008000"/>
                    </a:solidFill>
                    <a:latin typeface="Arial" charset="0"/>
                  </a:rPr>
                  <a:t>AC</a:t>
                </a: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547664" y="3861048"/>
              <a:ext cx="2304256" cy="129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450147" y="354323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Force (</a:t>
            </a:r>
            <a:r>
              <a:rPr lang="en-US" sz="2400" b="1" dirty="0" err="1" smtClean="0">
                <a:solidFill>
                  <a:srgbClr val="008000"/>
                </a:solidFill>
              </a:rPr>
              <a:t>nN</a:t>
            </a:r>
            <a:r>
              <a:rPr lang="en-US" sz="2400" b="1" dirty="0" smtClean="0">
                <a:solidFill>
                  <a:srgbClr val="008000"/>
                </a:solidFill>
              </a:rPr>
              <a:t>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6309320"/>
            <a:ext cx="403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Sequence of measurements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5576" y="1052736"/>
            <a:ext cx="0" cy="50405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907976" y="6237312"/>
            <a:ext cx="7264424" cy="838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7864" y="1268760"/>
            <a:ext cx="41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70840" y="952506"/>
            <a:ext cx="3557544" cy="2561914"/>
            <a:chOff x="4470840" y="952506"/>
            <a:chExt cx="3557544" cy="2561914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5"/>
            <a:srcRect l="9770" t="11604" r="2692" b="11782"/>
            <a:stretch/>
          </p:blipFill>
          <p:spPr bwMode="auto">
            <a:xfrm>
              <a:off x="4470840" y="1052736"/>
              <a:ext cx="3557544" cy="246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AutoShape 7"/>
            <p:cNvSpPr>
              <a:spLocks/>
            </p:cNvSpPr>
            <p:nvPr/>
          </p:nvSpPr>
          <p:spPr bwMode="auto">
            <a:xfrm rot="16200000">
              <a:off x="6155954" y="1412998"/>
              <a:ext cx="144464" cy="1872209"/>
            </a:xfrm>
            <a:prstGeom prst="rightBracket">
              <a:avLst>
                <a:gd name="adj" fmla="val 128755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6084168" y="1772816"/>
              <a:ext cx="4651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dirty="0">
                  <a:solidFill>
                    <a:schemeClr val="accent2"/>
                  </a:solidFill>
                  <a:latin typeface="Arial" charset="0"/>
                </a:rPr>
                <a:t>EC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75245" y="952506"/>
              <a:ext cx="1901011" cy="115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97994" y="3717032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#1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70402" y="3676962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#2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Force spectroscopy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551723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Specific binding to AC surfaces less likely than for Si and EC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SP + force spectroscopy: different shapes of biofilms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99592" y="908720"/>
            <a:ext cx="5455156" cy="2396490"/>
            <a:chOff x="899592" y="1052736"/>
            <a:chExt cx="5455156" cy="23964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1052736"/>
              <a:ext cx="5311140" cy="239649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43608" y="2204864"/>
              <a:ext cx="4464496" cy="216024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43608" y="1715749"/>
              <a:ext cx="4464496" cy="216024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4448" y="2924944"/>
              <a:ext cx="4063816" cy="216024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07704" y="2656450"/>
              <a:ext cx="504056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3608" y="2924944"/>
              <a:ext cx="360040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51280" y="2924944"/>
              <a:ext cx="504056" cy="216024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>
              <a:noFill/>
            </a:ln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3688" y="3140968"/>
              <a:ext cx="504056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99592" y="2924944"/>
              <a:ext cx="144016" cy="2880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71600" y="3140968"/>
            <a:ext cx="6635368" cy="2519680"/>
            <a:chOff x="971600" y="3284984"/>
            <a:chExt cx="6635368" cy="25196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3284984"/>
              <a:ext cx="6563360" cy="251968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4572000" y="4221088"/>
              <a:ext cx="0" cy="12961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971600" y="4221088"/>
              <a:ext cx="0" cy="122413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940152" y="4221088"/>
              <a:ext cx="0" cy="12961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273544" y="3861048"/>
              <a:ext cx="504056" cy="216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AC</a:t>
              </a:r>
              <a:endParaRPr lang="en-US" sz="1400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043608" y="1786927"/>
            <a:ext cx="4464496" cy="210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43608" y="2492896"/>
            <a:ext cx="4464496" cy="210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92080" y="6381328"/>
            <a:ext cx="3118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3366FF"/>
                </a:solidFill>
              </a:rPr>
              <a:t>G.S.Lorite</a:t>
            </a:r>
            <a:r>
              <a:rPr lang="en-US" sz="1400" b="1" dirty="0" smtClean="0">
                <a:solidFill>
                  <a:srgbClr val="3366FF"/>
                </a:solidFill>
              </a:rPr>
              <a:t> et al., under review, 2012</a:t>
            </a:r>
            <a:endParaRPr lang="en-US" sz="1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4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Back to KPFM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-202104" y="1098248"/>
            <a:ext cx="9428939" cy="4563000"/>
            <a:chOff x="-202104" y="1098248"/>
            <a:chExt cx="9428939" cy="4563000"/>
          </a:xfrm>
        </p:grpSpPr>
        <p:grpSp>
          <p:nvGrpSpPr>
            <p:cNvPr id="42" name="Group 41"/>
            <p:cNvGrpSpPr/>
            <p:nvPr/>
          </p:nvGrpSpPr>
          <p:grpSpPr>
            <a:xfrm>
              <a:off x="-202104" y="1098248"/>
              <a:ext cx="9428939" cy="4563000"/>
              <a:chOff x="-202104" y="1098248"/>
              <a:chExt cx="9428939" cy="456300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202104" y="1098248"/>
                <a:ext cx="9428939" cy="4563000"/>
                <a:chOff x="-13901" y="1700808"/>
                <a:chExt cx="9428939" cy="456300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-13901" y="1700808"/>
                  <a:ext cx="9428939" cy="4563000"/>
                  <a:chOff x="-13901" y="1700808"/>
                  <a:chExt cx="9428939" cy="4563000"/>
                </a:xfrm>
              </p:grpSpPr>
              <p:grpSp>
                <p:nvGrpSpPr>
                  <p:cNvPr id="28" name="Group 27"/>
                  <p:cNvGrpSpPr>
                    <a:grpSpLocks noChangeAspect="1"/>
                  </p:cNvGrpSpPr>
                  <p:nvPr/>
                </p:nvGrpSpPr>
                <p:grpSpPr>
                  <a:xfrm>
                    <a:off x="-13901" y="1700808"/>
                    <a:ext cx="9428939" cy="4563000"/>
                    <a:chOff x="3059832" y="3680668"/>
                    <a:chExt cx="6324600" cy="3060700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3059832" y="3680668"/>
                      <a:ext cx="6324600" cy="30607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3563888" y="4365104"/>
                      <a:ext cx="288032" cy="20882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 rot="16200000">
                      <a:off x="2974294" y="5104562"/>
                      <a:ext cx="1434062" cy="268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 smtClean="0"/>
                        <a:t>Surface Potential</a:t>
                      </a:r>
                      <a:endParaRPr lang="en-US" b="1" dirty="0"/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6804248" y="4221088"/>
                      <a:ext cx="288032" cy="20882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 rot="16200000">
                      <a:off x="5858191" y="5043792"/>
                      <a:ext cx="2125220" cy="2683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Biofilm development rate</a:t>
                      </a:r>
                      <a:endParaRPr lang="en-US" b="1" dirty="0"/>
                    </a:p>
                  </p:txBody>
                </p:sp>
              </p:grpSp>
              <p:sp>
                <p:nvSpPr>
                  <p:cNvPr id="29" name="Rectangle 28"/>
                  <p:cNvSpPr/>
                  <p:nvPr/>
                </p:nvSpPr>
                <p:spPr>
                  <a:xfrm>
                    <a:off x="1907704" y="2698760"/>
                    <a:ext cx="648072" cy="201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Si +</a:t>
                    </a:r>
                    <a:endParaRPr lang="en-US" sz="1600" b="1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6876256" y="2708920"/>
                    <a:ext cx="576064" cy="201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5451037" y="2132857"/>
                    <a:ext cx="576064" cy="201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683568" y="2075790"/>
                    <a:ext cx="576064" cy="201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Rectangle 26"/>
                <p:cNvSpPr/>
                <p:nvPr/>
              </p:nvSpPr>
              <p:spPr>
                <a:xfrm>
                  <a:off x="2612843" y="3212976"/>
                  <a:ext cx="1368152" cy="18614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smtClean="0">
                      <a:solidFill>
                        <a:schemeClr val="tx1"/>
                      </a:solidFill>
                      <a:latin typeface="Arial"/>
                      <a:cs typeface="Arial"/>
                    </a:rPr>
                    <a:t>(reference)</a:t>
                  </a:r>
                  <a:endParaRPr lang="en-US" sz="1800" b="1" dirty="0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6616045" y="2106360"/>
                <a:ext cx="648072" cy="2010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Si +</a:t>
                </a:r>
                <a:endParaRPr lang="en-US" sz="1600" b="1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187624" y="2348880"/>
                <a:ext cx="3312368" cy="108012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259632" y="4581128"/>
                <a:ext cx="3312368" cy="50405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tângulo 14"/>
              <p:cNvSpPr/>
              <p:nvPr/>
            </p:nvSpPr>
            <p:spPr>
              <a:xfrm>
                <a:off x="6372200" y="2564904"/>
                <a:ext cx="1584176" cy="36004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 err="1" smtClean="0">
                    <a:solidFill>
                      <a:srgbClr val="002060"/>
                    </a:solidFill>
                    <a:latin typeface="Calibri" pitchFamily="34" charset="0"/>
                  </a:rPr>
                  <a:t>Au</a:t>
                </a:r>
                <a:r>
                  <a:rPr lang="pt-BR" dirty="0" smtClean="0">
                    <a:solidFill>
                      <a:srgbClr val="002060"/>
                    </a:solidFill>
                    <a:latin typeface="Calibri" pitchFamily="34" charset="0"/>
                  </a:rPr>
                  <a:t> +PW</a:t>
                </a:r>
                <a:endParaRPr lang="es-CO" dirty="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" name="Retângulo 14"/>
            <p:cNvSpPr/>
            <p:nvPr/>
          </p:nvSpPr>
          <p:spPr>
            <a:xfrm>
              <a:off x="1979712" y="3140968"/>
              <a:ext cx="1584176" cy="3600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err="1" smtClean="0">
                  <a:solidFill>
                    <a:srgbClr val="002060"/>
                  </a:solidFill>
                  <a:latin typeface="Calibri" pitchFamily="34" charset="0"/>
                </a:rPr>
                <a:t>Au</a:t>
              </a:r>
              <a:r>
                <a:rPr lang="pt-BR" dirty="0" smtClean="0">
                  <a:solidFill>
                    <a:srgbClr val="002060"/>
                  </a:solidFill>
                  <a:latin typeface="Calibri" pitchFamily="34" charset="0"/>
                </a:rPr>
                <a:t>  (-140)mV</a:t>
              </a:r>
              <a:endParaRPr lang="es-CO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79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052736"/>
            <a:ext cx="3321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 close to BF edges: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Experimental Identification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1268760"/>
            <a:ext cx="1211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Capsular</a:t>
            </a:r>
          </a:p>
          <a:p>
            <a:r>
              <a:rPr lang="en-US" dirty="0" smtClean="0"/>
              <a:t>EPS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12360" y="3284984"/>
            <a:ext cx="1125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EPS </a:t>
            </a:r>
          </a:p>
          <a:p>
            <a:r>
              <a:rPr lang="en-US" dirty="0" smtClean="0"/>
              <a:t>around </a:t>
            </a:r>
          </a:p>
          <a:p>
            <a:r>
              <a:rPr lang="en-US" dirty="0" smtClean="0"/>
              <a:t>the cells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40352" y="5229200"/>
            <a:ext cx="118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EPS cap</a:t>
            </a:r>
          </a:p>
          <a:p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6457890"/>
            <a:ext cx="288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Duber</a:t>
            </a:r>
            <a:r>
              <a:rPr lang="en-US" sz="1400" dirty="0" smtClean="0"/>
              <a:t> Murillo, unpublished (2012)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9512" y="1586467"/>
            <a:ext cx="4872226" cy="4937283"/>
            <a:chOff x="179512" y="1586467"/>
            <a:chExt cx="4872226" cy="4937283"/>
          </a:xfrm>
        </p:grpSpPr>
        <p:grpSp>
          <p:nvGrpSpPr>
            <p:cNvPr id="11" name="Group 10"/>
            <p:cNvGrpSpPr/>
            <p:nvPr/>
          </p:nvGrpSpPr>
          <p:grpSpPr>
            <a:xfrm>
              <a:off x="251520" y="1628800"/>
              <a:ext cx="4800218" cy="4695825"/>
              <a:chOff x="251520" y="1628800"/>
              <a:chExt cx="4800218" cy="46958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3528" y="1628800"/>
                <a:ext cx="4728210" cy="469582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1520" y="2132856"/>
                <a:ext cx="288032" cy="36004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-334828" y="2320010"/>
              <a:ext cx="1416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Topography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597839" y="5367773"/>
              <a:ext cx="1942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Surface Potential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55412" y="3688162"/>
              <a:ext cx="839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Phase</a:t>
              </a:r>
              <a:endParaRPr lang="en-US" sz="18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1560" y="1586467"/>
              <a:ext cx="4392488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tângulo 18"/>
          <p:cNvSpPr/>
          <p:nvPr/>
        </p:nvSpPr>
        <p:spPr>
          <a:xfrm>
            <a:off x="905414" y="1434262"/>
            <a:ext cx="71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7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18" name="Retângulo 20"/>
          <p:cNvSpPr/>
          <p:nvPr/>
        </p:nvSpPr>
        <p:spPr>
          <a:xfrm>
            <a:off x="2339752" y="1434262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14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19" name="Retângulo 21"/>
          <p:cNvSpPr/>
          <p:nvPr/>
        </p:nvSpPr>
        <p:spPr>
          <a:xfrm>
            <a:off x="3923928" y="1434262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21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96136" y="980728"/>
            <a:ext cx="1879600" cy="5588000"/>
            <a:chOff x="5796136" y="980728"/>
            <a:chExt cx="1879600" cy="558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941936" y="2834928"/>
              <a:ext cx="5588000" cy="18796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5400000">
              <a:off x="5364088" y="3645024"/>
              <a:ext cx="4392488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tângulo 18"/>
          <p:cNvSpPr/>
          <p:nvPr/>
        </p:nvSpPr>
        <p:spPr>
          <a:xfrm rot="5400000">
            <a:off x="7258202" y="1580618"/>
            <a:ext cx="71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7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23" name="Retângulo 20"/>
          <p:cNvSpPr/>
          <p:nvPr/>
        </p:nvSpPr>
        <p:spPr>
          <a:xfrm rot="5400000">
            <a:off x="7212470" y="3524834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14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24" name="Retângulo 21"/>
          <p:cNvSpPr/>
          <p:nvPr/>
        </p:nvSpPr>
        <p:spPr>
          <a:xfrm rot="5400000">
            <a:off x="7212470" y="5613066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21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1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60041" y="-27384"/>
            <a:ext cx="8748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i="1" dirty="0" smtClean="0">
                <a:solidFill>
                  <a:srgbClr val="0000FF"/>
                </a:solidFill>
                <a:latin typeface="Calibri" pitchFamily="34" charset="0"/>
              </a:rPr>
              <a:t>New </a:t>
            </a:r>
            <a:r>
              <a:rPr lang="pt-BR" sz="4000" i="1" dirty="0" err="1" smtClean="0">
                <a:solidFill>
                  <a:srgbClr val="0000FF"/>
                </a:solidFill>
                <a:latin typeface="Calibri" pitchFamily="34" charset="0"/>
              </a:rPr>
              <a:t>features</a:t>
            </a:r>
            <a:r>
              <a:rPr lang="pt-BR" sz="4000" i="1" dirty="0" smtClean="0">
                <a:solidFill>
                  <a:srgbClr val="0000FF"/>
                </a:solidFill>
                <a:latin typeface="Calibri" pitchFamily="34" charset="0"/>
              </a:rPr>
              <a:t>?</a:t>
            </a:r>
            <a:endParaRPr lang="es-CO" sz="4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4314" t="4348" r="5075" b="4348"/>
          <a:stretch>
            <a:fillRect/>
          </a:stretch>
        </p:blipFill>
        <p:spPr bwMode="auto">
          <a:xfrm>
            <a:off x="467544" y="4653136"/>
            <a:ext cx="1739961" cy="173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Duber\maestria\Tesis\Xylella\Muestras Nuevas\Oro\preselección\5. Protuberancias\topo,7d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0" y="1052736"/>
            <a:ext cx="1872209" cy="1872209"/>
          </a:xfrm>
          <a:prstGeom prst="rect">
            <a:avLst/>
          </a:prstGeom>
          <a:noFill/>
        </p:spPr>
      </p:pic>
      <p:pic>
        <p:nvPicPr>
          <p:cNvPr id="31750" name="Picture 6" descr="C:\Duber\maestria\Tesis\Xylella\Muestras Nuevas\Oro\preselección\5. Protuberancias\fase,14di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996953"/>
            <a:ext cx="1872208" cy="1872208"/>
          </a:xfrm>
          <a:prstGeom prst="rect">
            <a:avLst/>
          </a:prstGeom>
          <a:noFill/>
        </p:spPr>
      </p:pic>
      <p:pic>
        <p:nvPicPr>
          <p:cNvPr id="31754" name="Picture 10" descr="C:\Duber\maestria\Tesis\Xylella\Muestras Nuevas\Oro\preselección\5. Protuberancias\SP,21di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3" y="4941168"/>
            <a:ext cx="1872207" cy="1872207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3590633" y="764704"/>
            <a:ext cx="71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7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555677" y="764704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14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498163" y="764704"/>
            <a:ext cx="818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</a:rPr>
              <a:t>21 </a:t>
            </a:r>
            <a:r>
              <a:rPr lang="pt-BR" sz="1600" dirty="0" err="1" smtClean="0">
                <a:latin typeface="Calibri" pitchFamily="34" charset="0"/>
              </a:rPr>
              <a:t>days</a:t>
            </a:r>
            <a:endParaRPr lang="pt-BR" sz="1600" dirty="0" smtClean="0">
              <a:latin typeface="Calibri" pitchFamily="34" charset="0"/>
            </a:endParaRPr>
          </a:p>
        </p:txBody>
      </p:sp>
      <p:cxnSp>
        <p:nvCxnSpPr>
          <p:cNvPr id="24" name="Conector de seta reta 23"/>
          <p:cNvCxnSpPr/>
          <p:nvPr/>
        </p:nvCxnSpPr>
        <p:spPr>
          <a:xfrm rot="16200000" flipH="1">
            <a:off x="3635896" y="1916832"/>
            <a:ext cx="5040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rot="16200000" flipH="1">
            <a:off x="3995936" y="1484784"/>
            <a:ext cx="5040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o 41"/>
          <p:cNvGrpSpPr/>
          <p:nvPr/>
        </p:nvGrpSpPr>
        <p:grpSpPr>
          <a:xfrm>
            <a:off x="3059832" y="2996952"/>
            <a:ext cx="1872208" cy="1872208"/>
            <a:chOff x="4788023" y="980728"/>
            <a:chExt cx="1872208" cy="1872208"/>
          </a:xfrm>
        </p:grpSpPr>
        <p:pic>
          <p:nvPicPr>
            <p:cNvPr id="31747" name="Picture 3" descr="C:\Duber\maestria\Tesis\Xylella\Muestras Nuevas\Oro\preselección\5. Protuberancias\fase,7dia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8023" y="980728"/>
              <a:ext cx="1872208" cy="1872208"/>
            </a:xfrm>
            <a:prstGeom prst="rect">
              <a:avLst/>
            </a:prstGeom>
            <a:noFill/>
          </p:spPr>
        </p:pic>
        <p:cxnSp>
          <p:nvCxnSpPr>
            <p:cNvPr id="29" name="Conector de seta reta 28"/>
            <p:cNvCxnSpPr/>
            <p:nvPr/>
          </p:nvCxnSpPr>
          <p:spPr>
            <a:xfrm rot="16200000" flipH="1">
              <a:off x="5652120" y="1340768"/>
              <a:ext cx="504056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rot="16200000" flipH="1">
              <a:off x="5364088" y="1772816"/>
              <a:ext cx="504056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o 43"/>
          <p:cNvGrpSpPr/>
          <p:nvPr/>
        </p:nvGrpSpPr>
        <p:grpSpPr>
          <a:xfrm>
            <a:off x="3059832" y="4941168"/>
            <a:ext cx="1872208" cy="1872208"/>
            <a:chOff x="6732239" y="980728"/>
            <a:chExt cx="1872208" cy="1872208"/>
          </a:xfrm>
        </p:grpSpPr>
        <p:pic>
          <p:nvPicPr>
            <p:cNvPr id="31748" name="Picture 4" descr="C:\Duber\maestria\Tesis\Xylella\Muestras Nuevas\Oro\preselección\5. Protuberancias\SP,7dia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32239" y="980728"/>
              <a:ext cx="1872208" cy="1872208"/>
            </a:xfrm>
            <a:prstGeom prst="rect">
              <a:avLst/>
            </a:prstGeom>
            <a:noFill/>
          </p:spPr>
        </p:pic>
        <p:cxnSp>
          <p:nvCxnSpPr>
            <p:cNvPr id="31" name="Conector de seta reta 30"/>
            <p:cNvCxnSpPr/>
            <p:nvPr/>
          </p:nvCxnSpPr>
          <p:spPr>
            <a:xfrm rot="16200000" flipH="1">
              <a:off x="7380312" y="1844824"/>
              <a:ext cx="504056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 rot="16200000" flipH="1">
              <a:off x="7740352" y="1412776"/>
              <a:ext cx="504056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o 42"/>
          <p:cNvGrpSpPr/>
          <p:nvPr/>
        </p:nvGrpSpPr>
        <p:grpSpPr>
          <a:xfrm>
            <a:off x="5004048" y="1052736"/>
            <a:ext cx="1872207" cy="1872207"/>
            <a:chOff x="2843808" y="2924945"/>
            <a:chExt cx="1872207" cy="1872207"/>
          </a:xfrm>
        </p:grpSpPr>
        <p:pic>
          <p:nvPicPr>
            <p:cNvPr id="31749" name="Picture 5" descr="C:\Duber\maestria\Tesis\Xylella\Muestras Nuevas\Oro\preselección\5. Protuberancias\topo,14dia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43808" y="2924945"/>
              <a:ext cx="1872207" cy="1872207"/>
            </a:xfrm>
            <a:prstGeom prst="rect">
              <a:avLst/>
            </a:prstGeom>
            <a:noFill/>
          </p:spPr>
        </p:pic>
        <p:cxnSp>
          <p:nvCxnSpPr>
            <p:cNvPr id="33" name="Conector de seta reta 32"/>
            <p:cNvCxnSpPr/>
            <p:nvPr/>
          </p:nvCxnSpPr>
          <p:spPr>
            <a:xfrm rot="16200000" flipV="1">
              <a:off x="4103948" y="3465004"/>
              <a:ext cx="57606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ctor de seta reta 35"/>
          <p:cNvCxnSpPr/>
          <p:nvPr/>
        </p:nvCxnSpPr>
        <p:spPr>
          <a:xfrm rot="16200000" flipV="1">
            <a:off x="6336196" y="3465004"/>
            <a:ext cx="57606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o 45"/>
          <p:cNvGrpSpPr/>
          <p:nvPr/>
        </p:nvGrpSpPr>
        <p:grpSpPr>
          <a:xfrm>
            <a:off x="5004048" y="4941168"/>
            <a:ext cx="1872208" cy="1872208"/>
            <a:chOff x="6732240" y="2924945"/>
            <a:chExt cx="1872208" cy="1872208"/>
          </a:xfrm>
        </p:grpSpPr>
        <p:pic>
          <p:nvPicPr>
            <p:cNvPr id="31751" name="Picture 7" descr="C:\Duber\maestria\Tesis\Xylella\Muestras Nuevas\Oro\preselección\5. Protuberancias\SP,14dia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32240" y="2924945"/>
              <a:ext cx="1872208" cy="1872208"/>
            </a:xfrm>
            <a:prstGeom prst="rect">
              <a:avLst/>
            </a:prstGeom>
            <a:noFill/>
          </p:spPr>
        </p:pic>
        <p:cxnSp>
          <p:nvCxnSpPr>
            <p:cNvPr id="37" name="Conector de seta reta 36"/>
            <p:cNvCxnSpPr/>
            <p:nvPr/>
          </p:nvCxnSpPr>
          <p:spPr>
            <a:xfrm rot="16200000" flipV="1">
              <a:off x="7992380" y="3392996"/>
              <a:ext cx="57606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o 44"/>
          <p:cNvGrpSpPr/>
          <p:nvPr/>
        </p:nvGrpSpPr>
        <p:grpSpPr>
          <a:xfrm>
            <a:off x="6948264" y="1052736"/>
            <a:ext cx="1872208" cy="1872208"/>
            <a:chOff x="2843807" y="4869160"/>
            <a:chExt cx="1872208" cy="1872208"/>
          </a:xfrm>
        </p:grpSpPr>
        <p:pic>
          <p:nvPicPr>
            <p:cNvPr id="31752" name="Picture 8" descr="C:\Duber\maestria\Tesis\Xylella\Muestras Nuevas\Oro\preselección\5. Protuberancias\topo,21dia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43807" y="4869160"/>
              <a:ext cx="1872208" cy="1872208"/>
            </a:xfrm>
            <a:prstGeom prst="rect">
              <a:avLst/>
            </a:prstGeom>
            <a:noFill/>
          </p:spPr>
        </p:pic>
        <p:cxnSp>
          <p:nvCxnSpPr>
            <p:cNvPr id="38" name="Conector de seta reta 37"/>
            <p:cNvCxnSpPr/>
            <p:nvPr/>
          </p:nvCxnSpPr>
          <p:spPr>
            <a:xfrm rot="16200000" flipV="1">
              <a:off x="4031940" y="5697252"/>
              <a:ext cx="57606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ector de seta reta 39"/>
          <p:cNvCxnSpPr/>
          <p:nvPr/>
        </p:nvCxnSpPr>
        <p:spPr>
          <a:xfrm rot="16200000" flipV="1">
            <a:off x="8208404" y="5769261"/>
            <a:ext cx="57606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/>
          <p:cNvGrpSpPr/>
          <p:nvPr/>
        </p:nvGrpSpPr>
        <p:grpSpPr>
          <a:xfrm>
            <a:off x="6948264" y="2996952"/>
            <a:ext cx="1872208" cy="1872208"/>
            <a:chOff x="4788024" y="4869161"/>
            <a:chExt cx="1872208" cy="1872208"/>
          </a:xfrm>
        </p:grpSpPr>
        <p:pic>
          <p:nvPicPr>
            <p:cNvPr id="31753" name="Picture 9" descr="C:\Duber\maestria\Tesis\Xylella\Muestras Nuevas\Oro\preselección\5. Protuberancias\fase,21dias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88024" y="4869161"/>
              <a:ext cx="1872208" cy="1872208"/>
            </a:xfrm>
            <a:prstGeom prst="rect">
              <a:avLst/>
            </a:prstGeom>
            <a:noFill/>
          </p:spPr>
        </p:pic>
        <p:cxnSp>
          <p:nvCxnSpPr>
            <p:cNvPr id="41" name="Conector de seta reta 40"/>
            <p:cNvCxnSpPr/>
            <p:nvPr/>
          </p:nvCxnSpPr>
          <p:spPr>
            <a:xfrm rot="16200000" flipV="1">
              <a:off x="5976156" y="5697253"/>
              <a:ext cx="57606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tângulo 48"/>
          <p:cNvSpPr/>
          <p:nvPr/>
        </p:nvSpPr>
        <p:spPr>
          <a:xfrm>
            <a:off x="107504" y="1052736"/>
            <a:ext cx="2160240" cy="1008112"/>
          </a:xfrm>
          <a:prstGeom prst="rect">
            <a:avLst/>
          </a:prstGeom>
          <a:solidFill>
            <a:srgbClr val="F89042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 err="1" smtClean="0">
                <a:solidFill>
                  <a:srgbClr val="002060"/>
                </a:solidFill>
                <a:latin typeface="Calibri" pitchFamily="34" charset="0"/>
              </a:rPr>
              <a:t>Bacterial</a:t>
            </a:r>
            <a:r>
              <a:rPr lang="pt-BR" i="1" dirty="0" smtClean="0">
                <a:solidFill>
                  <a:srgbClr val="002060"/>
                </a:solidFill>
                <a:latin typeface="Calibri" pitchFamily="34" charset="0"/>
              </a:rPr>
              <a:t> Poles??</a:t>
            </a:r>
            <a:endParaRPr lang="es-CO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2032144" y="1792394"/>
            <a:ext cx="141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Topography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769133" y="5655806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Surface Potential</a:t>
            </a:r>
            <a:endParaRPr lang="en-US" sz="18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2311560" y="3688162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Phase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008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ylella GFP 12h P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420"/>
            <a:ext cx="9144000" cy="4942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188640"/>
            <a:ext cx="529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Role of cell edges on adhesion?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6309320"/>
            <a:ext cx="421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C.Lenz</a:t>
            </a:r>
            <a:r>
              <a:rPr lang="en-US" dirty="0" smtClean="0"/>
              <a:t>, INCT on </a:t>
            </a:r>
            <a:r>
              <a:rPr lang="en-US" dirty="0" err="1" smtClean="0"/>
              <a:t>Biophotonics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836712"/>
            <a:ext cx="2150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Xylella</a:t>
            </a:r>
            <a:r>
              <a:rPr lang="en-US" b="1" dirty="0" smtClean="0">
                <a:solidFill>
                  <a:srgbClr val="008000"/>
                </a:solidFill>
              </a:rPr>
              <a:t> with GFP: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4008" y="188640"/>
            <a:ext cx="435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Back to semiconductors…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3" descr="E:\UNICAMP\TEMP\figure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240087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109434"/>
              </p:ext>
            </p:extLst>
          </p:nvPr>
        </p:nvGraphicFramePr>
        <p:xfrm>
          <a:off x="3275856" y="1218780"/>
          <a:ext cx="5868146" cy="16341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3548"/>
                <a:gridCol w="1173548"/>
                <a:gridCol w="1173548"/>
                <a:gridCol w="1173548"/>
                <a:gridCol w="1173954"/>
              </a:tblGrid>
              <a:tr h="379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MCE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[ng/ml]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NsR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[ng/ml]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SeR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[ng/ml]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SaR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[ng/ml]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</a:tr>
              <a:tr h="395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40bp DNA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 dirty="0">
                          <a:solidFill>
                            <a:schemeClr val="tx1"/>
                          </a:solidFill>
                          <a:effectLst/>
                        </a:rPr>
                        <a:t>4 (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s=</a:t>
                      </a:r>
                      <a:r>
                        <a:rPr lang="en-US" sz="1100" kern="50" dirty="0">
                          <a:solidFill>
                            <a:schemeClr val="tx1"/>
                          </a:solidFill>
                          <a:effectLst/>
                        </a:rPr>
                        <a:t> 2)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&lt; 30 (1pM)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30 ~ 715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&gt; 715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</a:tr>
              <a:tr h="4300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Xylella fastidiosa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18 (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s=</a:t>
                      </a: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 9)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&lt; 34 (1.9nM)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34 ~ 250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&gt; 250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</a:tr>
              <a:tr h="4300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Citrus Tristeza Virus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32 (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s=</a:t>
                      </a: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 16)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&lt; 60 (2.3nM)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>
                          <a:solidFill>
                            <a:schemeClr val="tx1"/>
                          </a:solidFill>
                          <a:effectLst/>
                        </a:rPr>
                        <a:t>60 ~ 340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50" dirty="0">
                          <a:solidFill>
                            <a:schemeClr val="tx1"/>
                          </a:solidFill>
                          <a:effectLst/>
                        </a:rPr>
                        <a:t>&gt; 340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11" marR="61611" marT="0" marB="0">
                    <a:noFill/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9" t="11624" r="16586" b="9572"/>
          <a:stretch/>
        </p:blipFill>
        <p:spPr bwMode="auto">
          <a:xfrm rot="10800000">
            <a:off x="7847271" y="3898075"/>
            <a:ext cx="999505" cy="21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feil nach rechts 6"/>
          <p:cNvSpPr/>
          <p:nvPr/>
        </p:nvSpPr>
        <p:spPr>
          <a:xfrm>
            <a:off x="6569756" y="4800784"/>
            <a:ext cx="1152128" cy="57606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8"/>
          <p:cNvSpPr txBox="1"/>
          <p:nvPr/>
        </p:nvSpPr>
        <p:spPr>
          <a:xfrm>
            <a:off x="6569756" y="4402131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/>
              <a:t>Uniform &amp; higher </a:t>
            </a:r>
            <a:br>
              <a:rPr lang="de-DE" sz="1000" smtClean="0"/>
            </a:br>
            <a:r>
              <a:rPr lang="de-DE" sz="1000" smtClean="0"/>
              <a:t>fluorescence signal</a:t>
            </a:r>
            <a:endParaRPr lang="en-US" sz="1000"/>
          </a:p>
        </p:txBody>
      </p:sp>
      <p:grpSp>
        <p:nvGrpSpPr>
          <p:cNvPr id="3" name="Group 2"/>
          <p:cNvGrpSpPr/>
          <p:nvPr/>
        </p:nvGrpSpPr>
        <p:grpSpPr>
          <a:xfrm>
            <a:off x="209843" y="3467447"/>
            <a:ext cx="8754645" cy="3201913"/>
            <a:chOff x="209843" y="3467447"/>
            <a:chExt cx="8754645" cy="3201913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3" t="16778" r="36766" b="12247"/>
            <a:stretch/>
          </p:blipFill>
          <p:spPr bwMode="auto">
            <a:xfrm>
              <a:off x="5660492" y="3881516"/>
              <a:ext cx="821231" cy="2169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feld 4"/>
            <p:cNvSpPr txBox="1"/>
            <p:nvPr/>
          </p:nvSpPr>
          <p:spPr>
            <a:xfrm>
              <a:off x="5663113" y="6186790"/>
              <a:ext cx="1147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smtClean="0"/>
                <a:t>Excitation</a:t>
              </a:r>
              <a:r>
                <a:rPr lang="de-DE" sz="800" dirty="0" smtClean="0"/>
                <a:t>: 633nm</a:t>
              </a:r>
            </a:p>
            <a:p>
              <a:r>
                <a:rPr lang="de-DE" sz="800" dirty="0" smtClean="0"/>
                <a:t>Emission</a:t>
              </a:r>
              <a:r>
                <a:rPr lang="de-DE" sz="800" smtClean="0"/>
                <a:t>: 639-758nm</a:t>
              </a:r>
              <a:endParaRPr lang="de-DE" sz="800" dirty="0" smtClean="0"/>
            </a:p>
          </p:txBody>
        </p:sp>
        <p:sp>
          <p:nvSpPr>
            <p:cNvPr id="14" name="Textfeld 5"/>
            <p:cNvSpPr txBox="1"/>
            <p:nvPr/>
          </p:nvSpPr>
          <p:spPr>
            <a:xfrm>
              <a:off x="7817019" y="6157244"/>
              <a:ext cx="11474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smtClean="0"/>
                <a:t>Excitation</a:t>
              </a:r>
              <a:r>
                <a:rPr lang="de-DE" sz="800" dirty="0" smtClean="0"/>
                <a:t>: 633nm</a:t>
              </a:r>
            </a:p>
            <a:p>
              <a:r>
                <a:rPr lang="de-DE" sz="800" dirty="0" smtClean="0"/>
                <a:t>Emission</a:t>
              </a:r>
              <a:r>
                <a:rPr lang="de-DE" sz="800" smtClean="0"/>
                <a:t>: 640-700nm</a:t>
              </a:r>
              <a:endParaRPr lang="de-DE" sz="800" dirty="0" smtClean="0"/>
            </a:p>
          </p:txBody>
        </p:sp>
        <p:sp>
          <p:nvSpPr>
            <p:cNvPr id="15" name="Textfeld 1"/>
            <p:cNvSpPr txBox="1"/>
            <p:nvPr/>
          </p:nvSpPr>
          <p:spPr>
            <a:xfrm>
              <a:off x="5613890" y="3573016"/>
              <a:ext cx="1262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 smtClean="0"/>
                <a:t>Autofluorescence</a:t>
              </a:r>
              <a:endParaRPr lang="en-US" sz="1000" dirty="0"/>
            </a:p>
          </p:txBody>
        </p:sp>
        <p:sp>
          <p:nvSpPr>
            <p:cNvPr id="16" name="Textfeld 7"/>
            <p:cNvSpPr txBox="1"/>
            <p:nvPr/>
          </p:nvSpPr>
          <p:spPr>
            <a:xfrm>
              <a:off x="7819690" y="3467447"/>
              <a:ext cx="1103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smtClean="0"/>
                <a:t>Fluorescence of DNA-Atto647N</a:t>
              </a:r>
              <a:endParaRPr lang="en-US" sz="1000"/>
            </a:p>
          </p:txBody>
        </p:sp>
        <p:cxnSp>
          <p:nvCxnSpPr>
            <p:cNvPr id="19" name="Gerade Verbindung 22"/>
            <p:cNvCxnSpPr/>
            <p:nvPr/>
          </p:nvCxnSpPr>
          <p:spPr>
            <a:xfrm>
              <a:off x="5724264" y="5919007"/>
              <a:ext cx="3880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4"/>
            <p:cNvCxnSpPr/>
            <p:nvPr/>
          </p:nvCxnSpPr>
          <p:spPr>
            <a:xfrm>
              <a:off x="7937908" y="5919007"/>
              <a:ext cx="38809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3"/>
            <p:cNvSpPr txBox="1"/>
            <p:nvPr/>
          </p:nvSpPr>
          <p:spPr>
            <a:xfrm>
              <a:off x="5723176" y="5866704"/>
              <a:ext cx="399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smtClean="0">
                  <a:solidFill>
                    <a:schemeClr val="bg1"/>
                  </a:solidFill>
                </a:rPr>
                <a:t>5µm</a:t>
              </a:r>
              <a:endParaRPr lang="en-US" sz="900">
                <a:solidFill>
                  <a:schemeClr val="bg1"/>
                </a:solidFill>
              </a:endParaRPr>
            </a:p>
          </p:txBody>
        </p:sp>
        <p:sp>
          <p:nvSpPr>
            <p:cNvPr id="22" name="Textfeld 26"/>
            <p:cNvSpPr txBox="1"/>
            <p:nvPr/>
          </p:nvSpPr>
          <p:spPr>
            <a:xfrm>
              <a:off x="7911247" y="5884889"/>
              <a:ext cx="399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smtClean="0">
                  <a:solidFill>
                    <a:schemeClr val="bg1"/>
                  </a:solidFill>
                </a:rPr>
                <a:t>3µm</a:t>
              </a:r>
              <a:endParaRPr lang="en-US" sz="900">
                <a:solidFill>
                  <a:schemeClr val="bg1"/>
                </a:solidFill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" t="8598" r="15405" b="42411"/>
            <a:stretch/>
          </p:blipFill>
          <p:spPr bwMode="auto">
            <a:xfrm>
              <a:off x="209843" y="4709475"/>
              <a:ext cx="5226253" cy="1959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feld 15"/>
            <p:cNvSpPr txBox="1"/>
            <p:nvPr/>
          </p:nvSpPr>
          <p:spPr>
            <a:xfrm>
              <a:off x="3563888" y="6165304"/>
              <a:ext cx="1368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 smtClean="0"/>
                <a:t>Autofluorescence</a:t>
              </a:r>
              <a:endParaRPr lang="en-US" sz="10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30899" y="2946430"/>
            <a:ext cx="487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A.L.D.Moreau</a:t>
            </a:r>
            <a:r>
              <a:rPr lang="en-US" sz="1600" dirty="0" smtClean="0">
                <a:solidFill>
                  <a:srgbClr val="008000"/>
                </a:solidFill>
              </a:rPr>
              <a:t>, Biosensor and Bioelectronics (2012)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4208" y="6525344"/>
            <a:ext cx="1641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R.Janissen</a:t>
            </a:r>
            <a:r>
              <a:rPr lang="en-US" sz="1400" dirty="0" smtClean="0">
                <a:solidFill>
                  <a:srgbClr val="008000"/>
                </a:solidFill>
              </a:rPr>
              <a:t> (2012)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7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7158" y="260648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Conclusions</a:t>
            </a:r>
            <a:endParaRPr lang="en-US" sz="26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3267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Quantitative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measurements of important biological parameters: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Roughness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err="1" smtClean="0"/>
              <a:t>Hidrophobicity</a:t>
            </a:r>
            <a:r>
              <a:rPr lang="en-US" dirty="0" smtClean="0"/>
              <a:t>	</a:t>
            </a:r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Electrostatic character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Surface modification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or different materials on which </a:t>
            </a:r>
            <a:r>
              <a:rPr lang="en-US" i="1" dirty="0" err="1" smtClean="0"/>
              <a:t>Xyllela</a:t>
            </a:r>
            <a:r>
              <a:rPr lang="en-US" i="1" dirty="0" smtClean="0"/>
              <a:t> </a:t>
            </a:r>
            <a:r>
              <a:rPr lang="en-US" i="1" dirty="0" err="1" smtClean="0"/>
              <a:t>fastidiosa</a:t>
            </a:r>
            <a:r>
              <a:rPr lang="en-US" i="1" dirty="0" smtClean="0"/>
              <a:t> </a:t>
            </a:r>
            <a:r>
              <a:rPr lang="en-US" dirty="0" smtClean="0"/>
              <a:t>can grow</a:t>
            </a:r>
          </a:p>
          <a:p>
            <a:endParaRPr lang="en-US" dirty="0"/>
          </a:p>
        </p:txBody>
      </p:sp>
      <p:sp>
        <p:nvSpPr>
          <p:cNvPr id="5" name="Multiply 4"/>
          <p:cNvSpPr/>
          <p:nvPr/>
        </p:nvSpPr>
        <p:spPr>
          <a:xfrm>
            <a:off x="683568" y="1844824"/>
            <a:ext cx="2376264" cy="432048"/>
          </a:xfrm>
          <a:prstGeom prst="mathMultiply">
            <a:avLst/>
          </a:prstGeom>
          <a:solidFill>
            <a:srgbClr val="0080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987824" y="2548192"/>
            <a:ext cx="720080" cy="360040"/>
          </a:xfrm>
          <a:prstGeom prst="rightArrow">
            <a:avLst/>
          </a:prstGeom>
          <a:solidFill>
            <a:srgbClr val="0080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15616" y="3068960"/>
            <a:ext cx="2736304" cy="11521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Up Arrow 8"/>
          <p:cNvSpPr/>
          <p:nvPr/>
        </p:nvSpPr>
        <p:spPr>
          <a:xfrm rot="16200000">
            <a:off x="3725906" y="3194974"/>
            <a:ext cx="1044116" cy="792088"/>
          </a:xfrm>
          <a:prstGeom prst="curvedUpArrow">
            <a:avLst/>
          </a:prstGeom>
          <a:solidFill>
            <a:srgbClr val="0080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2492896"/>
            <a:ext cx="2451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hydrophilic </a:t>
            </a:r>
            <a:r>
              <a:rPr lang="en-US" dirty="0"/>
              <a:t>surfaces</a:t>
            </a:r>
          </a:p>
          <a:p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827584" y="2492896"/>
            <a:ext cx="2376264" cy="432048"/>
          </a:xfrm>
          <a:prstGeom prst="mathMultiply">
            <a:avLst/>
          </a:prstGeom>
          <a:solidFill>
            <a:srgbClr val="0080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971600" y="5589240"/>
            <a:ext cx="720080" cy="360040"/>
          </a:xfrm>
          <a:prstGeom prst="rightArrow">
            <a:avLst/>
          </a:prstGeom>
          <a:solidFill>
            <a:srgbClr val="008000">
              <a:alpha val="1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7584" y="5013176"/>
            <a:ext cx="7252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Biology:</a:t>
            </a:r>
            <a:r>
              <a:rPr lang="en-US" dirty="0"/>
              <a:t> Non-specific interaction between cell and surface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lvl="1"/>
            <a:r>
              <a:rPr lang="en-US" dirty="0"/>
              <a:t>	</a:t>
            </a:r>
            <a:r>
              <a:rPr lang="en-US" dirty="0" smtClean="0"/>
              <a:t>Adaptation </a:t>
            </a:r>
            <a:r>
              <a:rPr lang="en-US" dirty="0"/>
              <a:t>mechanism to compensate for variability in</a:t>
            </a:r>
          </a:p>
          <a:p>
            <a:pPr lvl="1"/>
            <a:r>
              <a:rPr lang="en-US" dirty="0"/>
              <a:t>plant xylem??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1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1" grpId="1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5"/>
          <p:cNvGrpSpPr>
            <a:grpSpLocks/>
          </p:cNvGrpSpPr>
          <p:nvPr/>
        </p:nvGrpSpPr>
        <p:grpSpPr bwMode="auto">
          <a:xfrm>
            <a:off x="251520" y="1556792"/>
            <a:ext cx="2819400" cy="900113"/>
            <a:chOff x="3840" y="1737"/>
            <a:chExt cx="1776" cy="567"/>
          </a:xfrm>
        </p:grpSpPr>
        <p:sp>
          <p:nvSpPr>
            <p:cNvPr id="3" name="Text Box 309"/>
            <p:cNvSpPr txBox="1">
              <a:spLocks noChangeArrowheads="1"/>
            </p:cNvSpPr>
            <p:nvPr/>
          </p:nvSpPr>
          <p:spPr bwMode="auto">
            <a:xfrm>
              <a:off x="4362" y="1737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 b="0">
                  <a:solidFill>
                    <a:srgbClr val="0066FF"/>
                  </a:solidFill>
                  <a:latin typeface="Arial" charset="0"/>
                </a:rPr>
                <a:t>InP</a:t>
              </a:r>
            </a:p>
          </p:txBody>
        </p:sp>
        <p:sp>
          <p:nvSpPr>
            <p:cNvPr id="4" name="Text Box 310"/>
            <p:cNvSpPr txBox="1">
              <a:spLocks noChangeArrowheads="1"/>
            </p:cNvSpPr>
            <p:nvPr/>
          </p:nvSpPr>
          <p:spPr bwMode="auto">
            <a:xfrm>
              <a:off x="5162" y="1805"/>
              <a:ext cx="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 b="0">
                  <a:solidFill>
                    <a:srgbClr val="FFFF00"/>
                  </a:solidFill>
                  <a:latin typeface="Arial" charset="0"/>
                </a:rPr>
                <a:t>Au</a:t>
              </a:r>
            </a:p>
          </p:txBody>
        </p:sp>
        <p:pic>
          <p:nvPicPr>
            <p:cNvPr id="5" name="Picture 311" descr="NW_ADF_L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745"/>
              <a:ext cx="1776" cy="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312"/>
            <p:cNvSpPr txBox="1">
              <a:spLocks noChangeArrowheads="1"/>
            </p:cNvSpPr>
            <p:nvPr/>
          </p:nvSpPr>
          <p:spPr bwMode="auto">
            <a:xfrm>
              <a:off x="3980" y="1832"/>
              <a:ext cx="3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>
                  <a:solidFill>
                    <a:srgbClr val="0066FF"/>
                  </a:solidFill>
                  <a:latin typeface="Arial" charset="0"/>
                </a:rPr>
                <a:t>InP</a:t>
              </a:r>
            </a:p>
          </p:txBody>
        </p:sp>
        <p:sp>
          <p:nvSpPr>
            <p:cNvPr id="7" name="Text Box 313"/>
            <p:cNvSpPr txBox="1">
              <a:spLocks noChangeArrowheads="1"/>
            </p:cNvSpPr>
            <p:nvPr/>
          </p:nvSpPr>
          <p:spPr bwMode="auto">
            <a:xfrm>
              <a:off x="5238" y="1745"/>
              <a:ext cx="3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>
                  <a:solidFill>
                    <a:srgbClr val="0066FF"/>
                  </a:solidFill>
                  <a:latin typeface="Arial" charset="0"/>
                </a:rPr>
                <a:t>InP</a:t>
              </a:r>
            </a:p>
          </p:txBody>
        </p:sp>
        <p:sp>
          <p:nvSpPr>
            <p:cNvPr id="8" name="Text Box 314"/>
            <p:cNvSpPr txBox="1">
              <a:spLocks noChangeArrowheads="1"/>
            </p:cNvSpPr>
            <p:nvPr/>
          </p:nvSpPr>
          <p:spPr bwMode="auto">
            <a:xfrm>
              <a:off x="4772" y="1745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1800">
                  <a:solidFill>
                    <a:srgbClr val="FF0000"/>
                  </a:solidFill>
                  <a:latin typeface="Arial" charset="0"/>
                </a:rPr>
                <a:t>InAs</a:t>
              </a:r>
            </a:p>
          </p:txBody>
        </p:sp>
      </p:grpSp>
      <p:pic>
        <p:nvPicPr>
          <p:cNvPr id="9" name="Picture 8" descr="cover fig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156742" cy="2361029"/>
          </a:xfrm>
          <a:prstGeom prst="rect">
            <a:avLst/>
          </a:prstGeom>
        </p:spPr>
      </p:pic>
      <p:pic>
        <p:nvPicPr>
          <p:cNvPr id="10" name="Imagem 12" descr="Gráficos + NWs.jpg"/>
          <p:cNvPicPr/>
          <p:nvPr/>
        </p:nvPicPr>
        <p:blipFill rotWithShape="1">
          <a:blip r:embed="rId4" cstate="print"/>
          <a:srcRect l="6925" t="62324" b="28114"/>
          <a:stretch/>
        </p:blipFill>
        <p:spPr>
          <a:xfrm>
            <a:off x="251520" y="2669907"/>
            <a:ext cx="4800600" cy="903109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580112" y="980728"/>
            <a:ext cx="4166633" cy="3021076"/>
            <a:chOff x="0" y="0"/>
            <a:chExt cx="5219700" cy="3784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219700" cy="3784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383509" y="35780"/>
              <a:ext cx="1727932" cy="371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000">
                  <a:effectLst/>
                  <a:latin typeface="Times New Roman"/>
                  <a:ea typeface="Times New Roman"/>
                </a:rPr>
                <a:t> </a:t>
              </a:r>
              <a:endParaRPr lang="pt-BR" sz="100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220072" y="188640"/>
            <a:ext cx="37375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Materials Science</a:t>
            </a:r>
            <a:endParaRPr lang="en-US" sz="3200" b="1" i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980728"/>
            <a:ext cx="4316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Semiconductor nanowires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482" y="6186790"/>
            <a:ext cx="3697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T.Chiaramonte</a:t>
            </a:r>
            <a:r>
              <a:rPr lang="en-US" sz="1600" dirty="0" smtClean="0">
                <a:solidFill>
                  <a:srgbClr val="0000FF"/>
                </a:solidFill>
              </a:rPr>
              <a:t> et al., Nano </a:t>
            </a:r>
            <a:r>
              <a:rPr lang="en-US" sz="1600" dirty="0" err="1" smtClean="0">
                <a:solidFill>
                  <a:srgbClr val="0000FF"/>
                </a:solidFill>
              </a:rPr>
              <a:t>Lett</a:t>
            </a:r>
            <a:r>
              <a:rPr lang="en-US" sz="1600" dirty="0" smtClean="0">
                <a:solidFill>
                  <a:srgbClr val="0000FF"/>
                </a:solidFill>
              </a:rPr>
              <a:t> (2011)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0072" y="4149080"/>
            <a:ext cx="381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L.H.G.Tizei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et al., </a:t>
            </a:r>
            <a:r>
              <a:rPr lang="en-US" sz="1600" dirty="0" err="1" smtClean="0">
                <a:solidFill>
                  <a:srgbClr val="0000FF"/>
                </a:solidFill>
              </a:rPr>
              <a:t>Phys.Rev.Lett</a:t>
            </a:r>
            <a:r>
              <a:rPr lang="en-US" sz="1600" dirty="0" smtClean="0">
                <a:solidFill>
                  <a:srgbClr val="0000FF"/>
                </a:solidFill>
              </a:rPr>
              <a:t>. (2011)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520" y="2420888"/>
            <a:ext cx="1082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L.H.G.Tizei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51520" y="3356992"/>
            <a:ext cx="1142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D.S.Oliveira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4653136"/>
            <a:ext cx="1800200" cy="18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4653136"/>
            <a:ext cx="1761472" cy="15625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39127" y="6165304"/>
            <a:ext cx="16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Eshelby</a:t>
            </a:r>
            <a:r>
              <a:rPr lang="en-US" dirty="0" smtClean="0"/>
              <a:t> twist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896" y="1449502"/>
            <a:ext cx="1600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074738"/>
            <a:ext cx="6435726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6500813" y="4437112"/>
            <a:ext cx="2036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66FF"/>
                </a:solidFill>
              </a:rPr>
              <a:t>Nanopoem</a:t>
            </a:r>
            <a:r>
              <a:rPr lang="en-US" dirty="0">
                <a:solidFill>
                  <a:srgbClr val="0066FF"/>
                </a:solidFill>
              </a:rPr>
              <a:t> by</a:t>
            </a:r>
          </a:p>
          <a:p>
            <a:pPr eaLnBrk="1" hangingPunct="1"/>
            <a:r>
              <a:rPr lang="en-US" dirty="0" err="1">
                <a:solidFill>
                  <a:srgbClr val="0066FF"/>
                </a:solidFill>
              </a:rPr>
              <a:t>L.H.G.Tizei</a:t>
            </a:r>
            <a:r>
              <a:rPr lang="en-US" dirty="0">
                <a:solidFill>
                  <a:srgbClr val="0066FF"/>
                </a:solidFill>
              </a:rPr>
              <a:t> and </a:t>
            </a:r>
          </a:p>
          <a:p>
            <a:pPr eaLnBrk="1" hangingPunct="1"/>
            <a:r>
              <a:rPr lang="en-US" dirty="0">
                <a:solidFill>
                  <a:srgbClr val="0066FF"/>
                </a:solidFill>
              </a:rPr>
              <a:t>Daniel </a:t>
            </a:r>
            <a:r>
              <a:rPr lang="en-US" dirty="0" err="1">
                <a:solidFill>
                  <a:srgbClr val="0066FF"/>
                </a:solidFill>
              </a:rPr>
              <a:t>Ugarte</a:t>
            </a:r>
            <a:endParaRPr lang="en-US" dirty="0">
              <a:solidFill>
                <a:srgbClr val="0066FF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50863" y="5084763"/>
            <a:ext cx="5065712" cy="504825"/>
            <a:chOff x="551" y="3203"/>
            <a:chExt cx="3191" cy="318"/>
          </a:xfrm>
        </p:grpSpPr>
        <p:sp>
          <p:nvSpPr>
            <p:cNvPr id="77834" name="Line 6"/>
            <p:cNvSpPr>
              <a:spLocks noChangeShapeType="1"/>
            </p:cNvSpPr>
            <p:nvPr/>
          </p:nvSpPr>
          <p:spPr bwMode="auto">
            <a:xfrm>
              <a:off x="551" y="3211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5" name="Line 7"/>
            <p:cNvSpPr>
              <a:spLocks noChangeShapeType="1"/>
            </p:cNvSpPr>
            <p:nvPr/>
          </p:nvSpPr>
          <p:spPr bwMode="auto">
            <a:xfrm>
              <a:off x="703" y="320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6" name="Line 8"/>
            <p:cNvSpPr>
              <a:spLocks noChangeShapeType="1"/>
            </p:cNvSpPr>
            <p:nvPr/>
          </p:nvSpPr>
          <p:spPr bwMode="auto">
            <a:xfrm>
              <a:off x="930" y="320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7" name="Line 9"/>
            <p:cNvSpPr>
              <a:spLocks noChangeShapeType="1"/>
            </p:cNvSpPr>
            <p:nvPr/>
          </p:nvSpPr>
          <p:spPr bwMode="auto">
            <a:xfrm>
              <a:off x="1111" y="320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8" name="Line 10"/>
            <p:cNvSpPr>
              <a:spLocks noChangeShapeType="1"/>
            </p:cNvSpPr>
            <p:nvPr/>
          </p:nvSpPr>
          <p:spPr bwMode="auto">
            <a:xfrm>
              <a:off x="1429" y="3211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9" name="Line 11"/>
            <p:cNvSpPr>
              <a:spLocks noChangeShapeType="1"/>
            </p:cNvSpPr>
            <p:nvPr/>
          </p:nvSpPr>
          <p:spPr bwMode="auto">
            <a:xfrm>
              <a:off x="1882" y="3241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0" name="Line 12"/>
            <p:cNvSpPr>
              <a:spLocks noChangeShapeType="1"/>
            </p:cNvSpPr>
            <p:nvPr/>
          </p:nvSpPr>
          <p:spPr bwMode="auto">
            <a:xfrm>
              <a:off x="1791" y="3241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1" name="Line 13"/>
            <p:cNvSpPr>
              <a:spLocks noChangeShapeType="1"/>
            </p:cNvSpPr>
            <p:nvPr/>
          </p:nvSpPr>
          <p:spPr bwMode="auto">
            <a:xfrm>
              <a:off x="1565" y="323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2" name="Line 14"/>
            <p:cNvSpPr>
              <a:spLocks noChangeShapeType="1"/>
            </p:cNvSpPr>
            <p:nvPr/>
          </p:nvSpPr>
          <p:spPr bwMode="auto">
            <a:xfrm>
              <a:off x="2064" y="3249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3" name="Line 15"/>
            <p:cNvSpPr>
              <a:spLocks noChangeShapeType="1"/>
            </p:cNvSpPr>
            <p:nvPr/>
          </p:nvSpPr>
          <p:spPr bwMode="auto">
            <a:xfrm>
              <a:off x="2871" y="3249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4" name="Line 16"/>
            <p:cNvSpPr>
              <a:spLocks noChangeShapeType="1"/>
            </p:cNvSpPr>
            <p:nvPr/>
          </p:nvSpPr>
          <p:spPr bwMode="auto">
            <a:xfrm>
              <a:off x="2971" y="3249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5" name="Line 17"/>
            <p:cNvSpPr>
              <a:spLocks noChangeShapeType="1"/>
            </p:cNvSpPr>
            <p:nvPr/>
          </p:nvSpPr>
          <p:spPr bwMode="auto">
            <a:xfrm>
              <a:off x="3152" y="3249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6" name="Line 18"/>
            <p:cNvSpPr>
              <a:spLocks noChangeShapeType="1"/>
            </p:cNvSpPr>
            <p:nvPr/>
          </p:nvSpPr>
          <p:spPr bwMode="auto">
            <a:xfrm>
              <a:off x="3424" y="320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7" name="Line 19"/>
            <p:cNvSpPr>
              <a:spLocks noChangeShapeType="1"/>
            </p:cNvSpPr>
            <p:nvPr/>
          </p:nvSpPr>
          <p:spPr bwMode="auto">
            <a:xfrm>
              <a:off x="3243" y="3203"/>
              <a:ext cx="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8" name="Line 20"/>
            <p:cNvSpPr>
              <a:spLocks noChangeShapeType="1"/>
            </p:cNvSpPr>
            <p:nvPr/>
          </p:nvSpPr>
          <p:spPr bwMode="auto">
            <a:xfrm>
              <a:off x="703" y="3203"/>
              <a:ext cx="227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9" name="Line 21"/>
            <p:cNvSpPr>
              <a:spLocks noChangeShapeType="1"/>
            </p:cNvSpPr>
            <p:nvPr/>
          </p:nvSpPr>
          <p:spPr bwMode="auto">
            <a:xfrm>
              <a:off x="1565" y="3249"/>
              <a:ext cx="227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0" name="Line 22"/>
            <p:cNvSpPr>
              <a:spLocks noChangeShapeType="1"/>
            </p:cNvSpPr>
            <p:nvPr/>
          </p:nvSpPr>
          <p:spPr bwMode="auto">
            <a:xfrm>
              <a:off x="2971" y="3249"/>
              <a:ext cx="181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1" name="Line 23"/>
            <p:cNvSpPr>
              <a:spLocks noChangeShapeType="1"/>
            </p:cNvSpPr>
            <p:nvPr/>
          </p:nvSpPr>
          <p:spPr bwMode="auto">
            <a:xfrm>
              <a:off x="1111" y="3203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2" name="Line 24"/>
            <p:cNvSpPr>
              <a:spLocks noChangeShapeType="1"/>
            </p:cNvSpPr>
            <p:nvPr/>
          </p:nvSpPr>
          <p:spPr bwMode="auto">
            <a:xfrm>
              <a:off x="1111" y="3339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3" name="Line 25"/>
            <p:cNvSpPr>
              <a:spLocks noChangeShapeType="1"/>
            </p:cNvSpPr>
            <p:nvPr/>
          </p:nvSpPr>
          <p:spPr bwMode="auto">
            <a:xfrm>
              <a:off x="1973" y="3249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4" name="Line 26"/>
            <p:cNvSpPr>
              <a:spLocks noChangeShapeType="1"/>
            </p:cNvSpPr>
            <p:nvPr/>
          </p:nvSpPr>
          <p:spPr bwMode="auto">
            <a:xfrm>
              <a:off x="2562" y="3430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5" name="Line 27"/>
            <p:cNvSpPr>
              <a:spLocks noChangeShapeType="1"/>
            </p:cNvSpPr>
            <p:nvPr/>
          </p:nvSpPr>
          <p:spPr bwMode="auto">
            <a:xfrm>
              <a:off x="2562" y="3249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6" name="Line 28"/>
            <p:cNvSpPr>
              <a:spLocks noChangeShapeType="1"/>
            </p:cNvSpPr>
            <p:nvPr/>
          </p:nvSpPr>
          <p:spPr bwMode="auto">
            <a:xfrm>
              <a:off x="3243" y="3339"/>
              <a:ext cx="18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7" name="Line 29"/>
            <p:cNvSpPr>
              <a:spLocks noChangeShapeType="1"/>
            </p:cNvSpPr>
            <p:nvPr/>
          </p:nvSpPr>
          <p:spPr bwMode="auto">
            <a:xfrm flipH="1">
              <a:off x="2562" y="3249"/>
              <a:ext cx="182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8" name="Oval 30"/>
            <p:cNvSpPr>
              <a:spLocks noChangeArrowheads="1"/>
            </p:cNvSpPr>
            <p:nvPr/>
          </p:nvSpPr>
          <p:spPr bwMode="auto">
            <a:xfrm>
              <a:off x="2245" y="3249"/>
              <a:ext cx="181" cy="22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859" name="Oval 32"/>
            <p:cNvSpPr>
              <a:spLocks noChangeArrowheads="1"/>
            </p:cNvSpPr>
            <p:nvPr/>
          </p:nvSpPr>
          <p:spPr bwMode="auto">
            <a:xfrm>
              <a:off x="3515" y="3203"/>
              <a:ext cx="227" cy="27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7829" name="Text Box 35"/>
          <p:cNvSpPr txBox="1">
            <a:spLocks noChangeArrowheads="1"/>
          </p:cNvSpPr>
          <p:nvPr/>
        </p:nvSpPr>
        <p:spPr bwMode="auto">
          <a:xfrm>
            <a:off x="2928938" y="214313"/>
            <a:ext cx="605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66FF"/>
                </a:solidFill>
                <a:latin typeface="Arial" charset="0"/>
              </a:rPr>
              <a:t>Knowledge but with imagination…</a:t>
            </a:r>
          </a:p>
        </p:txBody>
      </p:sp>
      <p:pic>
        <p:nvPicPr>
          <p:cNvPr id="7783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41" y="5643563"/>
            <a:ext cx="10048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CaixaDeTexto 32"/>
          <p:cNvSpPr txBox="1">
            <a:spLocks noChangeArrowheads="1"/>
          </p:cNvSpPr>
          <p:nvPr/>
        </p:nvSpPr>
        <p:spPr bwMode="auto">
          <a:xfrm>
            <a:off x="500063" y="857250"/>
            <a:ext cx="3263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dirty="0" smtClean="0"/>
              <a:t>FEG</a:t>
            </a:r>
            <a:r>
              <a:rPr lang="pt-BR" sz="2400" dirty="0"/>
              <a:t>/</a:t>
            </a:r>
            <a:r>
              <a:rPr lang="pt-BR" sz="2400" dirty="0" smtClean="0"/>
              <a:t>STEM </a:t>
            </a:r>
            <a:r>
              <a:rPr lang="pt-BR" sz="2400" dirty="0" err="1" smtClean="0"/>
              <a:t>alignment</a:t>
            </a:r>
            <a:r>
              <a:rPr lang="pt-BR" sz="2400" dirty="0" smtClean="0"/>
              <a:t>:</a:t>
            </a:r>
            <a:endParaRPr lang="pt-BR" sz="2400" dirty="0"/>
          </a:p>
        </p:txBody>
      </p:sp>
      <p:sp>
        <p:nvSpPr>
          <p:cNvPr id="77832" name="Text Box 5"/>
          <p:cNvSpPr txBox="1">
            <a:spLocks noChangeArrowheads="1"/>
          </p:cNvSpPr>
          <p:nvPr/>
        </p:nvSpPr>
        <p:spPr bwMode="auto">
          <a:xfrm>
            <a:off x="6500813" y="3643313"/>
            <a:ext cx="2081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66FF"/>
                </a:solidFill>
              </a:rPr>
              <a:t>Poem by</a:t>
            </a:r>
          </a:p>
          <a:p>
            <a:pPr eaLnBrk="1" hangingPunct="1"/>
            <a:r>
              <a:rPr lang="en-US">
                <a:solidFill>
                  <a:srgbClr val="0066FF"/>
                </a:solidFill>
              </a:rPr>
              <a:t>Arnaldo Antunes</a:t>
            </a:r>
          </a:p>
        </p:txBody>
      </p:sp>
      <p:pic>
        <p:nvPicPr>
          <p:cNvPr id="77833" name="Picture 34" descr="Fotografia feita em microscópio especial mostra o &quot;nanopoema&quot; de uma palavra; trata-se do primeiro do gênero feito no Bras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85875"/>
            <a:ext cx="2828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4509120"/>
            <a:ext cx="1772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“small infinite"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5616" y="2060848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InP</a:t>
            </a:r>
            <a:r>
              <a:rPr lang="en-US" dirty="0" smtClean="0">
                <a:solidFill>
                  <a:schemeClr val="bg1"/>
                </a:solidFill>
              </a:rPr>
              <a:t> NW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440" y="5570359"/>
            <a:ext cx="1600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5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644637"/>
            <a:ext cx="260508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6" descr="logo_cnp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500174"/>
            <a:ext cx="231298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8"/>
          <p:cNvSpPr>
            <a:spLocks noChangeArrowheads="1"/>
          </p:cNvSpPr>
          <p:nvPr/>
        </p:nvSpPr>
        <p:spPr bwMode="auto">
          <a:xfrm>
            <a:off x="611188" y="188913"/>
            <a:ext cx="8299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/>
          <a:lstStyle/>
          <a:p>
            <a:pPr algn="r"/>
            <a:r>
              <a:rPr lang="pt-PT" sz="3200" b="1" dirty="0" smtClean="0">
                <a:solidFill>
                  <a:srgbClr val="6666FF"/>
                </a:solidFill>
                <a:latin typeface="Arial" charset="0"/>
              </a:rPr>
              <a:t>Financial </a:t>
            </a:r>
            <a:r>
              <a:rPr lang="pt-PT" sz="3200" b="1" smtClean="0">
                <a:solidFill>
                  <a:srgbClr val="6666FF"/>
                </a:solidFill>
                <a:latin typeface="Arial" charset="0"/>
              </a:rPr>
              <a:t>Support</a:t>
            </a:r>
            <a:r>
              <a:rPr lang="pt-PT" sz="3200" b="1" dirty="0" smtClean="0">
                <a:solidFill>
                  <a:srgbClr val="6666FF"/>
                </a:solidFill>
                <a:latin typeface="Arial" charset="0"/>
              </a:rPr>
              <a:t> </a:t>
            </a:r>
            <a:endParaRPr lang="pt-PT" sz="3200" b="1" dirty="0">
              <a:solidFill>
                <a:srgbClr val="6666FF"/>
              </a:solidFill>
              <a:latin typeface="Arial" charset="0"/>
            </a:endParaRPr>
          </a:p>
        </p:txBody>
      </p:sp>
      <p:pic>
        <p:nvPicPr>
          <p:cNvPr id="78854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3501008"/>
            <a:ext cx="29527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10" descr="MCT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4450" y="5214950"/>
            <a:ext cx="504983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l="16241" t="35437" r="69923" b="46844"/>
          <a:stretch>
            <a:fillRect/>
          </a:stretch>
        </p:blipFill>
        <p:spPr bwMode="auto">
          <a:xfrm>
            <a:off x="1763688" y="3068960"/>
            <a:ext cx="18002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55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14375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300192" y="188640"/>
            <a:ext cx="2328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Thank you!!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3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0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146187" y="188640"/>
            <a:ext cx="58114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Scanning Probe Microscopy</a:t>
            </a:r>
            <a:endParaRPr lang="en-US" sz="3200" b="1" i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28" y="602128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A.C.Narvaez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et al., 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Nanotechnol</a:t>
            </a:r>
            <a:r>
              <a:rPr lang="en-US" sz="1600" dirty="0" smtClean="0">
                <a:solidFill>
                  <a:srgbClr val="0000FF"/>
                </a:solidFill>
              </a:rPr>
              <a:t>. (2009)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492896"/>
            <a:ext cx="3660140" cy="32969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55976" y="5949280"/>
            <a:ext cx="41764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P.Sahoo</a:t>
            </a:r>
            <a:r>
              <a:rPr lang="en-US" sz="1600" dirty="0" smtClean="0">
                <a:solidFill>
                  <a:srgbClr val="0000FF"/>
                </a:solidFill>
              </a:rPr>
              <a:t> et al., 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J.Phys.Chem.C</a:t>
            </a:r>
            <a:r>
              <a:rPr lang="en-US" sz="1600" dirty="0" smtClean="0">
                <a:solidFill>
                  <a:srgbClr val="0000FF"/>
                </a:solidFill>
              </a:rPr>
              <a:t> (2011)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7944" y="1196752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Electrical modes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Conductive-AFM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Kelvin Probe Force Microscopy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0" name="Picture 13" descr="Fig4V2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0398" r="-566"/>
          <a:stretch/>
        </p:blipFill>
        <p:spPr bwMode="auto">
          <a:xfrm>
            <a:off x="251520" y="3573016"/>
            <a:ext cx="3241007" cy="25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3" descr="Fig4V2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50398" r="49798"/>
          <a:stretch/>
        </p:blipFill>
        <p:spPr bwMode="auto">
          <a:xfrm>
            <a:off x="251520" y="908720"/>
            <a:ext cx="3210431" cy="25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1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5"/>
          <p:cNvGrpSpPr>
            <a:grpSpLocks noChangeAspect="1"/>
          </p:cNvGrpSpPr>
          <p:nvPr/>
        </p:nvGrpSpPr>
        <p:grpSpPr bwMode="auto">
          <a:xfrm>
            <a:off x="1619250" y="2271713"/>
            <a:ext cx="5905500" cy="2314575"/>
            <a:chOff x="1701" y="72"/>
            <a:chExt cx="8919" cy="3494"/>
          </a:xfrm>
        </p:grpSpPr>
        <p:sp>
          <p:nvSpPr>
            <p:cNvPr id="60439" name="AutoShape 33"/>
            <p:cNvSpPr>
              <a:spLocks noChangeAspect="1" noChangeArrowheads="1" noTextEdit="1"/>
            </p:cNvSpPr>
            <p:nvPr/>
          </p:nvSpPr>
          <p:spPr bwMode="auto">
            <a:xfrm>
              <a:off x="1701" y="72"/>
              <a:ext cx="8919" cy="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440" name="Group 28"/>
            <p:cNvGrpSpPr>
              <a:grpSpLocks noChangeAspect="1"/>
            </p:cNvGrpSpPr>
            <p:nvPr/>
          </p:nvGrpSpPr>
          <p:grpSpPr bwMode="auto">
            <a:xfrm>
              <a:off x="4743" y="80"/>
              <a:ext cx="2831" cy="3169"/>
              <a:chOff x="14561" y="9124"/>
              <a:chExt cx="1852" cy="2073"/>
            </a:xfrm>
          </p:grpSpPr>
          <p:pic>
            <p:nvPicPr>
              <p:cNvPr id="60453" name="Picture 32" descr="imagem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61" y="9124"/>
                <a:ext cx="1852" cy="2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54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14599" y="9139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152" tIns="36576" rIns="73152" bIns="36576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pt-BR"/>
              </a:p>
            </p:txBody>
          </p:sp>
          <p:sp>
            <p:nvSpPr>
              <p:cNvPr id="60455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194" y="10668"/>
                <a:ext cx="144" cy="192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6" name="Line 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4919" y="9868"/>
                <a:ext cx="144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41" name="Group 25"/>
            <p:cNvGrpSpPr>
              <a:grpSpLocks/>
            </p:cNvGrpSpPr>
            <p:nvPr/>
          </p:nvGrpSpPr>
          <p:grpSpPr bwMode="auto">
            <a:xfrm>
              <a:off x="7781" y="144"/>
              <a:ext cx="2839" cy="3119"/>
              <a:chOff x="7781" y="144"/>
              <a:chExt cx="2839" cy="3119"/>
            </a:xfrm>
          </p:grpSpPr>
          <p:pic>
            <p:nvPicPr>
              <p:cNvPr id="60451" name="Picture 27" descr="imagem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227"/>
              <a:stretch>
                <a:fillRect/>
              </a:stretch>
            </p:blipFill>
            <p:spPr bwMode="auto">
              <a:xfrm>
                <a:off x="7781" y="2952"/>
                <a:ext cx="2839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5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7787" y="144"/>
                <a:ext cx="440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152" tIns="36576" rIns="73152" bIns="36576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pt-BR"/>
              </a:p>
            </p:txBody>
          </p:sp>
        </p:grpSp>
        <p:sp>
          <p:nvSpPr>
            <p:cNvPr id="60442" name="Text Box 24"/>
            <p:cNvSpPr txBox="1">
              <a:spLocks noChangeArrowheads="1"/>
            </p:cNvSpPr>
            <p:nvPr/>
          </p:nvSpPr>
          <p:spPr bwMode="auto">
            <a:xfrm>
              <a:off x="7173" y="72"/>
              <a:ext cx="682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292" tIns="25146" rIns="50292" bIns="25146"/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charset="0"/>
                  <a:cs typeface="Arial" charset="0"/>
                </a:rPr>
                <a:t>B</a:t>
              </a:r>
              <a:endParaRPr lang="pt-BR">
                <a:ea typeface="Times New Roman" charset="0"/>
                <a:cs typeface="Arial" charset="0"/>
              </a:endParaRPr>
            </a:p>
          </p:txBody>
        </p:sp>
        <p:sp>
          <p:nvSpPr>
            <p:cNvPr id="60443" name="Text Box 23"/>
            <p:cNvSpPr txBox="1">
              <a:spLocks noChangeArrowheads="1"/>
            </p:cNvSpPr>
            <p:nvPr/>
          </p:nvSpPr>
          <p:spPr bwMode="auto">
            <a:xfrm>
              <a:off x="4041" y="252"/>
              <a:ext cx="682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292" tIns="25146" rIns="50292" bIns="25146"/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pt-BR" sz="1200" b="1">
                  <a:solidFill>
                    <a:srgbClr val="FFFFFF"/>
                  </a:solidFill>
                  <a:latin typeface="Arial" charset="0"/>
                  <a:ea typeface="Times New Roman" charset="0"/>
                  <a:cs typeface="Arial" charset="0"/>
                </a:rPr>
                <a:t>D</a:t>
              </a:r>
              <a:endParaRPr lang="pt-BR">
                <a:ea typeface="Times New Roman" charset="0"/>
                <a:cs typeface="Arial" charset="0"/>
              </a:endParaRPr>
            </a:p>
          </p:txBody>
        </p:sp>
        <p:grpSp>
          <p:nvGrpSpPr>
            <p:cNvPr id="60444" name="Group 18"/>
            <p:cNvGrpSpPr>
              <a:grpSpLocks noChangeAspect="1"/>
            </p:cNvGrpSpPr>
            <p:nvPr/>
          </p:nvGrpSpPr>
          <p:grpSpPr bwMode="auto">
            <a:xfrm>
              <a:off x="1701" y="72"/>
              <a:ext cx="2832" cy="3134"/>
              <a:chOff x="12572" y="9119"/>
              <a:chExt cx="1852" cy="2050"/>
            </a:xfrm>
          </p:grpSpPr>
          <p:pic>
            <p:nvPicPr>
              <p:cNvPr id="60447" name="Picture 22" descr="imagem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72" y="9119"/>
                <a:ext cx="1852" cy="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48" name="Line 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342" y="10762"/>
                <a:ext cx="144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9" name="Line 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115" y="9956"/>
                <a:ext cx="144" cy="1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0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2582" y="9148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152" tIns="36576" rIns="73152" bIns="36576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pt-BR"/>
              </a:p>
            </p:txBody>
          </p:sp>
        </p:grpSp>
        <p:sp>
          <p:nvSpPr>
            <p:cNvPr id="60445" name="Text Box 17"/>
            <p:cNvSpPr txBox="1">
              <a:spLocks noChangeArrowheads="1"/>
            </p:cNvSpPr>
            <p:nvPr/>
          </p:nvSpPr>
          <p:spPr bwMode="auto">
            <a:xfrm>
              <a:off x="4041" y="72"/>
              <a:ext cx="682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292" tIns="25146" rIns="50292" bIns="25146"/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pt-BR" sz="1200" b="1">
                  <a:solidFill>
                    <a:srgbClr val="FFFFFF"/>
                  </a:solidFill>
                  <a:latin typeface="Arial" charset="0"/>
                  <a:ea typeface="Times New Roman" charset="0"/>
                  <a:cs typeface="Arial" charset="0"/>
                </a:rPr>
                <a:t>A</a:t>
              </a:r>
              <a:endParaRPr lang="pt-BR">
                <a:ea typeface="Times New Roman" charset="0"/>
                <a:cs typeface="Arial" charset="0"/>
              </a:endParaRPr>
            </a:p>
          </p:txBody>
        </p:sp>
        <p:pic>
          <p:nvPicPr>
            <p:cNvPr id="60446" name="Picture 16" descr="dmpc035 Imag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" y="72"/>
              <a:ext cx="2795" cy="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19" name="Text Box 34"/>
          <p:cNvSpPr txBox="1">
            <a:spLocks noChangeArrowheads="1"/>
          </p:cNvSpPr>
          <p:nvPr/>
        </p:nvSpPr>
        <p:spPr bwMode="auto">
          <a:xfrm>
            <a:off x="5372100" y="2373313"/>
            <a:ext cx="433388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292" tIns="25146" rIns="50292" bIns="25146"/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pt-BR" sz="1200" b="1">
                <a:solidFill>
                  <a:srgbClr val="FFFFFF"/>
                </a:solidFill>
                <a:latin typeface="Arial" charset="0"/>
                <a:ea typeface="Times New Roman" charset="0"/>
                <a:cs typeface="Arial" charset="0"/>
              </a:rPr>
              <a:t>C</a:t>
            </a:r>
            <a:endParaRPr lang="pt-BR">
              <a:ea typeface="Times New Roman" charset="0"/>
              <a:cs typeface="Arial" charset="0"/>
            </a:endParaRPr>
          </a:p>
        </p:txBody>
      </p:sp>
      <p:sp>
        <p:nvSpPr>
          <p:cNvPr id="60420" name="Rectangle 35"/>
          <p:cNvSpPr>
            <a:spLocks noChangeArrowheads="1"/>
          </p:cNvSpPr>
          <p:nvPr/>
        </p:nvSpPr>
        <p:spPr bwMode="auto">
          <a:xfrm>
            <a:off x="0" y="2319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0421" name="Rectangle 36"/>
          <p:cNvSpPr>
            <a:spLocks noChangeArrowheads="1"/>
          </p:cNvSpPr>
          <p:nvPr/>
        </p:nvSpPr>
        <p:spPr bwMode="auto">
          <a:xfrm>
            <a:off x="0" y="2319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0422" name="Rectangle 43"/>
          <p:cNvSpPr>
            <a:spLocks noChangeArrowheads="1"/>
          </p:cNvSpPr>
          <p:nvPr/>
        </p:nvSpPr>
        <p:spPr bwMode="auto">
          <a:xfrm>
            <a:off x="0" y="4538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60423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08500"/>
            <a:ext cx="421481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4" name="Group 45"/>
          <p:cNvGrpSpPr>
            <a:grpSpLocks/>
          </p:cNvGrpSpPr>
          <p:nvPr/>
        </p:nvGrpSpPr>
        <p:grpSpPr bwMode="auto">
          <a:xfrm>
            <a:off x="5003800" y="4579938"/>
            <a:ext cx="2628900" cy="1527175"/>
            <a:chOff x="2284" y="3536"/>
            <a:chExt cx="5833" cy="3434"/>
          </a:xfrm>
        </p:grpSpPr>
        <p:pic>
          <p:nvPicPr>
            <p:cNvPr id="60433" name="Picture 46" descr="imagem2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" y="3536"/>
              <a:ext cx="2962" cy="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434" name="Group 47"/>
            <p:cNvGrpSpPr>
              <a:grpSpLocks noChangeAspect="1"/>
            </p:cNvGrpSpPr>
            <p:nvPr/>
          </p:nvGrpSpPr>
          <p:grpSpPr bwMode="auto">
            <a:xfrm>
              <a:off x="6025" y="3536"/>
              <a:ext cx="2092" cy="2396"/>
              <a:chOff x="8759" y="676"/>
              <a:chExt cx="1465" cy="1655"/>
            </a:xfrm>
          </p:grpSpPr>
          <p:pic>
            <p:nvPicPr>
              <p:cNvPr id="60437" name="Picture 48" descr="dmpc_zoom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3108"/>
              <a:stretch>
                <a:fillRect/>
              </a:stretch>
            </p:blipFill>
            <p:spPr bwMode="auto">
              <a:xfrm>
                <a:off x="8759" y="690"/>
                <a:ext cx="1461" cy="1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38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8760" y="676"/>
                <a:ext cx="1464" cy="1615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pt-BR"/>
              </a:p>
            </p:txBody>
          </p:sp>
        </p:grpSp>
        <p:sp>
          <p:nvSpPr>
            <p:cNvPr id="60435" name="Rectangle 50"/>
            <p:cNvSpPr>
              <a:spLocks noChangeArrowheads="1"/>
            </p:cNvSpPr>
            <p:nvPr/>
          </p:nvSpPr>
          <p:spPr bwMode="auto">
            <a:xfrm>
              <a:off x="2601" y="3722"/>
              <a:ext cx="369" cy="358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60436" name="Line 51"/>
            <p:cNvSpPr>
              <a:spLocks noChangeShapeType="1"/>
            </p:cNvSpPr>
            <p:nvPr/>
          </p:nvSpPr>
          <p:spPr bwMode="auto">
            <a:xfrm rot="-344597">
              <a:off x="2989" y="3784"/>
              <a:ext cx="3148" cy="1127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0425" name="Picture 52" descr="agregados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t="42245" r="33119" b="12083"/>
          <a:stretch>
            <a:fillRect/>
          </a:stretch>
        </p:blipFill>
        <p:spPr bwMode="auto">
          <a:xfrm>
            <a:off x="1619250" y="1125538"/>
            <a:ext cx="1905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605" name="Text Box 53"/>
          <p:cNvSpPr txBox="1">
            <a:spLocks noChangeArrowheads="1"/>
          </p:cNvSpPr>
          <p:nvPr/>
        </p:nvSpPr>
        <p:spPr bwMode="auto">
          <a:xfrm>
            <a:off x="3419475" y="1196975"/>
            <a:ext cx="1447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0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+</a:t>
            </a:r>
          </a:p>
        </p:txBody>
      </p:sp>
      <p:pic>
        <p:nvPicPr>
          <p:cNvPr id="60427" name="Picture 54"/>
          <p:cNvPicPr>
            <a:picLocks noChangeAspect="1" noChangeArrowheads="1"/>
          </p:cNvPicPr>
          <p:nvPr/>
        </p:nvPicPr>
        <p:blipFill>
          <a:blip r:embed="rId10">
            <a:lum contrast="6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096963"/>
            <a:ext cx="23622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8" name="Text Box 55"/>
          <p:cNvSpPr txBox="1">
            <a:spLocks noChangeArrowheads="1"/>
          </p:cNvSpPr>
          <p:nvPr/>
        </p:nvSpPr>
        <p:spPr bwMode="auto">
          <a:xfrm>
            <a:off x="4211638" y="836613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635750" algn="l"/>
              </a:tabLs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600" b="1">
                <a:solidFill>
                  <a:srgbClr val="000099"/>
                </a:solidFill>
                <a:latin typeface="Arial" charset="0"/>
                <a:cs typeface="Arial" charset="0"/>
                <a:sym typeface="Symbol" charset="0"/>
              </a:rPr>
              <a:t>Dibucaine</a:t>
            </a:r>
          </a:p>
        </p:txBody>
      </p:sp>
      <p:sp>
        <p:nvSpPr>
          <p:cNvPr id="60429" name="Text Box 56"/>
          <p:cNvSpPr txBox="1">
            <a:spLocks noChangeArrowheads="1"/>
          </p:cNvSpPr>
          <p:nvPr/>
        </p:nvSpPr>
        <p:spPr bwMode="auto">
          <a:xfrm>
            <a:off x="1692275" y="6092825"/>
            <a:ext cx="6192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G.S.Lorite</a:t>
            </a:r>
            <a:r>
              <a:rPr lang="en-US" sz="1600" dirty="0"/>
              <a:t>, </a:t>
            </a:r>
            <a:r>
              <a:rPr lang="en-US" sz="1600" dirty="0" err="1"/>
              <a:t>T.M.Nobre</a:t>
            </a:r>
            <a:r>
              <a:rPr lang="en-US" sz="1600" dirty="0"/>
              <a:t>, </a:t>
            </a:r>
            <a:r>
              <a:rPr lang="en-US" sz="1600" dirty="0" err="1" smtClean="0"/>
              <a:t>E.de</a:t>
            </a:r>
            <a:r>
              <a:rPr lang="en-US" sz="1600" dirty="0" smtClean="0"/>
              <a:t> Paula</a:t>
            </a:r>
            <a:r>
              <a:rPr lang="en-US" sz="1600" dirty="0"/>
              <a:t>, </a:t>
            </a:r>
            <a:r>
              <a:rPr lang="en-US" sz="1600" dirty="0" err="1"/>
              <a:t>M.E.D.Zaniquelli</a:t>
            </a:r>
            <a:r>
              <a:rPr lang="en-US" sz="1600" dirty="0"/>
              <a:t>, </a:t>
            </a:r>
            <a:r>
              <a:rPr lang="en-US" sz="1600" dirty="0" err="1"/>
              <a:t>M.A.Cotta</a:t>
            </a:r>
            <a:r>
              <a:rPr lang="en-US" sz="1600" dirty="0"/>
              <a:t>, </a:t>
            </a:r>
          </a:p>
          <a:p>
            <a:pPr eaLnBrk="1" hangingPunct="1"/>
            <a:r>
              <a:rPr lang="en-US" sz="1600" dirty="0"/>
              <a:t>Biophysical Chemistry, </a:t>
            </a:r>
            <a:r>
              <a:rPr lang="en-US" sz="1600" b="1" dirty="0"/>
              <a:t>139</a:t>
            </a:r>
            <a:r>
              <a:rPr lang="en-US" sz="1600" dirty="0"/>
              <a:t>, pp. 75-83 (2009). </a:t>
            </a:r>
          </a:p>
        </p:txBody>
      </p:sp>
      <p:sp>
        <p:nvSpPr>
          <p:cNvPr id="60430" name="AutoShape 57"/>
          <p:cNvSpPr>
            <a:spLocks noChangeArrowheads="1"/>
          </p:cNvSpPr>
          <p:nvPr/>
        </p:nvSpPr>
        <p:spPr bwMode="auto">
          <a:xfrm>
            <a:off x="611188" y="1484313"/>
            <a:ext cx="720725" cy="2305050"/>
          </a:xfrm>
          <a:prstGeom prst="curvedRight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0431" name="Text Box 58"/>
          <p:cNvSpPr txBox="1">
            <a:spLocks noChangeArrowheads="1"/>
          </p:cNvSpPr>
          <p:nvPr/>
        </p:nvSpPr>
        <p:spPr bwMode="auto">
          <a:xfrm>
            <a:off x="7535863" y="2317750"/>
            <a:ext cx="15001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DBC added</a:t>
            </a:r>
          </a:p>
          <a:p>
            <a:pPr eaLnBrk="1" hangingPunct="1"/>
            <a:r>
              <a:rPr lang="pt-BR"/>
              <a:t>into AFM </a:t>
            </a:r>
          </a:p>
          <a:p>
            <a:pPr eaLnBrk="1" hangingPunct="1"/>
            <a:r>
              <a:rPr lang="pt-BR"/>
              <a:t>liquid cell;</a:t>
            </a:r>
          </a:p>
          <a:p>
            <a:pPr eaLnBrk="1" hangingPunct="1"/>
            <a:r>
              <a:rPr lang="pt-BR"/>
              <a:t>“real time” </a:t>
            </a:r>
          </a:p>
          <a:p>
            <a:pPr eaLnBrk="1" hangingPunct="1"/>
            <a:r>
              <a:rPr lang="pt-BR"/>
              <a:t>imaging </a:t>
            </a:r>
            <a:endParaRPr lang="en-US"/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Real time imaging  in solution</a:t>
            </a:r>
            <a:r>
              <a:rPr lang="en-US" sz="3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 </a:t>
            </a:r>
            <a:endParaRPr lang="en-US" sz="3000" b="1" i="1" u="sng" dirty="0">
              <a:solidFill>
                <a:srgbClr val="000099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15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Biological processes</a:t>
            </a:r>
            <a:endParaRPr lang="en-US" sz="3000" b="1" i="1" u="sng" dirty="0">
              <a:solidFill>
                <a:srgbClr val="0000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11560" y="908720"/>
            <a:ext cx="353374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smtClean="0"/>
              <a:t>IFGW:</a:t>
            </a:r>
            <a:endParaRPr lang="pt-BR" dirty="0"/>
          </a:p>
          <a:p>
            <a:pPr eaLnBrk="1" hangingPunct="1"/>
            <a:r>
              <a:rPr lang="pt-BR" dirty="0"/>
              <a:t>Prof. Mônica </a:t>
            </a:r>
            <a:r>
              <a:rPr lang="pt-BR" dirty="0" err="1" smtClean="0"/>
              <a:t>A.Cotta</a:t>
            </a:r>
            <a:endParaRPr lang="pt-BR" dirty="0" smtClean="0"/>
          </a:p>
          <a:p>
            <a:pPr eaLnBrk="1" hangingPunct="1"/>
            <a:r>
              <a:rPr lang="pt-BR" dirty="0" smtClean="0">
                <a:solidFill>
                  <a:srgbClr val="0000FF"/>
                </a:solidFill>
              </a:rPr>
              <a:t>Dr. Richard </a:t>
            </a:r>
            <a:r>
              <a:rPr lang="pt-BR" dirty="0" err="1" smtClean="0">
                <a:solidFill>
                  <a:srgbClr val="0000FF"/>
                </a:solidFill>
              </a:rPr>
              <a:t>Janissen</a:t>
            </a:r>
            <a:endParaRPr lang="pt-BR" dirty="0">
              <a:solidFill>
                <a:srgbClr val="0000FF"/>
              </a:solidFill>
            </a:endParaRPr>
          </a:p>
          <a:p>
            <a:pPr eaLnBrk="1" hangingPunct="1"/>
            <a:r>
              <a:rPr lang="pt-BR" dirty="0">
                <a:solidFill>
                  <a:srgbClr val="FF0000"/>
                </a:solidFill>
              </a:rPr>
              <a:t>Alberto </a:t>
            </a:r>
            <a:r>
              <a:rPr lang="pt-BR" dirty="0" err="1">
                <a:solidFill>
                  <a:srgbClr val="FF0000"/>
                </a:solidFill>
              </a:rPr>
              <a:t>L.D.Moreau</a:t>
            </a:r>
            <a:endParaRPr lang="pt-BR" dirty="0">
              <a:solidFill>
                <a:srgbClr val="FF0000"/>
              </a:solidFill>
            </a:endParaRPr>
          </a:p>
          <a:p>
            <a:pPr eaLnBrk="1" hangingPunct="1"/>
            <a:r>
              <a:rPr lang="pt-BR" dirty="0">
                <a:solidFill>
                  <a:srgbClr val="FF0000"/>
                </a:solidFill>
              </a:rPr>
              <a:t>Gabriela </a:t>
            </a:r>
            <a:r>
              <a:rPr lang="pt-BR" dirty="0" err="1" smtClean="0">
                <a:solidFill>
                  <a:srgbClr val="FF0000"/>
                </a:solidFill>
              </a:rPr>
              <a:t>S.Lorite</a:t>
            </a:r>
            <a:endParaRPr lang="pt-BR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pt-BR" dirty="0" err="1" smtClean="0">
                <a:solidFill>
                  <a:srgbClr val="0000FF"/>
                </a:solidFill>
              </a:rPr>
              <a:t>Duber</a:t>
            </a:r>
            <a:r>
              <a:rPr lang="pt-BR" dirty="0" smtClean="0">
                <a:solidFill>
                  <a:srgbClr val="0000FF"/>
                </a:solidFill>
              </a:rPr>
              <a:t> </a:t>
            </a:r>
            <a:r>
              <a:rPr lang="pt-BR" dirty="0" err="1" smtClean="0">
                <a:solidFill>
                  <a:srgbClr val="0000FF"/>
                </a:solidFill>
              </a:rPr>
              <a:t>M.Murillo</a:t>
            </a:r>
            <a:endParaRPr lang="pt-BR" dirty="0">
              <a:solidFill>
                <a:srgbClr val="0000FF"/>
              </a:solidFill>
            </a:endParaRPr>
          </a:p>
          <a:p>
            <a:pPr eaLnBrk="1" hangingPunct="1"/>
            <a:r>
              <a:rPr lang="pt-BR" dirty="0"/>
              <a:t>Eng. João H. </a:t>
            </a:r>
            <a:r>
              <a:rPr lang="pt-BR" dirty="0" err="1" smtClean="0"/>
              <a:t>Clerici</a:t>
            </a:r>
            <a:endParaRPr lang="pt-BR" dirty="0" smtClean="0"/>
          </a:p>
          <a:p>
            <a:pPr eaLnBrk="1" hangingPunct="1"/>
            <a:endParaRPr lang="pt-BR" dirty="0"/>
          </a:p>
          <a:p>
            <a:pPr eaLnBrk="1" hangingPunct="1"/>
            <a:r>
              <a:rPr lang="pt-BR" b="1" dirty="0" smtClean="0"/>
              <a:t>IB:</a:t>
            </a:r>
            <a:endParaRPr lang="pt-BR" b="1" dirty="0"/>
          </a:p>
          <a:p>
            <a:pPr eaLnBrk="1" hangingPunct="1"/>
            <a:r>
              <a:rPr lang="pt-BR" dirty="0" err="1"/>
              <a:t>Prof.Dagmar</a:t>
            </a:r>
            <a:r>
              <a:rPr lang="pt-BR" dirty="0"/>
              <a:t> </a:t>
            </a:r>
            <a:r>
              <a:rPr lang="pt-BR" dirty="0" smtClean="0"/>
              <a:t>Machado</a:t>
            </a:r>
          </a:p>
          <a:p>
            <a:pPr eaLnBrk="1" hangingPunct="1"/>
            <a:r>
              <a:rPr lang="pt-BR" dirty="0" smtClean="0"/>
              <a:t>Prof. Anete Pereira de Souza</a:t>
            </a:r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5003800" y="908720"/>
            <a:ext cx="32111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/>
              <a:t>IAC/CC</a:t>
            </a:r>
            <a:r>
              <a:rPr lang="pt-BR" b="1" dirty="0" smtClean="0"/>
              <a:t>:</a:t>
            </a:r>
            <a:endParaRPr lang="pt-BR" b="1" dirty="0"/>
          </a:p>
          <a:p>
            <a:pPr eaLnBrk="1" hangingPunct="1"/>
            <a:r>
              <a:rPr lang="pt-BR" dirty="0" err="1"/>
              <a:t>Dr.Alessandra</a:t>
            </a:r>
            <a:r>
              <a:rPr lang="pt-BR" dirty="0"/>
              <a:t> </a:t>
            </a:r>
            <a:r>
              <a:rPr lang="pt-BR" dirty="0" err="1"/>
              <a:t>A.de</a:t>
            </a:r>
            <a:r>
              <a:rPr lang="pt-BR" dirty="0"/>
              <a:t> Souza</a:t>
            </a:r>
          </a:p>
          <a:p>
            <a:pPr eaLnBrk="1" hangingPunct="1"/>
            <a:r>
              <a:rPr lang="pt-BR" dirty="0">
                <a:solidFill>
                  <a:srgbClr val="000000"/>
                </a:solidFill>
              </a:rPr>
              <a:t>Carol </a:t>
            </a:r>
            <a:r>
              <a:rPr lang="pt-BR" dirty="0" smtClean="0">
                <a:solidFill>
                  <a:srgbClr val="000000"/>
                </a:solidFill>
              </a:rPr>
              <a:t>Rodrigues</a:t>
            </a:r>
          </a:p>
          <a:p>
            <a:pPr eaLnBrk="1" hangingPunct="1"/>
            <a:r>
              <a:rPr lang="pt-BR" dirty="0" err="1" smtClean="0">
                <a:solidFill>
                  <a:srgbClr val="000000"/>
                </a:solidFill>
              </a:rPr>
              <a:t>Dr.Juarez</a:t>
            </a:r>
            <a:r>
              <a:rPr lang="pt-BR" dirty="0" smtClean="0">
                <a:solidFill>
                  <a:srgbClr val="000000"/>
                </a:solidFill>
              </a:rPr>
              <a:t> </a:t>
            </a:r>
            <a:r>
              <a:rPr lang="pt-BR" dirty="0" err="1" smtClean="0">
                <a:solidFill>
                  <a:srgbClr val="000000"/>
                </a:solidFill>
              </a:rPr>
              <a:t>P.Tomaz</a:t>
            </a:r>
            <a:endParaRPr lang="pt-BR" dirty="0">
              <a:solidFill>
                <a:srgbClr val="000000"/>
              </a:solidFill>
            </a:endParaRPr>
          </a:p>
        </p:txBody>
      </p:sp>
      <p:graphicFrame>
        <p:nvGraphicFramePr>
          <p:cNvPr id="409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512623"/>
              </p:ext>
            </p:extLst>
          </p:nvPr>
        </p:nvGraphicFramePr>
        <p:xfrm>
          <a:off x="3347864" y="2276872"/>
          <a:ext cx="129857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Paint Shop Pro Image" r:id="rId3" imgW="585683" imgH="663415" progId="PaintShopPro">
                  <p:embed/>
                </p:oleObj>
              </mc:Choice>
              <mc:Fallback>
                <p:oleObj name="Paint Shop Pro Image" r:id="rId3" imgW="585683" imgH="663415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276872"/>
                        <a:ext cx="1298575" cy="147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17" descr="Logo CAPTAC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517648" cy="14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5013176"/>
            <a:ext cx="5740400" cy="1280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069200"/>
            <a:ext cx="2564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Univ. Ulm, Germany:</a:t>
            </a:r>
            <a:endParaRPr lang="en-US" dirty="0" smtClean="0"/>
          </a:p>
          <a:p>
            <a:r>
              <a:rPr lang="en-US" dirty="0" smtClean="0"/>
              <a:t>Prof. Boris </a:t>
            </a:r>
            <a:r>
              <a:rPr lang="en-US" dirty="0" err="1" smtClean="0"/>
              <a:t>Mizaikoff</a:t>
            </a:r>
            <a:endParaRPr lang="en-US" dirty="0" smtClean="0"/>
          </a:p>
          <a:p>
            <a:r>
              <a:rPr lang="en-US" dirty="0" smtClean="0"/>
              <a:t>Dr. Christine </a:t>
            </a:r>
            <a:r>
              <a:rPr lang="en-US" dirty="0" err="1" smtClean="0"/>
              <a:t>Kranz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6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57688" y="142875"/>
            <a:ext cx="44354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3600" b="1" i="1" dirty="0" err="1">
                <a:solidFill>
                  <a:srgbClr val="0000FF"/>
                </a:solidFill>
              </a:rPr>
              <a:t>Xylella</a:t>
            </a:r>
            <a:r>
              <a:rPr lang="pt-BR" sz="3600" b="1" i="1" dirty="0">
                <a:solidFill>
                  <a:srgbClr val="0000FF"/>
                </a:solidFill>
              </a:rPr>
              <a:t> </a:t>
            </a:r>
            <a:r>
              <a:rPr lang="pt-BR" sz="3600" b="1" i="1" dirty="0" smtClean="0">
                <a:solidFill>
                  <a:srgbClr val="0000FF"/>
                </a:solidFill>
              </a:rPr>
              <a:t>fastidiosa</a:t>
            </a:r>
            <a:endParaRPr lang="en-US" sz="3600" b="1" i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468" name="CaixaDeTexto 7"/>
          <p:cNvSpPr txBox="1">
            <a:spLocks noChangeArrowheads="1"/>
          </p:cNvSpPr>
          <p:nvPr/>
        </p:nvSpPr>
        <p:spPr bwMode="auto">
          <a:xfrm>
            <a:off x="35496" y="923811"/>
            <a:ext cx="8552341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endParaRPr lang="pt-BR" dirty="0" smtClean="0"/>
          </a:p>
          <a:p>
            <a:pPr eaLnBrk="1" hangingPunct="1"/>
            <a:r>
              <a:rPr lang="pt-BR" dirty="0" smtClean="0"/>
              <a:t>Gram negative </a:t>
            </a:r>
            <a:r>
              <a:rPr lang="pt-BR" dirty="0" err="1" smtClean="0"/>
              <a:t>bacteria</a:t>
            </a:r>
            <a:r>
              <a:rPr lang="pt-BR" dirty="0"/>
              <a:t> </a:t>
            </a:r>
            <a:endParaRPr lang="pt-BR" dirty="0" smtClean="0"/>
          </a:p>
          <a:p>
            <a:pPr eaLnBrk="1" hangingPunct="1"/>
            <a:r>
              <a:rPr lang="pt-BR" dirty="0" smtClean="0"/>
              <a:t>~</a:t>
            </a:r>
            <a:r>
              <a:rPr lang="pt-BR" dirty="0"/>
              <a:t>3</a:t>
            </a:r>
            <a:r>
              <a:rPr lang="pt-BR" dirty="0" smtClean="0"/>
              <a:t>00–500 </a:t>
            </a:r>
            <a:r>
              <a:rPr lang="pt-BR" dirty="0" err="1"/>
              <a:t>nm</a:t>
            </a:r>
            <a:r>
              <a:rPr lang="pt-BR" dirty="0"/>
              <a:t> in </a:t>
            </a:r>
            <a:r>
              <a:rPr lang="pt-BR" dirty="0" err="1"/>
              <a:t>diameter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0.9</a:t>
            </a:r>
            <a:r>
              <a:rPr lang="pt-BR" dirty="0" smtClean="0"/>
              <a:t>–</a:t>
            </a:r>
            <a:r>
              <a:rPr lang="pt-BR" dirty="0"/>
              <a:t>5</a:t>
            </a:r>
            <a:r>
              <a:rPr lang="el-GR" dirty="0" smtClean="0"/>
              <a:t>μ</a:t>
            </a:r>
            <a:r>
              <a:rPr lang="pt-BR" dirty="0" smtClean="0"/>
              <a:t>m </a:t>
            </a:r>
            <a:r>
              <a:rPr lang="pt-BR" dirty="0"/>
              <a:t>in </a:t>
            </a:r>
            <a:r>
              <a:rPr lang="pt-BR" dirty="0" err="1" smtClean="0"/>
              <a:t>length</a:t>
            </a:r>
            <a:endParaRPr lang="pt-BR" dirty="0" smtClean="0"/>
          </a:p>
          <a:p>
            <a:pPr eaLnBrk="1" hangingPunct="1"/>
            <a:r>
              <a:rPr lang="pt-BR" dirty="0" err="1" smtClean="0"/>
              <a:t>Slow</a:t>
            </a:r>
            <a:r>
              <a:rPr lang="pt-BR" dirty="0" smtClean="0"/>
              <a:t> </a:t>
            </a:r>
            <a:r>
              <a:rPr lang="pt-BR" dirty="0" err="1" smtClean="0"/>
              <a:t>growth</a:t>
            </a:r>
            <a:r>
              <a:rPr lang="pt-BR" dirty="0" smtClean="0"/>
              <a:t> rate (~6-48hs)</a:t>
            </a:r>
            <a:r>
              <a:rPr lang="pt-BR" dirty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harmless</a:t>
            </a:r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r>
              <a:rPr lang="pt-BR" dirty="0" err="1"/>
              <a:t>Several</a:t>
            </a:r>
            <a:r>
              <a:rPr lang="pt-BR" dirty="0"/>
              <a:t> </a:t>
            </a:r>
            <a:r>
              <a:rPr lang="pt-BR" dirty="0" err="1"/>
              <a:t>economically</a:t>
            </a:r>
            <a:r>
              <a:rPr lang="pt-BR" dirty="0"/>
              <a:t> </a:t>
            </a:r>
            <a:r>
              <a:rPr lang="pt-BR" dirty="0" err="1"/>
              <a:t>important</a:t>
            </a:r>
            <a:r>
              <a:rPr lang="pt-BR" dirty="0"/>
              <a:t> </a:t>
            </a:r>
            <a:r>
              <a:rPr lang="pt-BR" dirty="0" err="1"/>
              <a:t>diseases</a:t>
            </a:r>
            <a:r>
              <a:rPr lang="pt-BR" dirty="0"/>
              <a:t> in </a:t>
            </a:r>
            <a:r>
              <a:rPr lang="pt-BR" dirty="0" err="1"/>
              <a:t>citrus</a:t>
            </a:r>
            <a:r>
              <a:rPr lang="pt-BR" dirty="0"/>
              <a:t> </a:t>
            </a:r>
            <a:r>
              <a:rPr lang="pt-BR" dirty="0" err="1"/>
              <a:t>plants</a:t>
            </a:r>
            <a:endParaRPr lang="pt-BR" dirty="0"/>
          </a:p>
          <a:p>
            <a:pPr eaLnBrk="1" hangingPunct="1"/>
            <a:r>
              <a:rPr lang="pt-BR" dirty="0"/>
              <a:t>	</a:t>
            </a:r>
            <a:r>
              <a:rPr lang="pt-BR" dirty="0" err="1"/>
              <a:t>citrus</a:t>
            </a:r>
            <a:r>
              <a:rPr lang="pt-BR" dirty="0"/>
              <a:t> </a:t>
            </a:r>
            <a:r>
              <a:rPr lang="pt-BR" dirty="0" err="1"/>
              <a:t>variegated</a:t>
            </a:r>
            <a:r>
              <a:rPr lang="pt-BR" dirty="0"/>
              <a:t>  </a:t>
            </a:r>
            <a:r>
              <a:rPr lang="pt-BR" dirty="0" err="1"/>
              <a:t>chlorosis</a:t>
            </a:r>
            <a:endParaRPr lang="pt-BR" dirty="0"/>
          </a:p>
          <a:p>
            <a:pPr eaLnBrk="1" hangingPunct="1"/>
            <a:r>
              <a:rPr lang="pt-BR" dirty="0"/>
              <a:t>	</a:t>
            </a:r>
            <a:r>
              <a:rPr lang="pt-BR" dirty="0" smtClean="0"/>
              <a:t>~ </a:t>
            </a:r>
            <a:r>
              <a:rPr lang="pt-BR" dirty="0"/>
              <a:t>USD </a:t>
            </a:r>
            <a:r>
              <a:rPr lang="pt-BR" dirty="0" smtClean="0"/>
              <a:t>300million/</a:t>
            </a:r>
            <a:r>
              <a:rPr lang="pt-BR" dirty="0" err="1" smtClean="0"/>
              <a:t>year</a:t>
            </a:r>
            <a:r>
              <a:rPr lang="pt-BR" dirty="0" smtClean="0"/>
              <a:t> </a:t>
            </a:r>
            <a:r>
              <a:rPr lang="pt-BR" dirty="0" err="1" smtClean="0"/>
              <a:t>losses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/>
              <a:t>citrus</a:t>
            </a:r>
            <a:r>
              <a:rPr lang="pt-BR" dirty="0"/>
              <a:t> </a:t>
            </a:r>
            <a:r>
              <a:rPr lang="pt-BR" dirty="0" err="1"/>
              <a:t>industry</a:t>
            </a:r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r>
              <a:rPr lang="pt-BR" dirty="0" err="1"/>
              <a:t>First</a:t>
            </a:r>
            <a:r>
              <a:rPr lang="pt-BR" dirty="0"/>
              <a:t> </a:t>
            </a:r>
            <a:r>
              <a:rPr lang="pt-BR" dirty="0" err="1"/>
              <a:t>phytopathogenic</a:t>
            </a:r>
            <a:r>
              <a:rPr lang="pt-BR" dirty="0"/>
              <a:t> </a:t>
            </a:r>
            <a:r>
              <a:rPr lang="pt-BR" dirty="0" err="1"/>
              <a:t>bacterium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complete </a:t>
            </a:r>
            <a:r>
              <a:rPr lang="pt-BR" dirty="0" err="1"/>
              <a:t>genome</a:t>
            </a:r>
            <a:r>
              <a:rPr lang="pt-BR" dirty="0"/>
              <a:t> </a:t>
            </a:r>
            <a:r>
              <a:rPr lang="pt-BR" dirty="0" err="1"/>
              <a:t>sequence</a:t>
            </a:r>
            <a:endParaRPr lang="pt-BR" dirty="0"/>
          </a:p>
          <a:p>
            <a:pPr eaLnBrk="1" hangingPunct="1"/>
            <a:r>
              <a:rPr lang="pt-BR" dirty="0"/>
              <a:t>	</a:t>
            </a:r>
            <a:r>
              <a:rPr lang="en-GB" dirty="0"/>
              <a:t> </a:t>
            </a:r>
            <a:r>
              <a:rPr lang="en-GB" sz="1800" dirty="0"/>
              <a:t>Nature </a:t>
            </a:r>
            <a:r>
              <a:rPr lang="en-GB" sz="1800" b="1" dirty="0"/>
              <a:t>406</a:t>
            </a:r>
            <a:r>
              <a:rPr lang="en-GB" sz="1800" dirty="0"/>
              <a:t>, 151 (2000</a:t>
            </a:r>
            <a:r>
              <a:rPr lang="en-GB" sz="1800" dirty="0" smtClean="0"/>
              <a:t>)</a:t>
            </a:r>
          </a:p>
          <a:p>
            <a:pPr eaLnBrk="1" hangingPunct="1"/>
            <a:r>
              <a:rPr lang="pt-BR" sz="1800" dirty="0">
                <a:hlinkClick r:id="rId2"/>
              </a:rPr>
              <a:t> </a:t>
            </a:r>
            <a:r>
              <a:rPr lang="pt-BR" sz="1800" dirty="0" smtClean="0"/>
              <a:t>	</a:t>
            </a:r>
            <a:endParaRPr lang="en-GB" sz="1800" u="sng" dirty="0" smtClean="0">
              <a:solidFill>
                <a:srgbClr val="0070C0"/>
              </a:solidFill>
            </a:endParaRPr>
          </a:p>
          <a:p>
            <a:pPr eaLnBrk="1" hangingPunct="1"/>
            <a:endParaRPr lang="pt-BR" dirty="0"/>
          </a:p>
          <a:p>
            <a:pPr eaLnBrk="1" hangingPunct="1"/>
            <a:r>
              <a:rPr lang="pt-BR" dirty="0" err="1">
                <a:solidFill>
                  <a:srgbClr val="0070C0"/>
                </a:solidFill>
              </a:rPr>
              <a:t>Pathogenicity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>
                <a:solidFill>
                  <a:srgbClr val="0070C0"/>
                </a:solidFill>
              </a:rPr>
              <a:t>biofilm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 err="1">
                <a:solidFill>
                  <a:srgbClr val="0070C0"/>
                </a:solidFill>
              </a:rPr>
              <a:t>formation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 err="1"/>
              <a:t>inside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plant</a:t>
            </a:r>
            <a:r>
              <a:rPr lang="pt-BR" dirty="0"/>
              <a:t> </a:t>
            </a:r>
            <a:r>
              <a:rPr lang="pt-BR" dirty="0" err="1"/>
              <a:t>xylem</a:t>
            </a:r>
            <a:r>
              <a:rPr lang="pt-BR" dirty="0"/>
              <a:t> </a:t>
            </a:r>
            <a:r>
              <a:rPr lang="pt-BR" dirty="0" err="1"/>
              <a:t>vessels</a:t>
            </a:r>
            <a:endParaRPr lang="pt-BR" dirty="0"/>
          </a:p>
          <a:p>
            <a:pPr eaLnBrk="1" hangingPunct="1"/>
            <a:endParaRPr lang="pt-BR" dirty="0"/>
          </a:p>
          <a:p>
            <a:pPr eaLnBrk="1" hangingPunct="1"/>
            <a:r>
              <a:rPr lang="pt-BR" dirty="0"/>
              <a:t>	</a:t>
            </a:r>
            <a:r>
              <a:rPr lang="pt-BR" dirty="0" err="1"/>
              <a:t>Blockage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consequent</a:t>
            </a:r>
            <a:r>
              <a:rPr lang="pt-BR" dirty="0"/>
              <a:t> </a:t>
            </a:r>
            <a:r>
              <a:rPr lang="pt-BR" dirty="0" err="1"/>
              <a:t>water</a:t>
            </a:r>
            <a:r>
              <a:rPr lang="pt-BR" dirty="0"/>
              <a:t> stress		</a:t>
            </a:r>
            <a:r>
              <a:rPr lang="pt-BR" dirty="0" err="1"/>
              <a:t>plant</a:t>
            </a:r>
            <a:r>
              <a:rPr lang="pt-BR" dirty="0"/>
              <a:t> </a:t>
            </a:r>
            <a:r>
              <a:rPr lang="pt-BR" dirty="0" err="1"/>
              <a:t>starves</a:t>
            </a:r>
            <a:r>
              <a:rPr lang="pt-BR" dirty="0"/>
              <a:t>!</a:t>
            </a:r>
          </a:p>
          <a:p>
            <a:pPr eaLnBrk="1" hangingPunct="1"/>
            <a:endParaRPr lang="pt-BR" dirty="0"/>
          </a:p>
          <a:p>
            <a:pPr eaLnBrk="1" hangingPunct="1"/>
            <a:endParaRPr lang="pt-BR" dirty="0"/>
          </a:p>
        </p:txBody>
      </p:sp>
      <p:sp>
        <p:nvSpPr>
          <p:cNvPr id="10" name="Seta para a direita 9"/>
          <p:cNvSpPr/>
          <p:nvPr/>
        </p:nvSpPr>
        <p:spPr>
          <a:xfrm>
            <a:off x="5652120" y="5590951"/>
            <a:ext cx="642938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Seta em curva para a direita 10"/>
          <p:cNvSpPr/>
          <p:nvPr/>
        </p:nvSpPr>
        <p:spPr>
          <a:xfrm>
            <a:off x="323528" y="5301208"/>
            <a:ext cx="500063" cy="571500"/>
          </a:xfrm>
          <a:prstGeom prst="curv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olchete esquerdo 11"/>
          <p:cNvSpPr/>
          <p:nvPr/>
        </p:nvSpPr>
        <p:spPr>
          <a:xfrm>
            <a:off x="899592" y="2858071"/>
            <a:ext cx="142875" cy="642937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80671" y="4397042"/>
            <a:ext cx="4211409" cy="400110"/>
          </a:xfrm>
          <a:prstGeom prst="rect">
            <a:avLst/>
          </a:prstGeom>
          <a:solidFill>
            <a:srgbClr val="6666FF"/>
          </a:solidFill>
        </p:spPr>
        <p:txBody>
          <a:bodyPr wrap="none" rtlCol="0">
            <a:spAutoFit/>
          </a:bodyPr>
          <a:lstStyle/>
          <a:p>
            <a:r>
              <a:rPr lang="pt-BR" u="sng" dirty="0">
                <a:solidFill>
                  <a:srgbClr val="0070C0"/>
                </a:solidFill>
                <a:hlinkClick r:id="rId2"/>
              </a:rPr>
              <a:t>http://www.cnr.berkeley.edu/xylella</a:t>
            </a:r>
            <a:r>
              <a:rPr lang="pt-BR" u="sng" dirty="0" smtClean="0">
                <a:solidFill>
                  <a:srgbClr val="0070C0"/>
                </a:solidFill>
                <a:hlinkClick r:id="rId2"/>
              </a:rPr>
              <a:t>/</a:t>
            </a:r>
            <a:endParaRPr lang="en-GB" u="sng" dirty="0">
              <a:solidFill>
                <a:srgbClr val="0070C0"/>
              </a:solidFill>
            </a:endParaRPr>
          </a:p>
        </p:txBody>
      </p:sp>
      <p:grpSp>
        <p:nvGrpSpPr>
          <p:cNvPr id="8" name="Group 22"/>
          <p:cNvGrpSpPr>
            <a:grpSpLocks noChangeAspect="1"/>
          </p:cNvGrpSpPr>
          <p:nvPr/>
        </p:nvGrpSpPr>
        <p:grpSpPr bwMode="auto">
          <a:xfrm>
            <a:off x="6876256" y="908720"/>
            <a:ext cx="2130552" cy="2673096"/>
            <a:chOff x="340" y="1071"/>
            <a:chExt cx="2097" cy="2631"/>
          </a:xfrm>
        </p:grpSpPr>
        <p:pic>
          <p:nvPicPr>
            <p:cNvPr id="9" name="Picture 17" descr="Xf"/>
            <p:cNvPicPr>
              <a:picLocks noChangeAspect="1" noChangeArrowheads="1"/>
            </p:cNvPicPr>
            <p:nvPr/>
          </p:nvPicPr>
          <p:blipFill>
            <a:blip r:embed="rId3"/>
            <a:srcRect l="78621" r="13908"/>
            <a:stretch>
              <a:fillRect/>
            </a:stretch>
          </p:blipFill>
          <p:spPr bwMode="auto">
            <a:xfrm>
              <a:off x="1927" y="1071"/>
              <a:ext cx="181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6" descr="Xf"/>
            <p:cNvPicPr>
              <a:picLocks noChangeAspect="1" noChangeArrowheads="1"/>
            </p:cNvPicPr>
            <p:nvPr/>
          </p:nvPicPr>
          <p:blipFill>
            <a:blip r:embed="rId3"/>
            <a:srcRect l="9369" t="8066" r="25134" b="2892"/>
            <a:stretch>
              <a:fillRect/>
            </a:stretch>
          </p:blipFill>
          <p:spPr bwMode="auto">
            <a:xfrm>
              <a:off x="340" y="1207"/>
              <a:ext cx="1587" cy="24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385" y="3555"/>
              <a:ext cx="40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18" y="3521"/>
              <a:ext cx="3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>
                  <a:solidFill>
                    <a:schemeClr val="bg1"/>
                  </a:solidFill>
                </a:rPr>
                <a:t>1</a:t>
              </a:r>
              <a:r>
                <a:rPr lang="pt-BR" sz="1200">
                  <a:solidFill>
                    <a:schemeClr val="bg1"/>
                  </a:solidFill>
                  <a:sym typeface="Symbol" pitchFamily="18" charset="2"/>
                </a:rPr>
                <a:t>m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018" y="1216"/>
              <a:ext cx="4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176</a:t>
              </a:r>
              <a:r>
                <a:rPr lang="pt-BR" sz="1200">
                  <a:sym typeface="Symbol" pitchFamily="18" charset="2"/>
                </a:rPr>
                <a:t>nm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018" y="3475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/>
                <a:t>-16</a:t>
              </a:r>
              <a:r>
                <a:rPr lang="pt-BR" sz="1200">
                  <a:sym typeface="Symbol" pitchFamily="18" charset="2"/>
                </a:rPr>
                <a:t>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59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29" y="2996952"/>
            <a:ext cx="5591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357688" y="142875"/>
            <a:ext cx="4435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Bacterial </a:t>
            </a:r>
            <a:r>
              <a:rPr lang="en-US" sz="36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Biofilms</a:t>
            </a:r>
            <a:endParaRPr lang="en-US" sz="3600" b="1" i="1" u="sng" dirty="0">
              <a:solidFill>
                <a:srgbClr val="000099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1444" name="CaixaDeTexto 3"/>
          <p:cNvSpPr txBox="1">
            <a:spLocks noChangeArrowheads="1"/>
          </p:cNvSpPr>
          <p:nvPr/>
        </p:nvSpPr>
        <p:spPr bwMode="auto">
          <a:xfrm>
            <a:off x="4209429" y="5373216"/>
            <a:ext cx="3890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K. Sauer, Genome Biology </a:t>
            </a:r>
            <a:r>
              <a:rPr lang="en-US" sz="1600" b="1" dirty="0"/>
              <a:t>4</a:t>
            </a:r>
            <a:r>
              <a:rPr lang="en-US" sz="1600" dirty="0"/>
              <a:t>, 219 (2003)</a:t>
            </a:r>
            <a:endParaRPr lang="pt-BR" sz="1600" dirty="0"/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42875" y="1071563"/>
            <a:ext cx="97218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5268" tIns="42634" rIns="85268" bIns="42634">
            <a:spAutoFit/>
          </a:bodyPr>
          <a:lstStyle>
            <a:lvl1pPr marL="457200" indent="-457200" defTabSz="852488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defTabSz="852488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defTabSz="852488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defTabSz="852488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defTabSz="852488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Biofilm Formation in 5 steps: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AutoNum type="arabicParenBoth"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 Pioneer bacterial cells reversible attachment to surface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AutoNum type="arabicParenBoth"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 Irreversible attachement  (influence of EPS - </a:t>
            </a:r>
            <a:r>
              <a:rPr lang="en-US" sz="1600" b="1">
                <a:solidFill>
                  <a:srgbClr val="000066"/>
                </a:solidFill>
                <a:cs typeface="Times New Roman" charset="0"/>
              </a:rPr>
              <a:t>extracellular polymeric substance</a:t>
            </a:r>
            <a:r>
              <a:rPr lang="en-US" b="1">
                <a:solidFill>
                  <a:srgbClr val="000066"/>
                </a:solidFill>
                <a:cs typeface="Times New Roman" charset="0"/>
              </a:rPr>
              <a:t>)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(3) 	 Cell-Cell adhesion and proliferation 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(4) 	 Mature biofilm		                 	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b="1">
                <a:solidFill>
                  <a:srgbClr val="000066"/>
                </a:solidFill>
                <a:cs typeface="Times New Roman" charset="0"/>
              </a:rPr>
              <a:t>(5)   Detachment 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  </a:t>
            </a:r>
          </a:p>
        </p:txBody>
      </p:sp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1043608" y="5735464"/>
            <a:ext cx="69072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SPM </a:t>
            </a:r>
            <a:r>
              <a:rPr lang="pt-BR" sz="2400" b="1" dirty="0" err="1">
                <a:solidFill>
                  <a:srgbClr val="0070C0"/>
                </a:solidFill>
              </a:rPr>
              <a:t>analysis</a:t>
            </a:r>
            <a:r>
              <a:rPr lang="pt-BR" sz="2400" b="1" dirty="0">
                <a:solidFill>
                  <a:srgbClr val="0070C0"/>
                </a:solidFill>
              </a:rPr>
              <a:t>??</a:t>
            </a:r>
            <a:r>
              <a:rPr lang="pt-BR" dirty="0"/>
              <a:t> </a:t>
            </a:r>
          </a:p>
          <a:p>
            <a:r>
              <a:rPr lang="pt-BR" dirty="0"/>
              <a:t>	</a:t>
            </a:r>
            <a:r>
              <a:rPr lang="pt-BR" sz="2000" b="0" dirty="0" err="1"/>
              <a:t>Large</a:t>
            </a:r>
            <a:r>
              <a:rPr lang="pt-BR" sz="2000" b="0" dirty="0"/>
              <a:t> </a:t>
            </a:r>
            <a:r>
              <a:rPr lang="pt-BR" sz="2000" b="0" dirty="0" err="1"/>
              <a:t>sizes</a:t>
            </a:r>
            <a:endParaRPr lang="pt-BR" sz="2000" b="0" dirty="0"/>
          </a:p>
          <a:p>
            <a:r>
              <a:rPr lang="pt-BR" sz="2000" b="0" dirty="0"/>
              <a:t>	</a:t>
            </a:r>
            <a:r>
              <a:rPr lang="pt-BR" sz="2000" b="0" dirty="0" err="1"/>
              <a:t>Biological</a:t>
            </a:r>
            <a:r>
              <a:rPr lang="pt-BR" sz="2000" b="0" dirty="0"/>
              <a:t> </a:t>
            </a:r>
            <a:r>
              <a:rPr lang="pt-BR" sz="2000" b="0" dirty="0" err="1"/>
              <a:t>sample</a:t>
            </a:r>
            <a:r>
              <a:rPr lang="pt-BR" sz="2000" b="0" dirty="0"/>
              <a:t> 	</a:t>
            </a:r>
            <a:r>
              <a:rPr lang="pt-BR" sz="2000" b="0" dirty="0" smtClean="0"/>
              <a:t>  </a:t>
            </a:r>
            <a:r>
              <a:rPr lang="pt-BR" sz="2000" b="0" dirty="0" err="1" smtClean="0"/>
              <a:t>reproducibility</a:t>
            </a:r>
            <a:r>
              <a:rPr lang="pt-BR" sz="2000" b="0" dirty="0" smtClean="0"/>
              <a:t> </a:t>
            </a:r>
            <a:r>
              <a:rPr lang="pt-BR" sz="2000" b="0" dirty="0" err="1"/>
              <a:t>issues</a:t>
            </a:r>
            <a:endParaRPr lang="pt-BR" sz="2000" b="0" dirty="0"/>
          </a:p>
        </p:txBody>
      </p:sp>
      <p:sp>
        <p:nvSpPr>
          <p:cNvPr id="7" name="Seta para a direita 14"/>
          <p:cNvSpPr/>
          <p:nvPr/>
        </p:nvSpPr>
        <p:spPr>
          <a:xfrm>
            <a:off x="4139952" y="6527055"/>
            <a:ext cx="642937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35496" y="4221088"/>
            <a:ext cx="3600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To learn more: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“Slime </a:t>
            </a:r>
            <a:r>
              <a:rPr lang="en-US" sz="1600" b="1" dirty="0">
                <a:solidFill>
                  <a:srgbClr val="008000"/>
                </a:solidFill>
              </a:rPr>
              <a:t>City: Where Germs Talk to Each Other and Execute Precise </a:t>
            </a:r>
            <a:r>
              <a:rPr lang="en-US" sz="1600" b="1" dirty="0" smtClean="0">
                <a:solidFill>
                  <a:srgbClr val="008000"/>
                </a:solidFill>
              </a:rPr>
              <a:t>Attacks"</a:t>
            </a:r>
            <a:endParaRPr lang="en-US" sz="1600" b="1" dirty="0">
              <a:solidFill>
                <a:srgbClr val="008000"/>
              </a:solidFill>
            </a:endParaRPr>
          </a:p>
          <a:p>
            <a:r>
              <a:rPr lang="en-US" sz="1600" b="1" dirty="0">
                <a:solidFill>
                  <a:srgbClr val="008000"/>
                </a:solidFill>
              </a:rPr>
              <a:t>Discover magazine, July-August 2009</a:t>
            </a:r>
          </a:p>
        </p:txBody>
      </p:sp>
    </p:spTree>
    <p:extLst>
      <p:ext uri="{BB962C8B-B14F-4D97-AF65-F5344CB8AC3E}">
        <p14:creationId xmlns:p14="http://schemas.microsoft.com/office/powerpoint/2010/main" val="65145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965"/>
            <a:ext cx="93154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Dry </a:t>
            </a:r>
            <a:r>
              <a:rPr lang="en-US" sz="30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biofilms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 </a:t>
            </a:r>
            <a:endParaRPr lang="en-US" sz="3000" b="1" i="1" u="sng" dirty="0">
              <a:solidFill>
                <a:srgbClr val="000099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4516" name="CaixaDeTexto 8"/>
          <p:cNvSpPr txBox="1">
            <a:spLocks noChangeArrowheads="1"/>
          </p:cNvSpPr>
          <p:nvPr/>
        </p:nvSpPr>
        <p:spPr bwMode="auto">
          <a:xfrm>
            <a:off x="928688" y="5712718"/>
            <a:ext cx="6589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different</a:t>
            </a:r>
            <a:r>
              <a:rPr lang="pt-BR" dirty="0"/>
              <a:t> profiles	</a:t>
            </a:r>
            <a:r>
              <a:rPr lang="pt-BR" dirty="0" smtClean="0"/>
              <a:t>         fractal </a:t>
            </a:r>
            <a:r>
              <a:rPr lang="pt-BR" dirty="0"/>
              <a:t>(</a:t>
            </a:r>
            <a:r>
              <a:rPr lang="pt-BR" dirty="0" err="1"/>
              <a:t>statistical</a:t>
            </a:r>
            <a:r>
              <a:rPr lang="pt-BR" dirty="0"/>
              <a:t>) </a:t>
            </a:r>
            <a:r>
              <a:rPr lang="pt-BR" dirty="0" err="1" smtClean="0"/>
              <a:t>analysis</a:t>
            </a:r>
            <a:endParaRPr lang="pt-BR" dirty="0"/>
          </a:p>
        </p:txBody>
      </p:sp>
      <p:sp>
        <p:nvSpPr>
          <p:cNvPr id="10" name="Seta para a direita 9"/>
          <p:cNvSpPr/>
          <p:nvPr/>
        </p:nvSpPr>
        <p:spPr>
          <a:xfrm>
            <a:off x="3643313" y="5828084"/>
            <a:ext cx="640655" cy="193204"/>
          </a:xfrm>
          <a:prstGeom prst="rightArrow">
            <a:avLst/>
          </a:prstGeom>
          <a:solidFill>
            <a:srgbClr val="3366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4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Microsoft Macintosh PowerPoint</Application>
  <PresentationFormat>On-screen Show (4:3)</PresentationFormat>
  <Paragraphs>318</Paragraphs>
  <Slides>33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Paint Shop Pro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IFGW - Unicamp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Mônica  Cotta</dc:creator>
  <cp:lastModifiedBy>Mônica  Cotta</cp:lastModifiedBy>
  <cp:revision>1</cp:revision>
  <dcterms:created xsi:type="dcterms:W3CDTF">2012-05-31T19:36:55Z</dcterms:created>
  <dcterms:modified xsi:type="dcterms:W3CDTF">2012-05-31T19:37:34Z</dcterms:modified>
</cp:coreProperties>
</file>