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sldIdLst>
    <p:sldId id="720" r:id="rId2"/>
    <p:sldId id="575" r:id="rId3"/>
    <p:sldId id="830" r:id="rId4"/>
    <p:sldId id="805" r:id="rId5"/>
    <p:sldId id="806" r:id="rId6"/>
    <p:sldId id="839" r:id="rId7"/>
    <p:sldId id="618" r:id="rId8"/>
    <p:sldId id="619" r:id="rId9"/>
    <p:sldId id="620" r:id="rId10"/>
    <p:sldId id="621" r:id="rId11"/>
    <p:sldId id="617" r:id="rId12"/>
    <p:sldId id="809" r:id="rId13"/>
    <p:sldId id="810" r:id="rId14"/>
    <p:sldId id="812" r:id="rId15"/>
    <p:sldId id="808" r:id="rId16"/>
    <p:sldId id="814" r:id="rId17"/>
    <p:sldId id="576" r:id="rId18"/>
    <p:sldId id="432" r:id="rId19"/>
    <p:sldId id="422" r:id="rId20"/>
    <p:sldId id="423" r:id="rId21"/>
    <p:sldId id="424" r:id="rId22"/>
    <p:sldId id="429" r:id="rId23"/>
    <p:sldId id="430" r:id="rId24"/>
    <p:sldId id="828" r:id="rId25"/>
    <p:sldId id="821" r:id="rId26"/>
    <p:sldId id="807" r:id="rId27"/>
    <p:sldId id="413" r:id="rId28"/>
    <p:sldId id="438" r:id="rId29"/>
    <p:sldId id="433" r:id="rId30"/>
    <p:sldId id="434" r:id="rId31"/>
    <p:sldId id="577" r:id="rId32"/>
    <p:sldId id="435" r:id="rId33"/>
    <p:sldId id="416" r:id="rId34"/>
    <p:sldId id="417" r:id="rId35"/>
    <p:sldId id="436" r:id="rId36"/>
    <p:sldId id="824" r:id="rId37"/>
    <p:sldId id="420" r:id="rId38"/>
    <p:sldId id="578" r:id="rId39"/>
    <p:sldId id="540" r:id="rId40"/>
    <p:sldId id="440" r:id="rId41"/>
    <p:sldId id="811" r:id="rId42"/>
    <p:sldId id="441" r:id="rId43"/>
    <p:sldId id="579" r:id="rId44"/>
    <p:sldId id="541" r:id="rId45"/>
    <p:sldId id="826" r:id="rId46"/>
    <p:sldId id="837" r:id="rId47"/>
    <p:sldId id="827" r:id="rId48"/>
    <p:sldId id="829" r:id="rId49"/>
    <p:sldId id="813" r:id="rId50"/>
    <p:sldId id="443" r:id="rId51"/>
    <p:sldId id="822" r:id="rId52"/>
    <p:sldId id="823" r:id="rId53"/>
    <p:sldId id="445" r:id="rId54"/>
    <p:sldId id="447" r:id="rId55"/>
    <p:sldId id="542" r:id="rId56"/>
    <p:sldId id="580" r:id="rId57"/>
    <p:sldId id="548" r:id="rId58"/>
    <p:sldId id="825" r:id="rId59"/>
    <p:sldId id="546" r:id="rId60"/>
    <p:sldId id="614" r:id="rId61"/>
    <p:sldId id="615" r:id="rId62"/>
    <p:sldId id="547" r:id="rId63"/>
    <p:sldId id="583" r:id="rId64"/>
    <p:sldId id="776" r:id="rId65"/>
    <p:sldId id="777" r:id="rId66"/>
    <p:sldId id="703" r:id="rId67"/>
    <p:sldId id="767" r:id="rId68"/>
    <p:sldId id="768" r:id="rId69"/>
    <p:sldId id="769" r:id="rId70"/>
    <p:sldId id="770" r:id="rId71"/>
    <p:sldId id="771" r:id="rId72"/>
    <p:sldId id="772" r:id="rId73"/>
    <p:sldId id="773" r:id="rId74"/>
    <p:sldId id="780" r:id="rId75"/>
    <p:sldId id="784" r:id="rId76"/>
    <p:sldId id="788" r:id="rId77"/>
    <p:sldId id="789" r:id="rId78"/>
    <p:sldId id="790" r:id="rId79"/>
    <p:sldId id="791" r:id="rId80"/>
    <p:sldId id="835" r:id="rId81"/>
    <p:sldId id="833" r:id="rId82"/>
    <p:sldId id="834" r:id="rId83"/>
    <p:sldId id="832" r:id="rId84"/>
    <p:sldId id="667" r:id="rId85"/>
    <p:sldId id="650" r:id="rId86"/>
    <p:sldId id="653" r:id="rId87"/>
    <p:sldId id="652" r:id="rId88"/>
    <p:sldId id="711" r:id="rId89"/>
    <p:sldId id="797" r:id="rId90"/>
    <p:sldId id="798" r:id="rId91"/>
    <p:sldId id="796" r:id="rId92"/>
    <p:sldId id="800" r:id="rId93"/>
    <p:sldId id="803" r:id="rId94"/>
    <p:sldId id="831" r:id="rId95"/>
    <p:sldId id="815" r:id="rId96"/>
    <p:sldId id="816" r:id="rId97"/>
    <p:sldId id="817" r:id="rId98"/>
    <p:sldId id="818" r:id="rId99"/>
    <p:sldId id="536" r:id="rId100"/>
    <p:sldId id="718" r:id="rId10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C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84" autoAdjust="0"/>
    <p:restoredTop sz="94660"/>
  </p:normalViewPr>
  <p:slideViewPr>
    <p:cSldViewPr>
      <p:cViewPr>
        <p:scale>
          <a:sx n="80" d="100"/>
          <a:sy n="80" d="100"/>
        </p:scale>
        <p:origin x="-21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1332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image" Target="../media/image2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BF293-6C22-46F7-8079-C09CF9C465B1}" type="datetimeFigureOut">
              <a:rPr lang="en-US" smtClean="0"/>
              <a:pPr/>
              <a:t>6/14/2012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173A7B-7968-43AA-A813-DD12D45D8F4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90D070-FD3D-4C40-A87C-9798562E46A9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2457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endParaRPr lang="en-US" smtClean="0">
              <a:cs typeface="Arial" charset="0"/>
            </a:endParaRPr>
          </a:p>
        </p:txBody>
      </p:sp>
      <p:sp>
        <p:nvSpPr>
          <p:cNvPr id="2458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40BAD8-55A3-439F-9B23-AA3F9E9BF438}" type="slidenum">
              <a:rPr lang="pt-BR" smtClean="0"/>
              <a:pPr/>
              <a:t>7</a:t>
            </a:fld>
            <a:endParaRPr 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2457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/>
            <a:endParaRPr lang="en-US" dirty="0" smtClean="0">
              <a:cs typeface="Arial" charset="0"/>
            </a:endParaRPr>
          </a:p>
        </p:txBody>
      </p:sp>
      <p:sp>
        <p:nvSpPr>
          <p:cNvPr id="2458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40BAD8-55A3-439F-9B23-AA3F9E9BF438}" type="slidenum">
              <a:rPr lang="pt-BR" smtClean="0"/>
              <a:pPr/>
              <a:t>10</a:t>
            </a:fld>
            <a:endParaRPr 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7A149F-8BFD-4544-8AE8-89E3451BAA05}" type="slidenum">
              <a:rPr lang="en-US" smtClean="0">
                <a:latin typeface="Arial" pitchFamily="34" charset="0"/>
                <a:cs typeface="Arial" pitchFamily="34" charset="0"/>
              </a:rPr>
              <a:pPr/>
              <a:t>59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F7ACD7-DB39-4D43-A290-7F8FD225BD7A}" type="slidenum">
              <a:rPr lang="en-US" smtClean="0">
                <a:latin typeface="Arial" pitchFamily="34" charset="0"/>
                <a:cs typeface="Arial" pitchFamily="34" charset="0"/>
              </a:rPr>
              <a:pPr/>
              <a:t>62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2150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150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FA592B-9354-4469-98B7-A507E9AAC55C}" type="slidenum">
              <a:rPr lang="pt-BR" smtClean="0"/>
              <a:pPr/>
              <a:t>81</a:t>
            </a:fld>
            <a:endParaRPr lang="pt-B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070DF-65CB-4C10-96E2-96253889B71F}" type="slidenum">
              <a:rPr lang="pt-BR" smtClean="0">
                <a:latin typeface="Arial" pitchFamily="34" charset="0"/>
                <a:cs typeface="Arial" pitchFamily="34" charset="0"/>
              </a:rPr>
              <a:pPr/>
              <a:t>99</a:t>
            </a:fld>
            <a:endParaRPr lang="pt-BR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E8EE5-EF63-4157-ADAD-5FCD7D2E298A}" type="datetime1">
              <a:rPr lang="pt-BR" smtClean="0"/>
              <a:pPr/>
              <a:t>14/06/2012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FDDC-5074-42E8-A3CB-D71C43851089}" type="datetime1">
              <a:rPr lang="pt-BR" smtClean="0"/>
              <a:pPr/>
              <a:t>14/06/2012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E8C7E-CB55-4906-8767-3BB50A3D28E7}" type="datetime1">
              <a:rPr lang="pt-BR" smtClean="0"/>
              <a:pPr/>
              <a:t>14/06/2012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AB747-753F-4642-81B3-B3BE2F2D9C72}" type="datetime1">
              <a:rPr lang="pt-BR" smtClean="0"/>
              <a:pPr/>
              <a:t>14/06/2012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49123-134D-4F4C-9440-749369D7D76A}" type="datetime1">
              <a:rPr lang="pt-BR" smtClean="0"/>
              <a:pPr/>
              <a:t>14/06/2012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8CFF2-53EE-4F22-809F-430C36D54221}" type="datetime1">
              <a:rPr lang="pt-BR" smtClean="0"/>
              <a:pPr/>
              <a:t>14/06/2012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68EC5-532C-410A-8FFF-A45E8A99FAC4}" type="datetime1">
              <a:rPr lang="pt-BR" smtClean="0"/>
              <a:pPr/>
              <a:t>14/06/2012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3DAD-4746-4A6F-BD78-C7116AF1AC76}" type="datetime1">
              <a:rPr lang="pt-BR" smtClean="0"/>
              <a:pPr/>
              <a:t>14/06/2012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7C7E0-A2A6-4E2E-849F-07B243ECEC01}" type="datetime1">
              <a:rPr lang="pt-BR" smtClean="0"/>
              <a:pPr/>
              <a:t>14/06/2012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AECB6-3138-4E68-89CC-114D8031BBA4}" type="datetime1">
              <a:rPr lang="pt-BR" smtClean="0"/>
              <a:pPr/>
              <a:t>14/06/2012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DEB49-D4AE-4C8D-9E33-4FC240DB967E}" type="datetime1">
              <a:rPr lang="pt-BR" smtClean="0"/>
              <a:pPr/>
              <a:t>14/06/2012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DD80C-95A7-4BFE-8A07-5B0421AD6C21}" type="datetime1">
              <a:rPr lang="pt-BR" smtClean="0"/>
              <a:pPr/>
              <a:t>14/06/2012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FBC3E-905D-412E-BDBB-1A0CFB361EC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231.jpeg"/><Relationship Id="rId7" Type="http://schemas.openxmlformats.org/officeDocument/2006/relationships/image" Target="../media/image23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33.png"/><Relationship Id="rId4" Type="http://schemas.openxmlformats.org/officeDocument/2006/relationships/image" Target="../media/image232.jpeg"/><Relationship Id="rId9" Type="http://schemas.openxmlformats.org/officeDocument/2006/relationships/image" Target="../media/image2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7" Type="http://schemas.openxmlformats.org/officeDocument/2006/relationships/image" Target="../media/image86.wmf"/><Relationship Id="rId2" Type="http://schemas.openxmlformats.org/officeDocument/2006/relationships/image" Target="../media/image8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101.jpe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1.jpeg"/><Relationship Id="rId4" Type="http://schemas.openxmlformats.org/officeDocument/2006/relationships/image" Target="../media/image7.jpeg"/><Relationship Id="rId9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eg"/><Relationship Id="rId4" Type="http://schemas.openxmlformats.org/officeDocument/2006/relationships/image" Target="../media/image132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wm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jpeg"/><Relationship Id="rId4" Type="http://schemas.openxmlformats.org/officeDocument/2006/relationships/image" Target="../media/image145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wmf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4.png"/><Relationship Id="rId4" Type="http://schemas.openxmlformats.org/officeDocument/2006/relationships/oleObject" Target="../embeddings/oleObject1.bin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9.jpeg"/><Relationship Id="rId4" Type="http://schemas.openxmlformats.org/officeDocument/2006/relationships/image" Target="../media/image15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62.png"/><Relationship Id="rId4" Type="http://schemas.openxmlformats.org/officeDocument/2006/relationships/oleObject" Target="../embeddings/oleObject2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2.png"/><Relationship Id="rId5" Type="http://schemas.openxmlformats.org/officeDocument/2006/relationships/image" Target="../media/image163.png"/><Relationship Id="rId4" Type="http://schemas.openxmlformats.org/officeDocument/2006/relationships/oleObject" Target="../embeddings/oleObject3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7" Type="http://schemas.openxmlformats.org/officeDocument/2006/relationships/image" Target="../media/image16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oleObject" Target="../embeddings/oleObject4.bin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161.jpeg"/><Relationship Id="rId7" Type="http://schemas.openxmlformats.org/officeDocument/2006/relationships/image" Target="../media/image16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w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7" Type="http://schemas.openxmlformats.org/officeDocument/2006/relationships/image" Target="../media/image179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5" Type="http://schemas.openxmlformats.org/officeDocument/2006/relationships/image" Target="../media/image177.wmf"/><Relationship Id="rId4" Type="http://schemas.openxmlformats.org/officeDocument/2006/relationships/image" Target="../media/image176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jpe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1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jpeg"/><Relationship Id="rId13" Type="http://schemas.openxmlformats.org/officeDocument/2006/relationships/image" Target="../media/image212.jpeg"/><Relationship Id="rId18" Type="http://schemas.openxmlformats.org/officeDocument/2006/relationships/image" Target="../media/image217.jpeg"/><Relationship Id="rId26" Type="http://schemas.openxmlformats.org/officeDocument/2006/relationships/image" Target="../media/image225.png"/><Relationship Id="rId3" Type="http://schemas.openxmlformats.org/officeDocument/2006/relationships/image" Target="../media/image202.jpeg"/><Relationship Id="rId21" Type="http://schemas.openxmlformats.org/officeDocument/2006/relationships/image" Target="../media/image220.jpeg"/><Relationship Id="rId7" Type="http://schemas.openxmlformats.org/officeDocument/2006/relationships/image" Target="../media/image206.jpeg"/><Relationship Id="rId12" Type="http://schemas.openxmlformats.org/officeDocument/2006/relationships/image" Target="../media/image211.png"/><Relationship Id="rId17" Type="http://schemas.openxmlformats.org/officeDocument/2006/relationships/image" Target="../media/image216.jpeg"/><Relationship Id="rId25" Type="http://schemas.openxmlformats.org/officeDocument/2006/relationships/image" Target="../media/image224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15.jpeg"/><Relationship Id="rId20" Type="http://schemas.openxmlformats.org/officeDocument/2006/relationships/image" Target="../media/image219.jpeg"/><Relationship Id="rId29" Type="http://schemas.openxmlformats.org/officeDocument/2006/relationships/image" Target="../media/image2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5.png"/><Relationship Id="rId11" Type="http://schemas.openxmlformats.org/officeDocument/2006/relationships/image" Target="../media/image210.jpeg"/><Relationship Id="rId24" Type="http://schemas.openxmlformats.org/officeDocument/2006/relationships/image" Target="../media/image223.jpeg"/><Relationship Id="rId5" Type="http://schemas.openxmlformats.org/officeDocument/2006/relationships/image" Target="../media/image204.jpeg"/><Relationship Id="rId15" Type="http://schemas.openxmlformats.org/officeDocument/2006/relationships/image" Target="../media/image214.jpeg"/><Relationship Id="rId23" Type="http://schemas.openxmlformats.org/officeDocument/2006/relationships/image" Target="../media/image222.jpeg"/><Relationship Id="rId28" Type="http://schemas.openxmlformats.org/officeDocument/2006/relationships/image" Target="../media/image227.jpeg"/><Relationship Id="rId10" Type="http://schemas.openxmlformats.org/officeDocument/2006/relationships/image" Target="../media/image209.jpeg"/><Relationship Id="rId19" Type="http://schemas.openxmlformats.org/officeDocument/2006/relationships/image" Target="../media/image218.jpeg"/><Relationship Id="rId4" Type="http://schemas.openxmlformats.org/officeDocument/2006/relationships/image" Target="../media/image203.jpeg"/><Relationship Id="rId9" Type="http://schemas.openxmlformats.org/officeDocument/2006/relationships/image" Target="../media/image208.jpeg"/><Relationship Id="rId14" Type="http://schemas.openxmlformats.org/officeDocument/2006/relationships/image" Target="../media/image213.jpeg"/><Relationship Id="rId22" Type="http://schemas.openxmlformats.org/officeDocument/2006/relationships/image" Target="../media/image221.jpeg"/><Relationship Id="rId27" Type="http://schemas.openxmlformats.org/officeDocument/2006/relationships/image" Target="../media/image2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ChangeArrowheads="1"/>
          </p:cNvSpPr>
          <p:nvPr/>
        </p:nvSpPr>
        <p:spPr bwMode="auto">
          <a:xfrm>
            <a:off x="665136" y="2427289"/>
            <a:ext cx="785812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4000" dirty="0" smtClean="0">
                <a:solidFill>
                  <a:srgbClr val="0000FF"/>
                </a:solidFill>
              </a:rPr>
              <a:t>Grafite, </a:t>
            </a:r>
            <a:r>
              <a:rPr lang="pt-BR" sz="4000" dirty="0" err="1" smtClean="0">
                <a:solidFill>
                  <a:srgbClr val="0000FF"/>
                </a:solidFill>
              </a:rPr>
              <a:t>grafeno</a:t>
            </a:r>
            <a:r>
              <a:rPr lang="pt-BR" sz="4000" dirty="0" smtClean="0">
                <a:solidFill>
                  <a:srgbClr val="0000FF"/>
                </a:solidFill>
              </a:rPr>
              <a:t>, </a:t>
            </a:r>
            <a:r>
              <a:rPr lang="pt-BR" sz="4000" dirty="0" err="1" smtClean="0">
                <a:solidFill>
                  <a:srgbClr val="0000FF"/>
                </a:solidFill>
              </a:rPr>
              <a:t>nanotubos</a:t>
            </a:r>
            <a:r>
              <a:rPr lang="pt-BR" sz="4000" dirty="0" smtClean="0">
                <a:solidFill>
                  <a:srgbClr val="0000FF"/>
                </a:solidFill>
              </a:rPr>
              <a:t>, </a:t>
            </a:r>
            <a:r>
              <a:rPr lang="pt-BR" sz="4000" dirty="0" err="1" smtClean="0">
                <a:solidFill>
                  <a:srgbClr val="0000FF"/>
                </a:solidFill>
              </a:rPr>
              <a:t>fullerenos</a:t>
            </a:r>
            <a:r>
              <a:rPr lang="pt-BR" sz="4000" dirty="0" smtClean="0">
                <a:solidFill>
                  <a:srgbClr val="0000FF"/>
                </a:solidFill>
              </a:rPr>
              <a:t>, </a:t>
            </a:r>
            <a:r>
              <a:rPr lang="pt-BR" sz="4000" dirty="0" err="1" smtClean="0">
                <a:solidFill>
                  <a:srgbClr val="0000FF"/>
                </a:solidFill>
              </a:rPr>
              <a:t>nanocones</a:t>
            </a:r>
            <a:r>
              <a:rPr lang="pt-BR" sz="4000" dirty="0" smtClean="0">
                <a:solidFill>
                  <a:srgbClr val="0000FF"/>
                </a:solidFill>
              </a:rPr>
              <a:t>... </a:t>
            </a:r>
          </a:p>
          <a:p>
            <a:pPr algn="ctr"/>
            <a:r>
              <a:rPr lang="pt-BR" sz="4000" dirty="0" smtClean="0">
                <a:solidFill>
                  <a:srgbClr val="0000FF"/>
                </a:solidFill>
              </a:rPr>
              <a:t>a beleza do  carbono sp</a:t>
            </a:r>
            <a:r>
              <a:rPr lang="pt-BR" sz="4000" baseline="30000" dirty="0" smtClean="0">
                <a:solidFill>
                  <a:srgbClr val="0000FF"/>
                </a:solidFill>
              </a:rPr>
              <a:t>2</a:t>
            </a:r>
            <a:endParaRPr lang="pt-BR" sz="4000" dirty="0">
              <a:solidFill>
                <a:srgbClr val="0000FF"/>
              </a:solidFill>
            </a:endParaRPr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0" y="4425957"/>
            <a:ext cx="8734425" cy="153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015" tIns="60008" rIns="120015" bIns="60008">
            <a:spAutoFit/>
          </a:bodyPr>
          <a:lstStyle/>
          <a:p>
            <a:pPr marL="342900" indent="-342900" algn="ctr" defTabSz="4051300"/>
            <a:endParaRPr lang="pt-BR" sz="2400" i="1" dirty="0">
              <a:solidFill>
                <a:srgbClr val="3366FF"/>
              </a:solidFill>
            </a:endParaRPr>
          </a:p>
          <a:p>
            <a:pPr marL="342900" indent="-342900" algn="ctr" defTabSz="4051300"/>
            <a:r>
              <a:rPr lang="pt-BR" sz="2800" dirty="0" err="1"/>
              <a:t>Ado</a:t>
            </a:r>
            <a:r>
              <a:rPr lang="pt-BR" sz="2800" dirty="0"/>
              <a:t> </a:t>
            </a:r>
            <a:r>
              <a:rPr lang="pt-BR" sz="2800" dirty="0" err="1"/>
              <a:t>Jorio</a:t>
            </a:r>
            <a:r>
              <a:rPr lang="pt-BR" sz="2000" dirty="0"/>
              <a:t> </a:t>
            </a:r>
          </a:p>
          <a:p>
            <a:pPr marL="342900" indent="-342900" algn="ctr" defTabSz="4051300"/>
            <a:r>
              <a:rPr lang="pt-BR" sz="2000" dirty="0"/>
              <a:t>Departamento de Física </a:t>
            </a:r>
          </a:p>
          <a:p>
            <a:pPr marL="342900" indent="-342900" algn="ctr" defTabSz="4051300"/>
            <a:r>
              <a:rPr lang="pt-BR" sz="2000" dirty="0"/>
              <a:t>UFMG</a:t>
            </a:r>
            <a:endParaRPr lang="pt-BR" sz="2000" i="1" dirty="0"/>
          </a:p>
        </p:txBody>
      </p:sp>
      <p:pic>
        <p:nvPicPr>
          <p:cNvPr id="1434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4713305"/>
            <a:ext cx="1254125" cy="128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onector reto 9"/>
          <p:cNvCxnSpPr/>
          <p:nvPr/>
        </p:nvCxnSpPr>
        <p:spPr>
          <a:xfrm>
            <a:off x="0" y="1500174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4313" y="285728"/>
            <a:ext cx="54296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i="1" dirty="0" smtClean="0"/>
              <a:t>USP-SC</a:t>
            </a:r>
          </a:p>
          <a:p>
            <a:r>
              <a:rPr lang="pt-BR" sz="2800" i="1" dirty="0" smtClean="0"/>
              <a:t>São Carlos, SP , 14 de junho de 2012</a:t>
            </a:r>
            <a:endParaRPr lang="pt-BR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ard-dis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16370" y="1857364"/>
            <a:ext cx="2584192" cy="2286016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4357670"/>
            <a:ext cx="6561147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29" descr="Diagrama de DLC + TPI's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72000" y="71414"/>
            <a:ext cx="4429156" cy="3500462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000107"/>
            <a:ext cx="2214578" cy="21505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643206" y="1000108"/>
            <a:ext cx="26431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sp</a:t>
            </a:r>
            <a:r>
              <a:rPr lang="en-US" sz="3600" baseline="30000" dirty="0" smtClean="0"/>
              <a:t>3</a:t>
            </a:r>
            <a:r>
              <a:rPr lang="en-US" sz="3600" dirty="0" smtClean="0"/>
              <a:t>+sp</a:t>
            </a:r>
            <a:r>
              <a:rPr lang="en-US" sz="3600" baseline="30000" dirty="0" smtClean="0"/>
              <a:t>2</a:t>
            </a:r>
            <a:r>
              <a:rPr lang="en-US" sz="3600" dirty="0" smtClean="0"/>
              <a:t>+sp</a:t>
            </a:r>
            <a:endParaRPr lang="en-US" sz="3600" baseline="30000" dirty="0" smtClean="0"/>
          </a:p>
          <a:p>
            <a:endParaRPr lang="en-US" sz="3600" baseline="30000" dirty="0"/>
          </a:p>
        </p:txBody>
      </p:sp>
      <p:sp>
        <p:nvSpPr>
          <p:cNvPr id="8201" name="Rectangle 7"/>
          <p:cNvSpPr>
            <a:spLocks noChangeArrowheads="1"/>
          </p:cNvSpPr>
          <p:nvPr/>
        </p:nvSpPr>
        <p:spPr bwMode="auto">
          <a:xfrm>
            <a:off x="-214346" y="-142876"/>
            <a:ext cx="6000792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/>
            <a:r>
              <a:rPr lang="pt-BR" sz="5400" dirty="0" smtClean="0">
                <a:solidFill>
                  <a:schemeClr val="tx2"/>
                </a:solidFill>
              </a:rPr>
              <a:t>Carbono amorfo</a:t>
            </a:r>
          </a:p>
        </p:txBody>
      </p:sp>
      <p:sp>
        <p:nvSpPr>
          <p:cNvPr id="9" name="Rectangle 8"/>
          <p:cNvSpPr/>
          <p:nvPr/>
        </p:nvSpPr>
        <p:spPr>
          <a:xfrm>
            <a:off x="6858016" y="3500438"/>
            <a:ext cx="2018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i="1" dirty="0" smtClean="0"/>
              <a:t>Ferrari &amp; Robertson</a:t>
            </a:r>
            <a:endParaRPr lang="pt-BR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6" descr="Logo_Rede_col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2702478"/>
            <a:ext cx="2286016" cy="1634248"/>
          </a:xfrm>
          <a:prstGeom prst="rect">
            <a:avLst/>
          </a:prstGeom>
          <a:noFill/>
        </p:spPr>
      </p:pic>
      <p:pic>
        <p:nvPicPr>
          <p:cNvPr id="4" name="Picture 27" descr="cnpq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1488032"/>
            <a:ext cx="2375990" cy="1000132"/>
          </a:xfrm>
          <a:prstGeom prst="rect">
            <a:avLst/>
          </a:prstGeom>
          <a:noFill/>
        </p:spPr>
      </p:pic>
      <p:pic>
        <p:nvPicPr>
          <p:cNvPr id="5" name="Picture 28" descr="LogoCapesEscrito-thum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1273718"/>
            <a:ext cx="1649424" cy="1406146"/>
          </a:xfrm>
          <a:prstGeom prst="rect">
            <a:avLst/>
          </a:prstGeom>
          <a:noFill/>
        </p:spPr>
      </p:pic>
      <p:graphicFrame>
        <p:nvGraphicFramePr>
          <p:cNvPr id="6" name="Object 29"/>
          <p:cNvGraphicFramePr>
            <a:graphicFrameLocks noChangeAspect="1"/>
          </p:cNvGraphicFramePr>
          <p:nvPr/>
        </p:nvGraphicFramePr>
        <p:xfrm>
          <a:off x="428596" y="1488032"/>
          <a:ext cx="2427204" cy="928694"/>
        </p:xfrm>
        <a:graphic>
          <a:graphicData uri="http://schemas.openxmlformats.org/presentationml/2006/ole">
            <p:oleObj spid="_x0000_s256002" name="Imagem de bitmap" r:id="rId6" imgW="1733333" imgH="523810" progId="PBrush">
              <p:embed/>
            </p:oleObj>
          </a:graphicData>
        </a:graphic>
      </p:graphicFrame>
      <p:pic>
        <p:nvPicPr>
          <p:cNvPr id="7" name="Picture 31" descr="in-logo-n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739" t="6935" r="15442" b="13446"/>
          <a:stretch>
            <a:fillRect/>
          </a:stretch>
        </p:blipFill>
        <p:spPr bwMode="auto">
          <a:xfrm>
            <a:off x="611496" y="2773916"/>
            <a:ext cx="1603050" cy="1643074"/>
          </a:xfrm>
          <a:prstGeom prst="rect">
            <a:avLst/>
          </a:prstGeom>
          <a:noFill/>
        </p:spPr>
      </p:pic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1500166" y="6072206"/>
            <a:ext cx="60092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sz="2800" dirty="0" smtClean="0">
                <a:solidFill>
                  <a:srgbClr val="0000FF"/>
                </a:solidFill>
              </a:rPr>
              <a:t>Royal Society UK		AFOSR/SOARD</a:t>
            </a:r>
            <a:endParaRPr lang="pt-BR" sz="2800" dirty="0">
              <a:solidFill>
                <a:srgbClr val="0000FF"/>
              </a:solidFill>
            </a:endParaRPr>
          </a:p>
        </p:txBody>
      </p:sp>
      <p:sp>
        <p:nvSpPr>
          <p:cNvPr id="64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42051" name="Object 3"/>
          <p:cNvGraphicFramePr>
            <a:graphicFrameLocks noChangeAspect="1"/>
          </p:cNvGraphicFramePr>
          <p:nvPr/>
        </p:nvGraphicFramePr>
        <p:xfrm>
          <a:off x="1428728" y="4857760"/>
          <a:ext cx="6500858" cy="928694"/>
        </p:xfrm>
        <a:graphic>
          <a:graphicData uri="http://schemas.openxmlformats.org/presentationml/2006/ole">
            <p:oleObj spid="_x0000_s256003" r:id="rId8" imgW="4133333" imgH="590476" progId="">
              <p:embed/>
            </p:oleObj>
          </a:graphicData>
        </a:graphic>
      </p:graphicFrame>
      <p:pic>
        <p:nvPicPr>
          <p:cNvPr id="11" name="Picture 10" descr="logo_inct_final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86446" y="2773916"/>
            <a:ext cx="3071834" cy="1641153"/>
          </a:xfrm>
          <a:prstGeom prst="rect">
            <a:avLst/>
          </a:prstGeom>
        </p:spPr>
      </p:pic>
      <p:sp>
        <p:nvSpPr>
          <p:cNvPr id="12" name="CaixaDeTexto 1"/>
          <p:cNvSpPr txBox="1"/>
          <p:nvPr/>
        </p:nvSpPr>
        <p:spPr>
          <a:xfrm>
            <a:off x="2402061" y="169111"/>
            <a:ext cx="45273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 smtClean="0">
                <a:solidFill>
                  <a:srgbClr val="0000FF"/>
                </a:solidFill>
              </a:rPr>
              <a:t>FINANCIAMENTO</a:t>
            </a:r>
            <a:endParaRPr lang="pt-BR" sz="4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print"/>
          <a:srcRect l="7928"/>
          <a:stretch>
            <a:fillRect/>
          </a:stretch>
        </p:blipFill>
        <p:spPr bwMode="auto">
          <a:xfrm>
            <a:off x="-1785982" y="2214554"/>
            <a:ext cx="7250908" cy="2732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2976" y="142852"/>
            <a:ext cx="6572296" cy="582594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O potencial do carbono sp</a:t>
            </a:r>
            <a:r>
              <a:rPr lang="pt-BR" baseline="30000" dirty="0" smtClean="0">
                <a:solidFill>
                  <a:srgbClr val="0000FF"/>
                </a:solidFill>
              </a:rPr>
              <a:t>2</a:t>
            </a:r>
            <a:endParaRPr lang="pt-BR" baseline="30000" dirty="0">
              <a:solidFill>
                <a:srgbClr val="0000FF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/>
          <a:srcRect r="55376"/>
          <a:stretch>
            <a:fillRect/>
          </a:stretch>
        </p:blipFill>
        <p:spPr bwMode="auto">
          <a:xfrm>
            <a:off x="4773730" y="1285884"/>
            <a:ext cx="4370302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C:\Users\adojorio\Desktop\kirchberg\Sunday-Evening\DSCN2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524250"/>
            <a:ext cx="3733800" cy="2800350"/>
          </a:xfrm>
          <a:prstGeom prst="rect">
            <a:avLst/>
          </a:prstGeom>
          <a:noFill/>
        </p:spPr>
      </p:pic>
      <p:pic>
        <p:nvPicPr>
          <p:cNvPr id="9" name="Picture 10" descr="C:\Users\adojorio\Desktop\kirchberg\Sunday-Evening\DSCN2104.JPG"/>
          <p:cNvPicPr>
            <a:picLocks noChangeAspect="1" noChangeArrowheads="1"/>
          </p:cNvPicPr>
          <p:nvPr/>
        </p:nvPicPr>
        <p:blipFill>
          <a:blip r:embed="rId3" cstate="print"/>
          <a:srcRect l="7189" t="41421" r="4435" b="38213"/>
          <a:stretch>
            <a:fillRect/>
          </a:stretch>
        </p:blipFill>
        <p:spPr bwMode="auto">
          <a:xfrm>
            <a:off x="381000" y="1219200"/>
            <a:ext cx="8376557" cy="1447800"/>
          </a:xfrm>
          <a:prstGeom prst="rect">
            <a:avLst/>
          </a:prstGeom>
          <a:noFill/>
        </p:spPr>
      </p:pic>
      <p:pic>
        <p:nvPicPr>
          <p:cNvPr id="10" name="Picture 2" descr="C:\Users\adojorio\Desktop\kirchberg\Sunday-Evening\DSCN21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581400"/>
            <a:ext cx="3657600" cy="2743200"/>
          </a:xfrm>
          <a:prstGeom prst="rect">
            <a:avLst/>
          </a:prstGeom>
          <a:noFill/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048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HRTEM – Resolution is great: damage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is the issue – again… Dynamics!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26670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Sputtering cross section </a:t>
            </a:r>
            <a:r>
              <a:rPr lang="en-US" sz="2400" dirty="0" smtClean="0"/>
              <a:t>has to consider dynamics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1219201"/>
            <a:ext cx="31242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Dynamics of defects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343400" y="266700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Substitutional</a:t>
            </a:r>
            <a:r>
              <a:rPr lang="en-US" sz="2400" b="1" dirty="0" smtClean="0"/>
              <a:t> N is observed </a:t>
            </a:r>
            <a:r>
              <a:rPr lang="en-US" sz="2400" dirty="0" smtClean="0"/>
              <a:t>once you average out dynamics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7391400" y="6400800"/>
            <a:ext cx="1353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By Meyer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15400" cy="8683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Quantum Hall Effect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8" name="Picture 5" descr="C:\Users\adojorio\Desktop\kirchberg-summary\Wednesday\DSCN2373.JPG"/>
          <p:cNvPicPr>
            <a:picLocks noChangeAspect="1" noChangeArrowheads="1"/>
          </p:cNvPicPr>
          <p:nvPr/>
        </p:nvPicPr>
        <p:blipFill>
          <a:blip r:embed="rId2" cstate="print"/>
          <a:srcRect l="5809" t="23237" r="36097" b="7050"/>
          <a:stretch>
            <a:fillRect/>
          </a:stretch>
        </p:blipFill>
        <p:spPr bwMode="auto">
          <a:xfrm>
            <a:off x="219075" y="928670"/>
            <a:ext cx="6424627" cy="5782165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6715140" y="6286520"/>
            <a:ext cx="1995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/>
              <a:t>By </a:t>
            </a:r>
            <a:r>
              <a:rPr lang="en-US" sz="2400" i="1" dirty="0" err="1" smtClean="0"/>
              <a:t>Fidelman</a:t>
            </a:r>
            <a:endParaRPr lang="en-US" sz="2400" i="1" dirty="0"/>
          </a:p>
        </p:txBody>
      </p:sp>
      <p:sp>
        <p:nvSpPr>
          <p:cNvPr id="15" name="Rectangle 14"/>
          <p:cNvSpPr/>
          <p:nvPr/>
        </p:nvSpPr>
        <p:spPr>
          <a:xfrm>
            <a:off x="6786578" y="1000108"/>
            <a:ext cx="23526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Robust FQHE, unique due to symmetry </a:t>
            </a:r>
          </a:p>
          <a:p>
            <a:r>
              <a:rPr lang="en-US" sz="2800" dirty="0" smtClean="0"/>
              <a:t>breaking…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Quantum computing with </a:t>
            </a:r>
            <a:r>
              <a:rPr lang="en-US" dirty="0" err="1" smtClean="0"/>
              <a:t>graphene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500694" y="1195390"/>
            <a:ext cx="3581400" cy="216217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dirty="0" err="1" smtClean="0"/>
              <a:t>Graphene</a:t>
            </a:r>
            <a:r>
              <a:rPr lang="en-US" sz="2800" dirty="0" smtClean="0"/>
              <a:t> is a good </a:t>
            </a:r>
          </a:p>
          <a:p>
            <a:pPr>
              <a:buNone/>
            </a:pPr>
            <a:r>
              <a:rPr lang="en-US" sz="2800" dirty="0" smtClean="0"/>
              <a:t>candidate for quantum </a:t>
            </a:r>
          </a:p>
          <a:p>
            <a:pPr>
              <a:buNone/>
            </a:pPr>
            <a:r>
              <a:rPr lang="en-US" sz="2800" dirty="0" smtClean="0"/>
              <a:t>computation due to </a:t>
            </a:r>
          </a:p>
          <a:p>
            <a:pPr>
              <a:buNone/>
            </a:pPr>
            <a:r>
              <a:rPr lang="en-US" sz="2800" dirty="0" smtClean="0"/>
              <a:t>zero nuclear spin</a:t>
            </a:r>
          </a:p>
          <a:p>
            <a:pPr>
              <a:buNone/>
            </a:pP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4000496" y="6000768"/>
            <a:ext cx="1695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By </a:t>
            </a:r>
            <a:r>
              <a:rPr lang="en-US" sz="2400" i="1" dirty="0" err="1" smtClean="0"/>
              <a:t>Stampfer</a:t>
            </a:r>
            <a:endParaRPr lang="en-US" sz="2400" i="1" dirty="0"/>
          </a:p>
        </p:txBody>
      </p:sp>
      <p:pic>
        <p:nvPicPr>
          <p:cNvPr id="12" name="Picture 6" descr="C:\Users\adojorio\Desktop\kirchberg\Mondey-morning\DSCN2141.JPG"/>
          <p:cNvPicPr>
            <a:picLocks noChangeAspect="1" noChangeArrowheads="1"/>
          </p:cNvPicPr>
          <p:nvPr/>
        </p:nvPicPr>
        <p:blipFill>
          <a:blip r:embed="rId2" cstate="print"/>
          <a:srcRect l="12432" t="28416" r="48495" b="12383"/>
          <a:stretch>
            <a:fillRect/>
          </a:stretch>
        </p:blipFill>
        <p:spPr bwMode="auto">
          <a:xfrm>
            <a:off x="5786446" y="3477708"/>
            <a:ext cx="2786082" cy="3166002"/>
          </a:xfrm>
          <a:prstGeom prst="rect">
            <a:avLst/>
          </a:prstGeom>
          <a:noFill/>
        </p:spPr>
      </p:pic>
      <p:pic>
        <p:nvPicPr>
          <p:cNvPr id="13" name="Picture 9" descr="C:\Users\adojorio\Desktop\kirchberg\Mondey-morning\DSCN2144.JPG"/>
          <p:cNvPicPr>
            <a:picLocks noChangeAspect="1" noChangeArrowheads="1"/>
          </p:cNvPicPr>
          <p:nvPr/>
        </p:nvPicPr>
        <p:blipFill>
          <a:blip r:embed="rId3" cstate="print"/>
          <a:srcRect l="8880" t="21312" r="28959" b="7647"/>
          <a:stretch>
            <a:fillRect/>
          </a:stretch>
        </p:blipFill>
        <p:spPr bwMode="auto">
          <a:xfrm>
            <a:off x="273814" y="1071546"/>
            <a:ext cx="5084004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54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 err="1" smtClean="0"/>
              <a:t>Graphene</a:t>
            </a:r>
            <a:r>
              <a:rPr lang="en-US" dirty="0" smtClean="0"/>
              <a:t> Synthesis</a:t>
            </a:r>
            <a:endParaRPr lang="en-US" dirty="0"/>
          </a:p>
        </p:txBody>
      </p:sp>
      <p:pic>
        <p:nvPicPr>
          <p:cNvPr id="14" name="Picture 7" descr="C:\Users\adojorio\Desktop\kirchberg\Sunday-Evening\DSCN2069.JPG"/>
          <p:cNvPicPr>
            <a:picLocks noChangeAspect="1" noChangeArrowheads="1"/>
          </p:cNvPicPr>
          <p:nvPr/>
        </p:nvPicPr>
        <p:blipFill>
          <a:blip r:embed="rId2" cstate="print"/>
          <a:srcRect l="16798" t="18250" r="50446" b="47034"/>
          <a:stretch>
            <a:fillRect/>
          </a:stretch>
        </p:blipFill>
        <p:spPr bwMode="auto">
          <a:xfrm>
            <a:off x="5486400" y="990600"/>
            <a:ext cx="3505200" cy="2786184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" y="990600"/>
            <a:ext cx="548639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Millimeter sized single-crystals </a:t>
            </a:r>
          </a:p>
          <a:p>
            <a:r>
              <a:rPr lang="en-US" sz="2000" dirty="0" smtClean="0"/>
              <a:t>(Pt substrate – high melting point, no stable platinum carbide, high carbon solubility, high catalytic ability for the decomposition of hydrocarbon)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Non-destructive (and fast!) transfer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procedure</a:t>
            </a:r>
            <a:r>
              <a:rPr lang="en-US" sz="2800" dirty="0" smtClean="0"/>
              <a:t>(</a:t>
            </a:r>
            <a:r>
              <a:rPr lang="en-US" sz="2800" dirty="0" err="1" smtClean="0"/>
              <a:t>bubling</a:t>
            </a:r>
            <a:r>
              <a:rPr lang="en-US" sz="2800" dirty="0" smtClean="0"/>
              <a:t> method)</a:t>
            </a:r>
            <a:endParaRPr lang="en-US" sz="2800" dirty="0"/>
          </a:p>
        </p:txBody>
      </p:sp>
      <p:pic>
        <p:nvPicPr>
          <p:cNvPr id="17" name="Picture 9" descr="C:\Users\adojorio\Desktop\kirchberg\Sunday-Evening\DSCN2071.JPG"/>
          <p:cNvPicPr>
            <a:picLocks noChangeAspect="1" noChangeArrowheads="1"/>
          </p:cNvPicPr>
          <p:nvPr/>
        </p:nvPicPr>
        <p:blipFill>
          <a:blip r:embed="rId3" cstate="print"/>
          <a:srcRect l="7352" t="16656" r="4164" b="38929"/>
          <a:stretch>
            <a:fillRect/>
          </a:stretch>
        </p:blipFill>
        <p:spPr bwMode="auto">
          <a:xfrm>
            <a:off x="180975" y="3962400"/>
            <a:ext cx="7286625" cy="2743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577598" y="6324600"/>
            <a:ext cx="1337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By Cheng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C:\Users\adojorio\Desktop\kirchberg-summary\Thursday-morning\DSCN24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600200"/>
            <a:ext cx="6197597" cy="4648200"/>
          </a:xfrm>
          <a:prstGeom prst="rect">
            <a:avLst/>
          </a:prstGeom>
          <a:noFill/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629400" y="6278562"/>
            <a:ext cx="2743200" cy="579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 smtClean="0">
                <a:latin typeface="+mj-lt"/>
                <a:ea typeface="+mj-ea"/>
                <a:cs typeface="+mj-cs"/>
              </a:rPr>
              <a:t>b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 Berger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66800" y="566916"/>
            <a:ext cx="79248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000" b="1" dirty="0" smtClean="0"/>
          </a:p>
          <a:p>
            <a:r>
              <a:rPr lang="pt-BR" sz="2800" dirty="0" smtClean="0"/>
              <a:t>More than 10.000 FETs per chip (6 X 4 mm</a:t>
            </a:r>
            <a:r>
              <a:rPr lang="pt-BR" sz="2800" baseline="30000" dirty="0" smtClean="0"/>
              <a:t>2</a:t>
            </a:r>
            <a:r>
              <a:rPr lang="pt-BR" sz="2800" dirty="0" smtClean="0"/>
              <a:t>)</a:t>
            </a:r>
          </a:p>
          <a:p>
            <a:endParaRPr lang="pt-BR" sz="28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2057400" y="0"/>
            <a:ext cx="4473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/>
              <a:t>Epitaxial graphene on SiC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-24"/>
            <a:ext cx="7772400" cy="869947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Sumário</a:t>
            </a:r>
            <a:endParaRPr lang="pt-BR" dirty="0">
              <a:solidFill>
                <a:srgbClr val="0000FF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0034" y="1214422"/>
            <a:ext cx="8429684" cy="5357850"/>
          </a:xfrm>
          <a:ln>
            <a:noFill/>
          </a:ln>
        </p:spPr>
        <p:txBody>
          <a:bodyPr>
            <a:normAutofit/>
          </a:bodyPr>
          <a:lstStyle/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Contextualizando o trabalho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</a:t>
            </a:r>
            <a:r>
              <a:rPr lang="pt-BR" dirty="0" smtClean="0">
                <a:solidFill>
                  <a:srgbClr val="FF0000"/>
                </a:solidFill>
              </a:rPr>
              <a:t>Estrutura eletrônica e vibracional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A óptica e o espalhamento Raman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Deformações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Efeitos de acoplamento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Perturbações do meio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Defeitos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</a:t>
            </a:r>
            <a:r>
              <a:rPr lang="pt-BR" dirty="0" err="1" smtClean="0">
                <a:solidFill>
                  <a:schemeClr val="tx1"/>
                </a:solidFill>
              </a:rPr>
              <a:t>Nanomanipulação</a:t>
            </a:r>
            <a:endParaRPr lang="pt-BR" dirty="0" smtClean="0">
              <a:solidFill>
                <a:schemeClr val="tx1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17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838685" y="2359406"/>
            <a:ext cx="74316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400" dirty="0" smtClean="0">
                <a:solidFill>
                  <a:srgbClr val="0000FF"/>
                </a:solidFill>
              </a:rPr>
              <a:t>Estrutura eletrônica</a:t>
            </a:r>
          </a:p>
          <a:p>
            <a:pPr algn="ctr"/>
            <a:endParaRPr lang="pt-BR" sz="3200" dirty="0" smtClean="0">
              <a:solidFill>
                <a:srgbClr val="0000FF"/>
              </a:solidFill>
            </a:endParaRPr>
          </a:p>
          <a:p>
            <a:pPr algn="ctr"/>
            <a:r>
              <a:rPr lang="pt-BR" sz="3200" dirty="0" smtClean="0">
                <a:solidFill>
                  <a:srgbClr val="0000FF"/>
                </a:solidFill>
              </a:rPr>
              <a:t>da molécula de H</a:t>
            </a:r>
            <a:r>
              <a:rPr lang="pt-BR" sz="3200" baseline="-25000" dirty="0" smtClean="0">
                <a:solidFill>
                  <a:srgbClr val="0000FF"/>
                </a:solidFill>
              </a:rPr>
              <a:t>2</a:t>
            </a:r>
            <a:r>
              <a:rPr lang="pt-BR" sz="3200" dirty="0" smtClean="0">
                <a:solidFill>
                  <a:srgbClr val="0000FF"/>
                </a:solidFill>
              </a:rPr>
              <a:t> ao </a:t>
            </a:r>
            <a:r>
              <a:rPr lang="pt-BR" sz="3200" dirty="0" err="1" smtClean="0">
                <a:solidFill>
                  <a:srgbClr val="0000FF"/>
                </a:solidFill>
              </a:rPr>
              <a:t>nanotubo</a:t>
            </a:r>
            <a:r>
              <a:rPr lang="pt-BR" sz="3200" dirty="0" smtClean="0">
                <a:solidFill>
                  <a:srgbClr val="0000FF"/>
                </a:solidFill>
              </a:rPr>
              <a:t> de carbono</a:t>
            </a:r>
            <a:endParaRPr lang="pt-BR" sz="3200" dirty="0">
              <a:solidFill>
                <a:srgbClr val="0000FF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18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713299"/>
            <a:ext cx="5715040" cy="4858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ixaDeTexto 2"/>
          <p:cNvSpPr txBox="1"/>
          <p:nvPr/>
        </p:nvSpPr>
        <p:spPr>
          <a:xfrm>
            <a:off x="3214678" y="214290"/>
            <a:ext cx="2815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>
                <a:solidFill>
                  <a:srgbClr val="0000FF"/>
                </a:solidFill>
              </a:rPr>
              <a:t>A molécula H</a:t>
            </a:r>
            <a:r>
              <a:rPr lang="pt-BR" sz="3600" baseline="-25000" dirty="0" smtClean="0">
                <a:solidFill>
                  <a:srgbClr val="0000FF"/>
                </a:solidFill>
              </a:rPr>
              <a:t>2</a:t>
            </a:r>
            <a:endParaRPr lang="pt-BR" sz="3600" baseline="-25000" dirty="0">
              <a:solidFill>
                <a:srgbClr val="0000FF"/>
              </a:solidFill>
            </a:endParaRPr>
          </a:p>
        </p:txBody>
      </p:sp>
      <p:pic>
        <p:nvPicPr>
          <p:cNvPr id="3676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214554"/>
            <a:ext cx="25050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76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000108"/>
            <a:ext cx="38862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19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-24"/>
            <a:ext cx="7772400" cy="869947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Sumário</a:t>
            </a:r>
            <a:endParaRPr lang="pt-BR" dirty="0">
              <a:solidFill>
                <a:srgbClr val="0000FF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0034" y="1214422"/>
            <a:ext cx="8429684" cy="5357850"/>
          </a:xfrm>
          <a:ln>
            <a:noFill/>
          </a:ln>
        </p:spPr>
        <p:txBody>
          <a:bodyPr>
            <a:normAutofit/>
          </a:bodyPr>
          <a:lstStyle/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Contextualizando o trabalho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Estrutura eletrônica e vibracional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A óptica e o espalhamento Raman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Deformações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Efeitos de acoplamento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Perturbações do meio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Defeitos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</a:t>
            </a:r>
            <a:r>
              <a:rPr lang="pt-BR" dirty="0" err="1" smtClean="0">
                <a:solidFill>
                  <a:schemeClr val="tx1"/>
                </a:solidFill>
              </a:rPr>
              <a:t>Nanomanipulação</a:t>
            </a:r>
            <a:endParaRPr lang="pt-BR" dirty="0" smtClean="0">
              <a:solidFill>
                <a:schemeClr val="tx1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2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714356"/>
            <a:ext cx="4643470" cy="337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4867843"/>
            <a:ext cx="5643602" cy="1847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ixaDeTexto 3"/>
          <p:cNvSpPr txBox="1"/>
          <p:nvPr/>
        </p:nvSpPr>
        <p:spPr>
          <a:xfrm>
            <a:off x="349412" y="142852"/>
            <a:ext cx="8508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>
                <a:solidFill>
                  <a:srgbClr val="0000FF"/>
                </a:solidFill>
              </a:rPr>
              <a:t>A molécula NO e a </a:t>
            </a:r>
            <a:r>
              <a:rPr lang="pt-BR" sz="3600" dirty="0" err="1" smtClean="0">
                <a:solidFill>
                  <a:srgbClr val="0000FF"/>
                </a:solidFill>
              </a:rPr>
              <a:t>hybridização</a:t>
            </a:r>
            <a:r>
              <a:rPr lang="pt-BR" sz="3600" dirty="0" smtClean="0">
                <a:solidFill>
                  <a:srgbClr val="0000FF"/>
                </a:solidFill>
              </a:rPr>
              <a:t> no acetileno</a:t>
            </a:r>
            <a:endParaRPr lang="pt-BR" sz="3600" baseline="-25000" dirty="0">
              <a:solidFill>
                <a:srgbClr val="0000FF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827907" y="4429132"/>
            <a:ext cx="1029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/>
              <a:t>C</a:t>
            </a:r>
            <a:r>
              <a:rPr lang="pt-BR" sz="3600" baseline="-25000" dirty="0" smtClean="0"/>
              <a:t>2</a:t>
            </a:r>
            <a:r>
              <a:rPr lang="pt-BR" sz="3600" dirty="0" smtClean="0"/>
              <a:t>H</a:t>
            </a:r>
            <a:r>
              <a:rPr lang="pt-BR" sz="3600" baseline="-25000" dirty="0" smtClean="0"/>
              <a:t>4</a:t>
            </a:r>
            <a:endParaRPr lang="pt-BR" sz="3600" baseline="-250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970783" y="1500174"/>
            <a:ext cx="788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/>
              <a:t>NO</a:t>
            </a:r>
            <a:endParaRPr lang="pt-BR" sz="3600" baseline="-25000" dirty="0"/>
          </a:p>
        </p:txBody>
      </p:sp>
      <p:pic>
        <p:nvPicPr>
          <p:cNvPr id="36659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5072074"/>
            <a:ext cx="25717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65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5638796"/>
            <a:ext cx="24669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20</a:t>
            </a:fld>
            <a:endParaRPr lang="pt-BR"/>
          </a:p>
        </p:txBody>
      </p:sp>
      <p:cxnSp>
        <p:nvCxnSpPr>
          <p:cNvPr id="11" name="Conector reto 10"/>
          <p:cNvCxnSpPr/>
          <p:nvPr/>
        </p:nvCxnSpPr>
        <p:spPr>
          <a:xfrm>
            <a:off x="428596" y="4214818"/>
            <a:ext cx="807249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857232"/>
            <a:ext cx="6095992" cy="2486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4286256"/>
            <a:ext cx="4378360" cy="258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ixaDeTexto 4"/>
          <p:cNvSpPr txBox="1"/>
          <p:nvPr/>
        </p:nvSpPr>
        <p:spPr>
          <a:xfrm>
            <a:off x="349412" y="-24"/>
            <a:ext cx="7428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>
                <a:solidFill>
                  <a:srgbClr val="0000FF"/>
                </a:solidFill>
              </a:rPr>
              <a:t>O vetor de onda em redes periódicas...</a:t>
            </a:r>
            <a:endParaRPr lang="pt-BR" sz="3600" baseline="-25000" dirty="0">
              <a:solidFill>
                <a:srgbClr val="0000FF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371464" y="3643314"/>
            <a:ext cx="6701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>
                <a:solidFill>
                  <a:srgbClr val="0000FF"/>
                </a:solidFill>
              </a:rPr>
              <a:t>... e a Zona de </a:t>
            </a:r>
            <a:r>
              <a:rPr lang="pt-BR" sz="3600" dirty="0" err="1" smtClean="0">
                <a:solidFill>
                  <a:srgbClr val="0000FF"/>
                </a:solidFill>
              </a:rPr>
              <a:t>Brillouin</a:t>
            </a:r>
            <a:r>
              <a:rPr lang="pt-BR" sz="3600" dirty="0" smtClean="0">
                <a:solidFill>
                  <a:srgbClr val="0000FF"/>
                </a:solidFill>
              </a:rPr>
              <a:t> do </a:t>
            </a:r>
            <a:r>
              <a:rPr lang="pt-BR" sz="3600" dirty="0" err="1" smtClean="0">
                <a:solidFill>
                  <a:srgbClr val="0000FF"/>
                </a:solidFill>
              </a:rPr>
              <a:t>grafeno</a:t>
            </a:r>
            <a:r>
              <a:rPr lang="pt-BR" sz="3600" dirty="0" smtClean="0">
                <a:solidFill>
                  <a:srgbClr val="0000FF"/>
                </a:solidFill>
              </a:rPr>
              <a:t>.</a:t>
            </a:r>
            <a:endParaRPr lang="pt-BR" sz="3600" baseline="-25000" dirty="0">
              <a:solidFill>
                <a:srgbClr val="0000FF"/>
              </a:solidFill>
            </a:endParaRPr>
          </a:p>
        </p:txBody>
      </p:sp>
      <p:pic>
        <p:nvPicPr>
          <p:cNvPr id="36556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71546"/>
            <a:ext cx="28003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928802"/>
            <a:ext cx="18954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2643182"/>
            <a:ext cx="18669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214686"/>
            <a:ext cx="22383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57290" y="4714884"/>
            <a:ext cx="20097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4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5715016"/>
            <a:ext cx="4371846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ço Reservado para Número de Slid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21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430708"/>
            <a:ext cx="7572428" cy="3213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9491" y="857232"/>
            <a:ext cx="2893881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22</a:t>
            </a:fld>
            <a:endParaRPr lang="pt-BR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785794"/>
            <a:ext cx="4378360" cy="258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ixaDeTexto 3"/>
          <p:cNvSpPr txBox="1"/>
          <p:nvPr/>
        </p:nvSpPr>
        <p:spPr>
          <a:xfrm>
            <a:off x="340019" y="142852"/>
            <a:ext cx="88040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>
                <a:solidFill>
                  <a:srgbClr val="0000FF"/>
                </a:solidFill>
              </a:rPr>
              <a:t>Confinamento quântico em </a:t>
            </a:r>
            <a:r>
              <a:rPr lang="pt-BR" sz="3200" dirty="0" err="1" smtClean="0">
                <a:solidFill>
                  <a:srgbClr val="0000FF"/>
                </a:solidFill>
              </a:rPr>
              <a:t>nanofitas</a:t>
            </a:r>
            <a:r>
              <a:rPr lang="pt-BR" sz="3200" dirty="0" smtClean="0">
                <a:solidFill>
                  <a:srgbClr val="0000FF"/>
                </a:solidFill>
              </a:rPr>
              <a:t> ou </a:t>
            </a:r>
            <a:r>
              <a:rPr lang="pt-BR" sz="3200" dirty="0" err="1" smtClean="0">
                <a:solidFill>
                  <a:srgbClr val="0000FF"/>
                </a:solidFill>
              </a:rPr>
              <a:t>nanotubos</a:t>
            </a:r>
            <a:endParaRPr lang="pt-BR" sz="3200" baseline="-25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t="15050"/>
          <a:stretch>
            <a:fillRect/>
          </a:stretch>
        </p:blipFill>
        <p:spPr bwMode="auto">
          <a:xfrm>
            <a:off x="1071538" y="1000108"/>
            <a:ext cx="650085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982089"/>
            <a:ext cx="3786214" cy="287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ixaDeTexto 4"/>
          <p:cNvSpPr txBox="1"/>
          <p:nvPr/>
        </p:nvSpPr>
        <p:spPr>
          <a:xfrm>
            <a:off x="340019" y="142852"/>
            <a:ext cx="8465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>
                <a:solidFill>
                  <a:srgbClr val="0000FF"/>
                </a:solidFill>
              </a:rPr>
              <a:t>Dimensionalidade de densidade de estados (DOS)</a:t>
            </a:r>
            <a:endParaRPr lang="pt-BR" sz="3200" baseline="-25000" dirty="0">
              <a:solidFill>
                <a:srgbClr val="0000FF"/>
              </a:solidFill>
            </a:endParaRPr>
          </a:p>
        </p:txBody>
      </p:sp>
      <p:pic>
        <p:nvPicPr>
          <p:cNvPr id="36044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5072074"/>
            <a:ext cx="45053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23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24</a:t>
            </a:fld>
            <a:endParaRPr lang="pt-B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6701" y="2714620"/>
            <a:ext cx="5767332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17388"/>
          <a:stretch>
            <a:fillRect/>
          </a:stretch>
        </p:blipFill>
        <p:spPr bwMode="auto">
          <a:xfrm>
            <a:off x="214282" y="1071546"/>
            <a:ext cx="3786214" cy="2375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ixaDeTexto 4"/>
          <p:cNvSpPr txBox="1"/>
          <p:nvPr/>
        </p:nvSpPr>
        <p:spPr>
          <a:xfrm>
            <a:off x="285720" y="142852"/>
            <a:ext cx="8484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>
                <a:solidFill>
                  <a:srgbClr val="0000FF"/>
                </a:solidFill>
              </a:rPr>
              <a:t>Transições opticas de nanotubos de carbono</a:t>
            </a:r>
            <a:endParaRPr lang="pt-BR" sz="3600" baseline="-25000" dirty="0">
              <a:solidFill>
                <a:srgbClr val="0000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2893207" y="2107397"/>
            <a:ext cx="642942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2786050" y="2143116"/>
            <a:ext cx="1285884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500430" y="2071678"/>
            <a:ext cx="2714644" cy="8572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286116" y="2214554"/>
            <a:ext cx="2928958" cy="135732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4749800" y="4535495"/>
            <a:ext cx="3071834" cy="158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181757"/>
            <a:ext cx="393382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5747" name="Picture 3"/>
          <p:cNvPicPr>
            <a:picLocks noChangeAspect="1" noChangeArrowheads="1"/>
          </p:cNvPicPr>
          <p:nvPr/>
        </p:nvPicPr>
        <p:blipFill>
          <a:blip r:embed="rId3" cstate="print"/>
          <a:srcRect r="54099" b="59016"/>
          <a:stretch>
            <a:fillRect/>
          </a:stretch>
        </p:blipFill>
        <p:spPr bwMode="auto">
          <a:xfrm>
            <a:off x="528671" y="928670"/>
            <a:ext cx="4400519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5748" name="Picture 4"/>
          <p:cNvPicPr>
            <a:picLocks noChangeAspect="1" noChangeArrowheads="1"/>
          </p:cNvPicPr>
          <p:nvPr/>
        </p:nvPicPr>
        <p:blipFill>
          <a:blip r:embed="rId4" cstate="print"/>
          <a:srcRect t="18078" r="47860"/>
          <a:stretch>
            <a:fillRect/>
          </a:stretch>
        </p:blipFill>
        <p:spPr bwMode="auto">
          <a:xfrm rot="21436880">
            <a:off x="5471970" y="1323416"/>
            <a:ext cx="3279706" cy="4572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57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681559"/>
            <a:ext cx="4857784" cy="129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ixaDeTexto 6"/>
          <p:cNvSpPr txBox="1"/>
          <p:nvPr/>
        </p:nvSpPr>
        <p:spPr>
          <a:xfrm>
            <a:off x="1264675" y="71414"/>
            <a:ext cx="6593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600" dirty="0" smtClean="0">
                <a:solidFill>
                  <a:srgbClr val="0000FF"/>
                </a:solidFill>
              </a:rPr>
              <a:t>Selection rules and dimensionality</a:t>
            </a:r>
            <a:endParaRPr lang="pt-BR" sz="3600" dirty="0" smtClean="0"/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5072619" y="3860286"/>
            <a:ext cx="2857520" cy="714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5606799" y="3359168"/>
            <a:ext cx="2895897" cy="117817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608404" y="5896269"/>
            <a:ext cx="2143140" cy="4286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6200000" flipH="1">
            <a:off x="5608404" y="6324897"/>
            <a:ext cx="285752" cy="2857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3036636" y="3753129"/>
            <a:ext cx="514353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680106" y="5824831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i="1" dirty="0" smtClean="0"/>
              <a:t>k</a:t>
            </a:r>
            <a:r>
              <a:rPr lang="pt-BR" sz="2400" b="1" i="1" baseline="-25000" dirty="0" smtClean="0"/>
              <a:t>x</a:t>
            </a:r>
            <a:endParaRPr lang="pt-BR" sz="2400" b="1" i="1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5896064" y="6396335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i="1" dirty="0" smtClean="0"/>
              <a:t>k</a:t>
            </a:r>
            <a:r>
              <a:rPr lang="pt-BR" sz="2400" b="1" i="1" baseline="-25000" dirty="0" smtClean="0"/>
              <a:t>y</a:t>
            </a:r>
            <a:endParaRPr lang="pt-BR" sz="2400" b="1" i="1" baseline="-25000" dirty="0"/>
          </a:p>
        </p:txBody>
      </p:sp>
      <p:sp>
        <p:nvSpPr>
          <p:cNvPr id="23" name="TextBox 22"/>
          <p:cNvSpPr txBox="1"/>
          <p:nvPr/>
        </p:nvSpPr>
        <p:spPr>
          <a:xfrm>
            <a:off x="5394122" y="719696"/>
            <a:ext cx="1061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i="1" dirty="0" smtClean="0"/>
              <a:t>Energy</a:t>
            </a:r>
            <a:endParaRPr lang="pt-BR" sz="2400" b="1" i="1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715962"/>
          </a:xfrm>
        </p:spPr>
        <p:txBody>
          <a:bodyPr>
            <a:noAutofit/>
          </a:bodyPr>
          <a:lstStyle/>
          <a:p>
            <a:r>
              <a:rPr lang="en-US" dirty="0" smtClean="0"/>
              <a:t>Carbon </a:t>
            </a:r>
            <a:r>
              <a:rPr lang="en-US" dirty="0" err="1" smtClean="0"/>
              <a:t>Nanotube</a:t>
            </a:r>
            <a:r>
              <a:rPr lang="en-US" dirty="0" smtClean="0"/>
              <a:t> Separation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367342"/>
            <a:ext cx="8229600" cy="1490682"/>
          </a:xfrm>
        </p:spPr>
        <p:txBody>
          <a:bodyPr>
            <a:noAutofit/>
          </a:bodyPr>
          <a:lstStyle/>
          <a:p>
            <a:r>
              <a:rPr lang="en-US" sz="2800" dirty="0" smtClean="0"/>
              <a:t>Large scale metal-semiconducting separation was achieved – </a:t>
            </a:r>
            <a:r>
              <a:rPr lang="en-US" sz="2800" dirty="0" smtClean="0">
                <a:solidFill>
                  <a:srgbClr val="FF0000"/>
                </a:solidFill>
              </a:rPr>
              <a:t>simple and low cost!</a:t>
            </a:r>
          </a:p>
          <a:p>
            <a:r>
              <a:rPr lang="en-US" sz="2800" dirty="0" smtClean="0"/>
              <a:t>(nm) SWNT separated by </a:t>
            </a:r>
            <a:r>
              <a:rPr lang="en-US" sz="2800" dirty="0" smtClean="0">
                <a:solidFill>
                  <a:srgbClr val="FF0000"/>
                </a:solidFill>
              </a:rPr>
              <a:t>Temp. controlled method</a:t>
            </a:r>
            <a:endParaRPr lang="en-US" sz="2800" baseline="30000" dirty="0">
              <a:solidFill>
                <a:srgbClr val="FF0000"/>
              </a:solidFill>
            </a:endParaRPr>
          </a:p>
        </p:txBody>
      </p:sp>
      <p:pic>
        <p:nvPicPr>
          <p:cNvPr id="5" name="Picture 15" descr="C:\Users\adojorio\Desktop\kirchberg\Sunday-Morning\DSCN2021.JPG"/>
          <p:cNvPicPr>
            <a:picLocks noChangeAspect="1" noChangeArrowheads="1"/>
          </p:cNvPicPr>
          <p:nvPr/>
        </p:nvPicPr>
        <p:blipFill>
          <a:blip r:embed="rId2" cstate="print"/>
          <a:srcRect l="7692" t="21978" r="6593" b="10623"/>
          <a:stretch>
            <a:fillRect/>
          </a:stretch>
        </p:blipFill>
        <p:spPr bwMode="auto">
          <a:xfrm>
            <a:off x="306021" y="838200"/>
            <a:ext cx="7542579" cy="444818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848601" y="1295400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By </a:t>
            </a:r>
            <a:r>
              <a:rPr lang="en-US" sz="2400" i="1" dirty="0" err="1" smtClean="0"/>
              <a:t>Kataura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14313" y="285750"/>
            <a:ext cx="8624887" cy="6248400"/>
            <a:chOff x="214313" y="285750"/>
            <a:chExt cx="8624887" cy="6248400"/>
          </a:xfrm>
        </p:grpSpPr>
        <p:sp>
          <p:nvSpPr>
            <p:cNvPr id="31747" name="Rectangle 2"/>
            <p:cNvSpPr>
              <a:spLocks noChangeArrowheads="1"/>
            </p:cNvSpPr>
            <p:nvPr/>
          </p:nvSpPr>
          <p:spPr bwMode="auto">
            <a:xfrm>
              <a:off x="214313" y="285750"/>
              <a:ext cx="8624887" cy="584200"/>
            </a:xfrm>
            <a:prstGeom prst="rect">
              <a:avLst/>
            </a:prstGeom>
            <a:noFill/>
            <a:ln w="25400">
              <a:solidFill>
                <a:srgbClr val="0000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lvl="1">
                <a:spcBef>
                  <a:spcPct val="50000"/>
                </a:spcBef>
              </a:pPr>
              <a:r>
                <a:rPr lang="pt-BR" sz="3200" b="1" dirty="0" smtClean="0">
                  <a:solidFill>
                    <a:srgbClr val="0000FF"/>
                  </a:solidFill>
                  <a:ea typeface="MS PGothic" pitchFamily="34" charset="-128"/>
                </a:rPr>
                <a:t>A complexidade experimental – o entorno</a:t>
              </a:r>
              <a:endParaRPr lang="en-US" sz="3200" b="1" dirty="0">
                <a:solidFill>
                  <a:srgbClr val="0000FF"/>
                </a:solidFill>
                <a:ea typeface="MS PGothic" pitchFamily="34" charset="-128"/>
              </a:endParaRPr>
            </a:p>
          </p:txBody>
        </p:sp>
        <p:pic>
          <p:nvPicPr>
            <p:cNvPr id="31748" name="Picture 5" descr="C:\Documents and Settings\usuario\Desktop\Fig3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9600" y="4779963"/>
              <a:ext cx="4114800" cy="1677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49" name="Picture 7" descr="C:\Documents and Settings\usuario\Desktop\se2920711001.jpg"/>
            <p:cNvPicPr>
              <a:picLocks noChangeAspect="1" noChangeArrowheads="1"/>
            </p:cNvPicPr>
            <p:nvPr/>
          </p:nvPicPr>
          <p:blipFill>
            <a:blip r:embed="rId3" cstate="print"/>
            <a:srcRect t="52115" r="56958" b="2957"/>
            <a:stretch>
              <a:fillRect/>
            </a:stretch>
          </p:blipFill>
          <p:spPr bwMode="auto">
            <a:xfrm>
              <a:off x="3124200" y="1819275"/>
              <a:ext cx="2133600" cy="1839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0" name="Picture 8" descr="C:\Documents and Settings\usuario\Desktop\se2920711001.jpg"/>
            <p:cNvPicPr>
              <a:picLocks noChangeAspect="1" noChangeArrowheads="1"/>
            </p:cNvPicPr>
            <p:nvPr/>
          </p:nvPicPr>
          <p:blipFill>
            <a:blip r:embed="rId3" cstate="print"/>
            <a:srcRect l="47496" b="46088"/>
            <a:stretch>
              <a:fillRect/>
            </a:stretch>
          </p:blipFill>
          <p:spPr bwMode="auto">
            <a:xfrm>
              <a:off x="609600" y="1819275"/>
              <a:ext cx="2286000" cy="1938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1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 l="13745"/>
            <a:stretch>
              <a:fillRect/>
            </a:stretch>
          </p:blipFill>
          <p:spPr bwMode="auto">
            <a:xfrm>
              <a:off x="5838825" y="4772025"/>
              <a:ext cx="2466975" cy="176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2" name="Text Box 11"/>
            <p:cNvSpPr txBox="1">
              <a:spLocks noChangeArrowheads="1"/>
            </p:cNvSpPr>
            <p:nvPr/>
          </p:nvSpPr>
          <p:spPr bwMode="auto">
            <a:xfrm>
              <a:off x="1284288" y="1285875"/>
              <a:ext cx="321068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2000" b="1" dirty="0" smtClean="0"/>
                <a:t>Encapsulado por surfactante</a:t>
              </a:r>
              <a:endParaRPr lang="en-US" sz="2000" b="1" dirty="0"/>
            </a:p>
          </p:txBody>
        </p:sp>
        <p:sp>
          <p:nvSpPr>
            <p:cNvPr id="31753" name="Text Box 12"/>
            <p:cNvSpPr txBox="1">
              <a:spLocks noChangeArrowheads="1"/>
            </p:cNvSpPr>
            <p:nvPr/>
          </p:nvSpPr>
          <p:spPr bwMode="auto">
            <a:xfrm>
              <a:off x="5978525" y="1285875"/>
              <a:ext cx="180209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2000" b="1" dirty="0" smtClean="0"/>
                <a:t>Suspenso no ar</a:t>
              </a:r>
              <a:endParaRPr lang="en-US" sz="2000" b="1" dirty="0"/>
            </a:p>
          </p:txBody>
        </p:sp>
        <p:sp>
          <p:nvSpPr>
            <p:cNvPr id="31754" name="Text Box 13"/>
            <p:cNvSpPr txBox="1">
              <a:spLocks noChangeArrowheads="1"/>
            </p:cNvSpPr>
            <p:nvPr/>
          </p:nvSpPr>
          <p:spPr bwMode="auto">
            <a:xfrm>
              <a:off x="1268413" y="4362450"/>
              <a:ext cx="343305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2000" b="1" dirty="0" smtClean="0"/>
                <a:t>Depositado em uma superfície</a:t>
              </a:r>
              <a:endParaRPr lang="en-US" sz="2000" b="1" dirty="0"/>
            </a:p>
          </p:txBody>
        </p:sp>
        <p:sp>
          <p:nvSpPr>
            <p:cNvPr id="31755" name="Text Box 14"/>
            <p:cNvSpPr txBox="1">
              <a:spLocks noChangeArrowheads="1"/>
            </p:cNvSpPr>
            <p:nvPr/>
          </p:nvSpPr>
          <p:spPr bwMode="auto">
            <a:xfrm>
              <a:off x="5357818" y="4362450"/>
              <a:ext cx="340721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2000" b="1" dirty="0" smtClean="0"/>
                <a:t>Enclausurado em uma floresta</a:t>
              </a:r>
              <a:endParaRPr lang="en-US" sz="2000" b="1" dirty="0"/>
            </a:p>
          </p:txBody>
        </p:sp>
        <p:pic>
          <p:nvPicPr>
            <p:cNvPr id="31756" name="Picture 6"/>
            <p:cNvPicPr>
              <a:picLocks noChangeAspect="1" noChangeArrowheads="1"/>
            </p:cNvPicPr>
            <p:nvPr/>
          </p:nvPicPr>
          <p:blipFill>
            <a:blip r:embed="rId5" cstate="print">
              <a:lum contrast="24000"/>
            </a:blip>
            <a:srcRect/>
            <a:stretch>
              <a:fillRect/>
            </a:stretch>
          </p:blipFill>
          <p:spPr bwMode="auto">
            <a:xfrm>
              <a:off x="5816600" y="1762125"/>
              <a:ext cx="2470150" cy="1857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7" name="Text Box 17"/>
            <p:cNvSpPr txBox="1">
              <a:spLocks noChangeArrowheads="1"/>
            </p:cNvSpPr>
            <p:nvPr/>
          </p:nvSpPr>
          <p:spPr bwMode="auto">
            <a:xfrm>
              <a:off x="1000125" y="3619500"/>
              <a:ext cx="202723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i="1"/>
                <a:t>From B. Weisman</a:t>
              </a:r>
            </a:p>
          </p:txBody>
        </p:sp>
        <p:sp>
          <p:nvSpPr>
            <p:cNvPr id="31758" name="Text Box 20"/>
            <p:cNvSpPr txBox="1">
              <a:spLocks noChangeArrowheads="1"/>
            </p:cNvSpPr>
            <p:nvPr/>
          </p:nvSpPr>
          <p:spPr bwMode="auto">
            <a:xfrm>
              <a:off x="5786438" y="3548063"/>
              <a:ext cx="1878012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i="1"/>
                <a:t>From zyvex.com</a:t>
              </a:r>
            </a:p>
          </p:txBody>
        </p:sp>
        <p:sp>
          <p:nvSpPr>
            <p:cNvPr id="31759" name="Text Box 18"/>
            <p:cNvSpPr txBox="1">
              <a:spLocks noChangeArrowheads="1"/>
            </p:cNvSpPr>
            <p:nvPr/>
          </p:nvSpPr>
          <p:spPr bwMode="auto">
            <a:xfrm>
              <a:off x="571500" y="4762500"/>
              <a:ext cx="223678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i="1"/>
                <a:t>From M.S.C.Mazoni</a:t>
              </a:r>
            </a:p>
          </p:txBody>
        </p:sp>
        <p:sp>
          <p:nvSpPr>
            <p:cNvPr id="31760" name="Text Box 19"/>
            <p:cNvSpPr txBox="1">
              <a:spLocks noChangeArrowheads="1"/>
            </p:cNvSpPr>
            <p:nvPr/>
          </p:nvSpPr>
          <p:spPr bwMode="auto">
            <a:xfrm>
              <a:off x="6735763" y="4762500"/>
              <a:ext cx="14922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i="1"/>
                <a:t>From K.Hata</a:t>
              </a:r>
            </a:p>
          </p:txBody>
        </p:sp>
      </p:grpSp>
      <p:sp>
        <p:nvSpPr>
          <p:cNvPr id="17" name="Espaço Reservado para Número de Slid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27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089223" y="2359406"/>
            <a:ext cx="49305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400" dirty="0" smtClean="0">
                <a:solidFill>
                  <a:srgbClr val="0000FF"/>
                </a:solidFill>
              </a:rPr>
              <a:t>Estrutura vibracional</a:t>
            </a:r>
            <a:endParaRPr lang="pt-BR" sz="3200" dirty="0">
              <a:solidFill>
                <a:srgbClr val="0000FF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28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14747" r="40619"/>
          <a:stretch>
            <a:fillRect/>
          </a:stretch>
        </p:blipFill>
        <p:spPr bwMode="auto">
          <a:xfrm>
            <a:off x="142844" y="766980"/>
            <a:ext cx="4000528" cy="351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9381" t="12641" r="3183" b="3089"/>
          <a:stretch>
            <a:fillRect/>
          </a:stretch>
        </p:blipFill>
        <p:spPr bwMode="auto">
          <a:xfrm>
            <a:off x="4357686" y="714356"/>
            <a:ext cx="4163049" cy="574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ixaDeTexto 5"/>
          <p:cNvSpPr txBox="1"/>
          <p:nvPr/>
        </p:nvSpPr>
        <p:spPr>
          <a:xfrm>
            <a:off x="683958" y="129581"/>
            <a:ext cx="78885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>
                <a:solidFill>
                  <a:srgbClr val="0000FF"/>
                </a:solidFill>
              </a:rPr>
              <a:t>Diagramas de dispersão de </a:t>
            </a:r>
            <a:r>
              <a:rPr lang="pt-BR" sz="3200" dirty="0" err="1" smtClean="0">
                <a:solidFill>
                  <a:srgbClr val="0000FF"/>
                </a:solidFill>
              </a:rPr>
              <a:t>fonons</a:t>
            </a:r>
            <a:r>
              <a:rPr lang="pt-BR" sz="3200" dirty="0" smtClean="0">
                <a:solidFill>
                  <a:srgbClr val="0000FF"/>
                </a:solidFill>
              </a:rPr>
              <a:t> em </a:t>
            </a:r>
            <a:r>
              <a:rPr lang="pt-BR" sz="3200" dirty="0" err="1" smtClean="0">
                <a:solidFill>
                  <a:srgbClr val="0000FF"/>
                </a:solidFill>
              </a:rPr>
              <a:t>grafeno</a:t>
            </a:r>
            <a:endParaRPr lang="pt-BR" sz="3200" baseline="-25000" dirty="0">
              <a:solidFill>
                <a:srgbClr val="0000FF"/>
              </a:solidFill>
            </a:endParaRPr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133660"/>
            <a:ext cx="3786214" cy="2652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29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-24"/>
            <a:ext cx="7772400" cy="869947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Sumário</a:t>
            </a:r>
            <a:endParaRPr lang="pt-BR" dirty="0">
              <a:solidFill>
                <a:srgbClr val="0000FF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0034" y="1214422"/>
            <a:ext cx="8429684" cy="5357850"/>
          </a:xfrm>
          <a:ln>
            <a:noFill/>
          </a:ln>
        </p:spPr>
        <p:txBody>
          <a:bodyPr>
            <a:normAutofit/>
          </a:bodyPr>
          <a:lstStyle/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</a:t>
            </a:r>
            <a:r>
              <a:rPr lang="pt-BR" dirty="0" smtClean="0">
                <a:solidFill>
                  <a:srgbClr val="FF0000"/>
                </a:solidFill>
              </a:rPr>
              <a:t>Contextualizando o trabalho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Estrutura eletrônica e vibracional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A óptica e o espalhamento Raman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Deformações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Efeitos de acoplamento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Perturbações do meio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Defeitos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</a:t>
            </a:r>
            <a:r>
              <a:rPr lang="pt-BR" dirty="0" err="1" smtClean="0">
                <a:solidFill>
                  <a:schemeClr val="tx1"/>
                </a:solidFill>
              </a:rPr>
              <a:t>Nanomanipulação</a:t>
            </a:r>
            <a:endParaRPr lang="pt-BR" dirty="0" smtClean="0">
              <a:solidFill>
                <a:schemeClr val="tx1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3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15332"/>
          <a:stretch>
            <a:fillRect/>
          </a:stretch>
        </p:blipFill>
        <p:spPr bwMode="auto">
          <a:xfrm>
            <a:off x="1071538" y="714356"/>
            <a:ext cx="7286644" cy="312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ixaDeTexto 3"/>
          <p:cNvSpPr txBox="1"/>
          <p:nvPr/>
        </p:nvSpPr>
        <p:spPr>
          <a:xfrm>
            <a:off x="391107" y="71414"/>
            <a:ext cx="8610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>
                <a:solidFill>
                  <a:srgbClr val="0000FF"/>
                </a:solidFill>
              </a:rPr>
              <a:t>Confinamento quântico em </a:t>
            </a:r>
            <a:r>
              <a:rPr lang="pt-BR" sz="3200" dirty="0" err="1" smtClean="0">
                <a:solidFill>
                  <a:srgbClr val="0000FF"/>
                </a:solidFill>
              </a:rPr>
              <a:t>nanotubos</a:t>
            </a:r>
            <a:r>
              <a:rPr lang="pt-BR" sz="3200" dirty="0" smtClean="0">
                <a:solidFill>
                  <a:srgbClr val="0000FF"/>
                </a:solidFill>
              </a:rPr>
              <a:t> de carbono</a:t>
            </a:r>
            <a:endParaRPr lang="pt-BR" sz="3200" baseline="-25000" dirty="0">
              <a:solidFill>
                <a:srgbClr val="0000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49434" t="11059" b="49767"/>
          <a:stretch>
            <a:fillRect/>
          </a:stretch>
        </p:blipFill>
        <p:spPr bwMode="auto">
          <a:xfrm>
            <a:off x="3714744" y="4643446"/>
            <a:ext cx="495126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61792" t="55297" r="16580" b="6542"/>
          <a:stretch>
            <a:fillRect/>
          </a:stretch>
        </p:blipFill>
        <p:spPr bwMode="auto">
          <a:xfrm>
            <a:off x="785786" y="4672738"/>
            <a:ext cx="2071702" cy="2042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635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905258"/>
            <a:ext cx="26384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635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3848108"/>
            <a:ext cx="29908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30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-24"/>
            <a:ext cx="7772400" cy="869947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Sumário</a:t>
            </a:r>
            <a:endParaRPr lang="pt-BR" dirty="0">
              <a:solidFill>
                <a:srgbClr val="0000FF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0034" y="1214422"/>
            <a:ext cx="8429684" cy="5357850"/>
          </a:xfrm>
          <a:ln>
            <a:noFill/>
          </a:ln>
        </p:spPr>
        <p:txBody>
          <a:bodyPr>
            <a:normAutofit/>
          </a:bodyPr>
          <a:lstStyle/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Contextualizando o trabalho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Estrutura eletrônica e vibracional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</a:t>
            </a:r>
            <a:r>
              <a:rPr lang="pt-BR" dirty="0" smtClean="0">
                <a:solidFill>
                  <a:srgbClr val="FF0000"/>
                </a:solidFill>
              </a:rPr>
              <a:t>A óptica e o espalhamento Raman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Deformações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Efeitos de acoplamento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Perturbações do meio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Defeitos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</a:t>
            </a:r>
            <a:r>
              <a:rPr lang="pt-BR" dirty="0" err="1" smtClean="0">
                <a:solidFill>
                  <a:schemeClr val="tx1"/>
                </a:solidFill>
              </a:rPr>
              <a:t>Nanomanipulação</a:t>
            </a:r>
            <a:endParaRPr lang="pt-BR" dirty="0" smtClean="0">
              <a:solidFill>
                <a:schemeClr val="tx1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31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1400" y="3643692"/>
            <a:ext cx="4295442" cy="3071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78962"/>
            <a:ext cx="5500693" cy="3621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1140" t="10526" r="54072" b="7094"/>
          <a:stretch>
            <a:fillRect/>
          </a:stretch>
        </p:blipFill>
        <p:spPr bwMode="auto">
          <a:xfrm>
            <a:off x="5643570" y="1000108"/>
            <a:ext cx="2857520" cy="2493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ixaDeTexto 4"/>
          <p:cNvSpPr txBox="1"/>
          <p:nvPr/>
        </p:nvSpPr>
        <p:spPr>
          <a:xfrm>
            <a:off x="2071670" y="71414"/>
            <a:ext cx="5441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>
                <a:solidFill>
                  <a:srgbClr val="0000FF"/>
                </a:solidFill>
              </a:rPr>
              <a:t>Interações da luz com materiais</a:t>
            </a:r>
            <a:endParaRPr lang="pt-BR" sz="3200" baseline="-25000" dirty="0">
              <a:solidFill>
                <a:srgbClr val="0000FF"/>
              </a:solidFill>
            </a:endParaRPr>
          </a:p>
        </p:txBody>
      </p:sp>
      <p:pic>
        <p:nvPicPr>
          <p:cNvPr id="35430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5929330"/>
            <a:ext cx="220027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32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2" cstate="print"/>
          <a:srcRect l="56879"/>
          <a:stretch>
            <a:fillRect/>
          </a:stretch>
        </p:blipFill>
        <p:spPr bwMode="auto">
          <a:xfrm>
            <a:off x="428625" y="3786188"/>
            <a:ext cx="257175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 Box 15"/>
          <p:cNvSpPr txBox="1">
            <a:spLocks noChangeArrowheads="1"/>
          </p:cNvSpPr>
          <p:nvPr/>
        </p:nvSpPr>
        <p:spPr bwMode="auto">
          <a:xfrm>
            <a:off x="357188" y="3429000"/>
            <a:ext cx="2698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/>
              <a:t>Hartschuh</a:t>
            </a:r>
            <a:r>
              <a:rPr lang="en-US" dirty="0"/>
              <a:t> et al. - NSOM</a:t>
            </a:r>
            <a:endParaRPr lang="pt-BR" dirty="0"/>
          </a:p>
        </p:txBody>
      </p:sp>
      <p:pic>
        <p:nvPicPr>
          <p:cNvPr id="34821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7738" y="1533525"/>
            <a:ext cx="2830512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Rectangle 12"/>
          <p:cNvSpPr>
            <a:spLocks noChangeArrowheads="1"/>
          </p:cNvSpPr>
          <p:nvPr/>
        </p:nvSpPr>
        <p:spPr bwMode="auto">
          <a:xfrm>
            <a:off x="6238420" y="6357938"/>
            <a:ext cx="28341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/>
              <a:t>Geração</a:t>
            </a:r>
            <a:r>
              <a:rPr lang="en-US" dirty="0" smtClean="0"/>
              <a:t> </a:t>
            </a:r>
            <a:r>
              <a:rPr lang="en-US" dirty="0" err="1" smtClean="0"/>
              <a:t>coerente</a:t>
            </a:r>
            <a:r>
              <a:rPr lang="en-US" dirty="0" smtClean="0"/>
              <a:t> de </a:t>
            </a:r>
            <a:r>
              <a:rPr lang="en-US" dirty="0" err="1" smtClean="0"/>
              <a:t>fônons</a:t>
            </a:r>
            <a:endParaRPr lang="pt-BR" dirty="0"/>
          </a:p>
        </p:txBody>
      </p:sp>
      <p:pic>
        <p:nvPicPr>
          <p:cNvPr id="34823" name="Picture 4"/>
          <p:cNvPicPr preferRelativeResize="0">
            <a:picLocks noChangeAspect="1" noChangeArrowheads="1"/>
          </p:cNvPicPr>
          <p:nvPr/>
        </p:nvPicPr>
        <p:blipFill>
          <a:blip r:embed="rId4" cstate="print"/>
          <a:srcRect t="7143" b="6633"/>
          <a:stretch>
            <a:fillRect/>
          </a:stretch>
        </p:blipFill>
        <p:spPr bwMode="auto">
          <a:xfrm>
            <a:off x="7415213" y="0"/>
            <a:ext cx="1728787" cy="2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9"/>
          <p:cNvPicPr>
            <a:picLocks noChangeAspect="1" noChangeArrowheads="1"/>
          </p:cNvPicPr>
          <p:nvPr/>
        </p:nvPicPr>
        <p:blipFill>
          <a:blip r:embed="rId5" cstate="print"/>
          <a:srcRect t="25005" r="45097" b="18167"/>
          <a:stretch>
            <a:fillRect/>
          </a:stretch>
        </p:blipFill>
        <p:spPr bwMode="auto">
          <a:xfrm>
            <a:off x="3143250" y="3209925"/>
            <a:ext cx="2500313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5" y="1152525"/>
            <a:ext cx="4714875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6" name="Rectangle 13"/>
          <p:cNvSpPr>
            <a:spLocks noChangeArrowheads="1"/>
          </p:cNvSpPr>
          <p:nvPr/>
        </p:nvSpPr>
        <p:spPr bwMode="auto">
          <a:xfrm>
            <a:off x="642938" y="785813"/>
            <a:ext cx="40170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/>
              <a:t>Avouris</a:t>
            </a:r>
            <a:r>
              <a:rPr lang="en-US" dirty="0"/>
              <a:t> et al. </a:t>
            </a:r>
            <a:r>
              <a:rPr lang="en-US" dirty="0" smtClean="0"/>
              <a:t>– </a:t>
            </a:r>
            <a:r>
              <a:rPr lang="en-US" dirty="0" err="1" smtClean="0"/>
              <a:t>Dispositivo</a:t>
            </a:r>
            <a:r>
              <a:rPr lang="en-US" dirty="0" smtClean="0"/>
              <a:t> electro-</a:t>
            </a:r>
            <a:r>
              <a:rPr lang="en-US" dirty="0" err="1" smtClean="0"/>
              <a:t>optico</a:t>
            </a:r>
            <a:endParaRPr lang="pt-BR" dirty="0"/>
          </a:p>
        </p:txBody>
      </p:sp>
      <p:sp>
        <p:nvSpPr>
          <p:cNvPr id="34827" name="Rectangle 14"/>
          <p:cNvSpPr>
            <a:spLocks noChangeArrowheads="1"/>
          </p:cNvSpPr>
          <p:nvPr/>
        </p:nvSpPr>
        <p:spPr bwMode="auto">
          <a:xfrm>
            <a:off x="3429000" y="2857500"/>
            <a:ext cx="24872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Ma et al. </a:t>
            </a:r>
            <a:r>
              <a:rPr lang="en-US" dirty="0" smtClean="0"/>
              <a:t>– </a:t>
            </a:r>
            <a:r>
              <a:rPr lang="en-US" dirty="0" err="1" smtClean="0"/>
              <a:t>Óptica</a:t>
            </a:r>
            <a:r>
              <a:rPr lang="en-US" dirty="0" smtClean="0"/>
              <a:t> </a:t>
            </a:r>
            <a:r>
              <a:rPr lang="en-US" dirty="0" err="1" smtClean="0"/>
              <a:t>rápida</a:t>
            </a:r>
            <a:endParaRPr lang="pt-BR" dirty="0"/>
          </a:p>
        </p:txBody>
      </p:sp>
      <p:sp>
        <p:nvSpPr>
          <p:cNvPr id="16" name="TextBox 15"/>
          <p:cNvSpPr txBox="1"/>
          <p:nvPr/>
        </p:nvSpPr>
        <p:spPr bwMode="auto">
          <a:xfrm>
            <a:off x="2571736" y="142852"/>
            <a:ext cx="302647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0000FF"/>
                </a:solidFill>
              </a:rPr>
              <a:t>O </a:t>
            </a:r>
            <a:r>
              <a:rPr lang="en-US" sz="2800" b="1" dirty="0" err="1" smtClean="0">
                <a:solidFill>
                  <a:srgbClr val="0000FF"/>
                </a:solidFill>
              </a:rPr>
              <a:t>mundo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da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óptica</a:t>
            </a:r>
            <a:endParaRPr lang="pt-BR" sz="2800" b="1" dirty="0">
              <a:solidFill>
                <a:srgbClr val="0000FF"/>
              </a:solidFill>
            </a:endParaRPr>
          </a:p>
        </p:txBody>
      </p:sp>
      <p:sp>
        <p:nvSpPr>
          <p:cNvPr id="13" name="Espaço Reservado para Número de Slid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33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42875" y="0"/>
            <a:ext cx="9001125" cy="6786563"/>
            <a:chOff x="142875" y="0"/>
            <a:chExt cx="9001125" cy="6786563"/>
          </a:xfrm>
        </p:grpSpPr>
        <p:sp>
          <p:nvSpPr>
            <p:cNvPr id="19" name="Rectangle 18"/>
            <p:cNvSpPr/>
            <p:nvPr/>
          </p:nvSpPr>
          <p:spPr>
            <a:xfrm>
              <a:off x="3571893" y="714375"/>
              <a:ext cx="3571875" cy="328612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pic>
          <p:nvPicPr>
            <p:cNvPr id="3584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72188" y="4449763"/>
              <a:ext cx="3000375" cy="220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45" name="Rectangle 12"/>
            <p:cNvSpPr>
              <a:spLocks noChangeArrowheads="1"/>
            </p:cNvSpPr>
            <p:nvPr/>
          </p:nvSpPr>
          <p:spPr bwMode="auto">
            <a:xfrm>
              <a:off x="6357938" y="4143375"/>
              <a:ext cx="2620962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err="1"/>
                <a:t>Spataru</a:t>
              </a:r>
              <a:r>
                <a:rPr lang="en-US" dirty="0"/>
                <a:t> et al. – </a:t>
              </a:r>
              <a:r>
                <a:rPr lang="en-US" dirty="0" err="1"/>
                <a:t>Ab</a:t>
              </a:r>
              <a:r>
                <a:rPr lang="en-US" dirty="0"/>
                <a:t> initio</a:t>
              </a:r>
              <a:endParaRPr lang="pt-BR" dirty="0"/>
            </a:p>
          </p:txBody>
        </p:sp>
        <p:pic>
          <p:nvPicPr>
            <p:cNvPr id="35846" name="Picture 4"/>
            <p:cNvPicPr preferRelativeResize="0">
              <a:picLocks noChangeAspect="1" noChangeArrowheads="1"/>
            </p:cNvPicPr>
            <p:nvPr/>
          </p:nvPicPr>
          <p:blipFill>
            <a:blip r:embed="rId3" cstate="print"/>
            <a:srcRect t="7143" b="6633"/>
            <a:stretch>
              <a:fillRect/>
            </a:stretch>
          </p:blipFill>
          <p:spPr bwMode="auto">
            <a:xfrm>
              <a:off x="7415213" y="0"/>
              <a:ext cx="1728787" cy="2319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47" name="Picture 22"/>
            <p:cNvPicPr>
              <a:picLocks noChangeAspect="1" noChangeArrowheads="1"/>
            </p:cNvPicPr>
            <p:nvPr/>
          </p:nvPicPr>
          <p:blipFill>
            <a:blip r:embed="rId4" cstate="print"/>
            <a:srcRect t="22604" r="57414" b="5818"/>
            <a:stretch>
              <a:fillRect/>
            </a:stretch>
          </p:blipFill>
          <p:spPr bwMode="auto">
            <a:xfrm>
              <a:off x="142875" y="3578225"/>
              <a:ext cx="2786063" cy="3208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48" name="Rectangle 12"/>
            <p:cNvSpPr>
              <a:spLocks noChangeArrowheads="1"/>
            </p:cNvSpPr>
            <p:nvPr/>
          </p:nvSpPr>
          <p:spPr bwMode="auto">
            <a:xfrm>
              <a:off x="581025" y="3201988"/>
              <a:ext cx="21336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Lefebvre et al. - PL</a:t>
              </a:r>
              <a:endParaRPr lang="pt-BR"/>
            </a:p>
          </p:txBody>
        </p:sp>
        <p:pic>
          <p:nvPicPr>
            <p:cNvPr id="35849" name="Picture 18"/>
            <p:cNvPicPr>
              <a:picLocks noChangeAspect="1" noChangeArrowheads="1"/>
            </p:cNvPicPr>
            <p:nvPr/>
          </p:nvPicPr>
          <p:blipFill>
            <a:blip r:embed="rId5" cstate="print"/>
            <a:srcRect t="8333" r="53764"/>
            <a:stretch>
              <a:fillRect/>
            </a:stretch>
          </p:blipFill>
          <p:spPr bwMode="auto">
            <a:xfrm>
              <a:off x="3621088" y="785813"/>
              <a:ext cx="3451225" cy="3143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50" name="Rectangle 15"/>
            <p:cNvSpPr>
              <a:spLocks noChangeArrowheads="1"/>
            </p:cNvSpPr>
            <p:nvPr/>
          </p:nvSpPr>
          <p:spPr bwMode="auto">
            <a:xfrm>
              <a:off x="558800" y="701675"/>
              <a:ext cx="24415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Heinz et al. - Rayleigh</a:t>
              </a:r>
              <a:endParaRPr lang="pt-BR"/>
            </a:p>
          </p:txBody>
        </p:sp>
        <p:pic>
          <p:nvPicPr>
            <p:cNvPr id="35851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 r="47925" b="8437"/>
            <a:stretch>
              <a:fillRect/>
            </a:stretch>
          </p:blipFill>
          <p:spPr bwMode="auto">
            <a:xfrm>
              <a:off x="285750" y="1000125"/>
              <a:ext cx="2714625" cy="2251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2" name="Picture 2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214688" y="4370388"/>
              <a:ext cx="2786062" cy="2416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54" name="Rectangle 15"/>
            <p:cNvSpPr>
              <a:spLocks noChangeArrowheads="1"/>
            </p:cNvSpPr>
            <p:nvPr/>
          </p:nvSpPr>
          <p:spPr bwMode="auto">
            <a:xfrm>
              <a:off x="3071802" y="4071938"/>
              <a:ext cx="290438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err="1"/>
                <a:t>Kono</a:t>
              </a:r>
              <a:r>
                <a:rPr lang="en-US" dirty="0"/>
                <a:t> et al. </a:t>
              </a:r>
              <a:r>
                <a:rPr lang="en-US" dirty="0" smtClean="0"/>
                <a:t>– Magneto-</a:t>
              </a:r>
              <a:r>
                <a:rPr lang="en-US" dirty="0" err="1" smtClean="0"/>
                <a:t>óptica</a:t>
              </a:r>
              <a:endParaRPr lang="pt-BR" dirty="0"/>
            </a:p>
          </p:txBody>
        </p:sp>
        <p:sp>
          <p:nvSpPr>
            <p:cNvPr id="35855" name="Rectangle 15"/>
            <p:cNvSpPr>
              <a:spLocks noChangeArrowheads="1"/>
            </p:cNvSpPr>
            <p:nvPr/>
          </p:nvSpPr>
          <p:spPr bwMode="auto">
            <a:xfrm>
              <a:off x="3783013" y="844550"/>
              <a:ext cx="2224087" cy="3698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Saito et al. - Raman</a:t>
              </a:r>
              <a:endParaRPr lang="pt-BR"/>
            </a:p>
          </p:txBody>
        </p:sp>
      </p:grpSp>
      <p:sp>
        <p:nvSpPr>
          <p:cNvPr id="17" name="TextBox 15"/>
          <p:cNvSpPr txBox="1"/>
          <p:nvPr/>
        </p:nvSpPr>
        <p:spPr bwMode="auto">
          <a:xfrm>
            <a:off x="2571736" y="142852"/>
            <a:ext cx="302647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0000FF"/>
                </a:solidFill>
              </a:rPr>
              <a:t>O </a:t>
            </a:r>
            <a:r>
              <a:rPr lang="en-US" sz="2800" b="1" dirty="0" err="1" smtClean="0">
                <a:solidFill>
                  <a:srgbClr val="0000FF"/>
                </a:solidFill>
              </a:rPr>
              <a:t>mundo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da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óptica</a:t>
            </a:r>
            <a:endParaRPr lang="pt-BR" sz="2800" b="1" dirty="0">
              <a:solidFill>
                <a:srgbClr val="0000FF"/>
              </a:solidFill>
            </a:endParaRPr>
          </a:p>
        </p:txBody>
      </p:sp>
      <p:sp>
        <p:nvSpPr>
          <p:cNvPr id="16" name="Espaço Reservado para Número de Slid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34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1428736"/>
            <a:ext cx="6357982" cy="3267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4071942"/>
            <a:ext cx="3401185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ixaDeTexto 4"/>
          <p:cNvSpPr txBox="1"/>
          <p:nvPr/>
        </p:nvSpPr>
        <p:spPr>
          <a:xfrm>
            <a:off x="1928794" y="142852"/>
            <a:ext cx="52848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dirty="0" smtClean="0">
                <a:solidFill>
                  <a:srgbClr val="0000FF"/>
                </a:solidFill>
              </a:rPr>
              <a:t>Espalhamento Raman</a:t>
            </a:r>
          </a:p>
          <a:p>
            <a:pPr algn="ctr"/>
            <a:r>
              <a:rPr lang="pt-BR" sz="3200" dirty="0" smtClean="0">
                <a:solidFill>
                  <a:srgbClr val="0000FF"/>
                </a:solidFill>
              </a:rPr>
              <a:t>modulação da polarizabilidade</a:t>
            </a:r>
            <a:endParaRPr lang="pt-BR" sz="3200" baseline="-25000" dirty="0">
              <a:solidFill>
                <a:srgbClr val="0000FF"/>
              </a:solidFill>
            </a:endParaRPr>
          </a:p>
        </p:txBody>
      </p:sp>
      <p:pic>
        <p:nvPicPr>
          <p:cNvPr id="3532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9" y="5786454"/>
            <a:ext cx="276225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5865" y="1357298"/>
            <a:ext cx="2526729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36</a:t>
            </a:fld>
            <a:endParaRPr lang="pt-BR"/>
          </a:p>
        </p:txBody>
      </p:sp>
      <p:pic>
        <p:nvPicPr>
          <p:cNvPr id="4188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71480"/>
            <a:ext cx="5572164" cy="297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88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2078" y="3500438"/>
            <a:ext cx="4624500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936974" y="-24"/>
            <a:ext cx="53496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Isolated SWNT experiments</a:t>
            </a:r>
            <a:endParaRPr lang="pt-B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12"/>
          <p:cNvSpPr>
            <a:spLocks noChangeArrowheads="1"/>
          </p:cNvSpPr>
          <p:nvPr/>
        </p:nvSpPr>
        <p:spPr bwMode="auto">
          <a:xfrm>
            <a:off x="3200553" y="2610145"/>
            <a:ext cx="26422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/>
              <a:t>Photoluminescence</a:t>
            </a:r>
            <a:endParaRPr lang="pt-BR" sz="2400" dirty="0"/>
          </a:p>
        </p:txBody>
      </p:sp>
      <p:sp>
        <p:nvSpPr>
          <p:cNvPr id="36868" name="Rectangle 15"/>
          <p:cNvSpPr>
            <a:spLocks noChangeArrowheads="1"/>
          </p:cNvSpPr>
          <p:nvPr/>
        </p:nvSpPr>
        <p:spPr bwMode="auto">
          <a:xfrm>
            <a:off x="2914458" y="4405991"/>
            <a:ext cx="12337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Rayleigh</a:t>
            </a:r>
            <a:endParaRPr lang="pt-BR" sz="2400"/>
          </a:p>
        </p:txBody>
      </p:sp>
      <p:sp>
        <p:nvSpPr>
          <p:cNvPr id="16" name="TextBox 15"/>
          <p:cNvSpPr txBox="1"/>
          <p:nvPr/>
        </p:nvSpPr>
        <p:spPr bwMode="auto">
          <a:xfrm>
            <a:off x="1214414" y="119063"/>
            <a:ext cx="708719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b="1" dirty="0" smtClean="0">
                <a:solidFill>
                  <a:srgbClr val="0000FF"/>
                </a:solidFill>
              </a:rPr>
              <a:t>A </a:t>
            </a:r>
            <a:r>
              <a:rPr lang="pt-BR" sz="2800" b="1" dirty="0" err="1" smtClean="0">
                <a:solidFill>
                  <a:srgbClr val="0000FF"/>
                </a:solidFill>
              </a:rPr>
              <a:t>Fotofísica</a:t>
            </a:r>
            <a:r>
              <a:rPr lang="pt-BR" sz="2800" b="1" dirty="0" smtClean="0">
                <a:solidFill>
                  <a:srgbClr val="0000FF"/>
                </a:solidFill>
              </a:rPr>
              <a:t> de nanoestruturas de carbono sp</a:t>
            </a:r>
            <a:r>
              <a:rPr lang="pt-BR" sz="2800" b="1" baseline="30000" dirty="0" smtClean="0">
                <a:solidFill>
                  <a:srgbClr val="0000FF"/>
                </a:solidFill>
              </a:rPr>
              <a:t>2</a:t>
            </a:r>
            <a:endParaRPr lang="pt-BR" sz="2800" b="1" baseline="30000" dirty="0">
              <a:solidFill>
                <a:srgbClr val="0000FF"/>
              </a:solidFill>
            </a:endParaRPr>
          </a:p>
        </p:txBody>
      </p:sp>
      <p:sp>
        <p:nvSpPr>
          <p:cNvPr id="36870" name="Rectangle 15"/>
          <p:cNvSpPr>
            <a:spLocks noChangeArrowheads="1"/>
          </p:cNvSpPr>
          <p:nvPr/>
        </p:nvSpPr>
        <p:spPr bwMode="auto">
          <a:xfrm>
            <a:off x="6415265" y="1500174"/>
            <a:ext cx="1372492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/>
              <a:t>Raman</a:t>
            </a:r>
            <a:endParaRPr lang="pt-BR" sz="3200" b="1" dirty="0"/>
          </a:p>
        </p:txBody>
      </p:sp>
      <p:sp>
        <p:nvSpPr>
          <p:cNvPr id="36871" name="Text Box 15"/>
          <p:cNvSpPr txBox="1">
            <a:spLocks noChangeArrowheads="1"/>
          </p:cNvSpPr>
          <p:nvPr/>
        </p:nvSpPr>
        <p:spPr bwMode="auto">
          <a:xfrm>
            <a:off x="1700020" y="4405991"/>
            <a:ext cx="9909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NSOM</a:t>
            </a:r>
            <a:endParaRPr lang="pt-BR" sz="2400"/>
          </a:p>
        </p:txBody>
      </p:sp>
      <p:sp>
        <p:nvSpPr>
          <p:cNvPr id="36872" name="Rectangle 12"/>
          <p:cNvSpPr>
            <a:spLocks noChangeArrowheads="1"/>
          </p:cNvSpPr>
          <p:nvPr/>
        </p:nvSpPr>
        <p:spPr bwMode="auto">
          <a:xfrm>
            <a:off x="1700020" y="5555341"/>
            <a:ext cx="2214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/>
              <a:t>Coherent phonon generation</a:t>
            </a:r>
            <a:endParaRPr lang="pt-BR" sz="2000" dirty="0"/>
          </a:p>
        </p:txBody>
      </p:sp>
      <p:sp>
        <p:nvSpPr>
          <p:cNvPr id="36873" name="Rectangle 13"/>
          <p:cNvSpPr>
            <a:spLocks noChangeArrowheads="1"/>
          </p:cNvSpPr>
          <p:nvPr/>
        </p:nvSpPr>
        <p:spPr bwMode="auto">
          <a:xfrm>
            <a:off x="1342833" y="4790166"/>
            <a:ext cx="17256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/>
              <a:t>Electro optics</a:t>
            </a:r>
            <a:endParaRPr lang="pt-BR" sz="2400" dirty="0"/>
          </a:p>
        </p:txBody>
      </p:sp>
      <p:sp>
        <p:nvSpPr>
          <p:cNvPr id="36874" name="Rectangle 14"/>
          <p:cNvSpPr>
            <a:spLocks noChangeArrowheads="1"/>
          </p:cNvSpPr>
          <p:nvPr/>
        </p:nvSpPr>
        <p:spPr bwMode="auto">
          <a:xfrm>
            <a:off x="2031808" y="3977366"/>
            <a:ext cx="1540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Fast Optics</a:t>
            </a:r>
            <a:endParaRPr lang="pt-BR" sz="2400" dirty="0"/>
          </a:p>
        </p:txBody>
      </p:sp>
      <p:cxnSp>
        <p:nvCxnSpPr>
          <p:cNvPr id="26" name="Straight Arrow Connector 25"/>
          <p:cNvCxnSpPr/>
          <p:nvPr/>
        </p:nvCxnSpPr>
        <p:spPr bwMode="auto">
          <a:xfrm rot="5400000" flipH="1" flipV="1">
            <a:off x="-1266223" y="3727335"/>
            <a:ext cx="507365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>
            <a:off x="1271395" y="6263366"/>
            <a:ext cx="650081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877" name="TextBox 29"/>
          <p:cNvSpPr txBox="1">
            <a:spLocks noChangeArrowheads="1"/>
          </p:cNvSpPr>
          <p:nvPr/>
        </p:nvSpPr>
        <p:spPr bwMode="auto">
          <a:xfrm>
            <a:off x="6558139" y="6334804"/>
            <a:ext cx="20858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err="1" smtClean="0"/>
              <a:t>Simplicidade</a:t>
            </a:r>
            <a:endParaRPr lang="pt-BR" sz="2800" b="1" dirty="0"/>
          </a:p>
        </p:txBody>
      </p:sp>
      <p:sp>
        <p:nvSpPr>
          <p:cNvPr id="36878" name="TextBox 30"/>
          <p:cNvSpPr txBox="1">
            <a:spLocks noChangeArrowheads="1"/>
          </p:cNvSpPr>
          <p:nvPr/>
        </p:nvSpPr>
        <p:spPr bwMode="auto">
          <a:xfrm rot="16200000">
            <a:off x="-53996" y="1940137"/>
            <a:ext cx="18887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err="1" smtClean="0"/>
              <a:t>Informação</a:t>
            </a:r>
            <a:endParaRPr lang="pt-BR" sz="2800" b="1" dirty="0"/>
          </a:p>
        </p:txBody>
      </p:sp>
      <p:sp>
        <p:nvSpPr>
          <p:cNvPr id="36879" name="TextBox 31"/>
          <p:cNvSpPr txBox="1">
            <a:spLocks noChangeArrowheads="1"/>
          </p:cNvSpPr>
          <p:nvPr/>
        </p:nvSpPr>
        <p:spPr bwMode="auto">
          <a:xfrm>
            <a:off x="5200817" y="3454406"/>
            <a:ext cx="18573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 smtClean="0"/>
              <a:t>Optical absorption</a:t>
            </a:r>
            <a:endParaRPr lang="pt-BR" sz="24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574778" y="571480"/>
            <a:ext cx="8140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i="1" dirty="0" err="1" smtClean="0"/>
              <a:t>International</a:t>
            </a:r>
            <a:r>
              <a:rPr lang="pt-BR" i="1" dirty="0" smtClean="0"/>
              <a:t> </a:t>
            </a:r>
            <a:r>
              <a:rPr lang="pt-BR" i="1" dirty="0" err="1" smtClean="0"/>
              <a:t>Conference</a:t>
            </a:r>
            <a:r>
              <a:rPr lang="pt-BR" i="1" dirty="0" smtClean="0"/>
              <a:t> </a:t>
            </a:r>
            <a:r>
              <a:rPr lang="pt-BR" i="1" dirty="0" err="1" smtClean="0"/>
              <a:t>on</a:t>
            </a:r>
            <a:r>
              <a:rPr lang="pt-BR" i="1" dirty="0" smtClean="0"/>
              <a:t> </a:t>
            </a:r>
            <a:r>
              <a:rPr lang="pt-BR" i="1" dirty="0" err="1" smtClean="0"/>
              <a:t>the</a:t>
            </a:r>
            <a:r>
              <a:rPr lang="pt-BR" i="1" dirty="0" smtClean="0"/>
              <a:t> </a:t>
            </a:r>
            <a:r>
              <a:rPr lang="pt-BR" i="1" dirty="0" err="1" smtClean="0"/>
              <a:t>Science</a:t>
            </a:r>
            <a:r>
              <a:rPr lang="pt-BR" i="1" dirty="0" smtClean="0"/>
              <a:t> </a:t>
            </a:r>
            <a:r>
              <a:rPr lang="pt-BR" i="1" dirty="0" err="1" smtClean="0"/>
              <a:t>and</a:t>
            </a:r>
            <a:r>
              <a:rPr lang="pt-BR" i="1" dirty="0" smtClean="0"/>
              <a:t> Applications </a:t>
            </a:r>
            <a:r>
              <a:rPr lang="pt-BR" i="1" dirty="0" err="1" smtClean="0"/>
              <a:t>of</a:t>
            </a:r>
            <a:r>
              <a:rPr lang="pt-BR" i="1" dirty="0" smtClean="0"/>
              <a:t> Nanotubes 2008, Pequim</a:t>
            </a:r>
          </a:p>
          <a:p>
            <a:pPr algn="ctr"/>
            <a:r>
              <a:rPr lang="pt-BR" dirty="0" smtClean="0"/>
              <a:t>Palestra Plenária</a:t>
            </a:r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37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-24"/>
            <a:ext cx="7772400" cy="869947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Sumário</a:t>
            </a:r>
            <a:endParaRPr lang="pt-BR" dirty="0">
              <a:solidFill>
                <a:srgbClr val="0000FF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0034" y="1214422"/>
            <a:ext cx="8429684" cy="5357850"/>
          </a:xfrm>
          <a:ln>
            <a:noFill/>
          </a:ln>
        </p:spPr>
        <p:txBody>
          <a:bodyPr>
            <a:normAutofit/>
          </a:bodyPr>
          <a:lstStyle/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Contextualizando o trabalho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Estrutura eletrônica e vibracional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A óptica e o espalhamento Raman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rgbClr val="FF0000"/>
                </a:solidFill>
              </a:rPr>
              <a:t> Deformações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Efeitos de acoplamento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Perturbações do meio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Defeitos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</a:t>
            </a:r>
            <a:r>
              <a:rPr lang="pt-BR" dirty="0" err="1" smtClean="0">
                <a:solidFill>
                  <a:schemeClr val="tx1"/>
                </a:solidFill>
              </a:rPr>
              <a:t>Nanomanipulação</a:t>
            </a:r>
            <a:endParaRPr lang="pt-BR" dirty="0" smtClean="0">
              <a:solidFill>
                <a:schemeClr val="tx1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38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527324" y="1500174"/>
            <a:ext cx="598772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400" dirty="0" smtClean="0">
                <a:solidFill>
                  <a:srgbClr val="0000FF"/>
                </a:solidFill>
              </a:rPr>
              <a:t>Perturbações </a:t>
            </a:r>
          </a:p>
          <a:p>
            <a:pPr algn="ctr"/>
            <a:r>
              <a:rPr lang="pt-BR" sz="4400" dirty="0" smtClean="0">
                <a:solidFill>
                  <a:srgbClr val="0000FF"/>
                </a:solidFill>
              </a:rPr>
              <a:t>Independentes do tempo</a:t>
            </a:r>
          </a:p>
          <a:p>
            <a:pPr algn="ctr"/>
            <a:endParaRPr lang="pt-BR" sz="4400" dirty="0" smtClean="0">
              <a:solidFill>
                <a:srgbClr val="0000FF"/>
              </a:solidFill>
            </a:endParaRPr>
          </a:p>
          <a:p>
            <a:pPr algn="ctr"/>
            <a:r>
              <a:rPr lang="pt-BR" sz="4400" dirty="0" smtClean="0"/>
              <a:t>Deformações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39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68362"/>
          </a:xfrm>
        </p:spPr>
        <p:txBody>
          <a:bodyPr>
            <a:normAutofit/>
          </a:bodyPr>
          <a:lstStyle/>
          <a:p>
            <a:r>
              <a:rPr lang="en-US" dirty="0" smtClean="0"/>
              <a:t>O </a:t>
            </a:r>
            <a:r>
              <a:rPr lang="en-US" dirty="0" err="1" smtClean="0"/>
              <a:t>carbono</a:t>
            </a:r>
            <a:r>
              <a:rPr lang="en-US" dirty="0" smtClean="0"/>
              <a:t> sp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pic>
        <p:nvPicPr>
          <p:cNvPr id="4" name="Picture 3" descr="C:\Users\adojorio\Desktop\kirchberg\Sunday-Evening\DSCN20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14400"/>
            <a:ext cx="7772400" cy="58293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077200" y="6019801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By Meyer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85926"/>
            <a:ext cx="4357719" cy="483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ixaDeTexto 5"/>
          <p:cNvSpPr txBox="1"/>
          <p:nvPr/>
        </p:nvSpPr>
        <p:spPr>
          <a:xfrm>
            <a:off x="-74435" y="71414"/>
            <a:ext cx="58725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dirty="0" smtClean="0">
                <a:solidFill>
                  <a:srgbClr val="0000FF"/>
                </a:solidFill>
              </a:rPr>
              <a:t>Quebrando a degenerescência no </a:t>
            </a:r>
          </a:p>
          <a:p>
            <a:pPr algn="ctr"/>
            <a:r>
              <a:rPr lang="pt-BR" sz="3200" dirty="0" smtClean="0">
                <a:solidFill>
                  <a:srgbClr val="0000FF"/>
                </a:solidFill>
              </a:rPr>
              <a:t>Grafeno - </a:t>
            </a:r>
            <a:r>
              <a:rPr lang="pt-BR" sz="3200" dirty="0" smtClean="0"/>
              <a:t>Propriedades elásticas</a:t>
            </a:r>
          </a:p>
        </p:txBody>
      </p:sp>
      <p:pic>
        <p:nvPicPr>
          <p:cNvPr id="3502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1228714"/>
            <a:ext cx="58197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2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9863" y="1971675"/>
            <a:ext cx="155257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2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1300" y="3186121"/>
            <a:ext cx="14097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2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40" y="2757493"/>
            <a:ext cx="1381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21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57860" y="3686187"/>
            <a:ext cx="294322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21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29298" y="4472005"/>
            <a:ext cx="28194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215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72174" y="5329261"/>
            <a:ext cx="20764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ixaDeTexto 12"/>
          <p:cNvSpPr txBox="1"/>
          <p:nvPr/>
        </p:nvSpPr>
        <p:spPr>
          <a:xfrm>
            <a:off x="2285984" y="6417254"/>
            <a:ext cx="267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Mohiuddin</a:t>
            </a:r>
            <a:r>
              <a:rPr lang="pt-BR" dirty="0" smtClean="0"/>
              <a:t> </a:t>
            </a:r>
            <a:r>
              <a:rPr lang="pt-BR" dirty="0" err="1" smtClean="0"/>
              <a:t>et</a:t>
            </a:r>
            <a:r>
              <a:rPr lang="pt-BR" dirty="0" smtClean="0"/>
              <a:t> al. PRB 2009</a:t>
            </a:r>
            <a:endParaRPr lang="pt-BR" dirty="0"/>
          </a:p>
        </p:txBody>
      </p:sp>
      <p:pic>
        <p:nvPicPr>
          <p:cNvPr id="331777" name="Picture 1" descr="C:\Users\adojorio\Desktop\redeFutebol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57885" y="0"/>
            <a:ext cx="3286116" cy="18573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15400" cy="868362"/>
          </a:xfrm>
        </p:spPr>
        <p:txBody>
          <a:bodyPr>
            <a:normAutofit/>
          </a:bodyPr>
          <a:lstStyle/>
          <a:p>
            <a:r>
              <a:rPr lang="en-US" dirty="0" smtClean="0"/>
              <a:t>Deformation in bi-layer </a:t>
            </a:r>
            <a:r>
              <a:rPr lang="en-US" dirty="0" err="1" smtClean="0"/>
              <a:t>graphene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000628" y="6000768"/>
            <a:ext cx="167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/>
              <a:t>By Elias</a:t>
            </a:r>
            <a:endParaRPr lang="en-US" sz="2400" i="1" dirty="0"/>
          </a:p>
        </p:txBody>
      </p:sp>
      <p:sp>
        <p:nvSpPr>
          <p:cNvPr id="15" name="Rectangle 14"/>
          <p:cNvSpPr/>
          <p:nvPr/>
        </p:nvSpPr>
        <p:spPr>
          <a:xfrm>
            <a:off x="5143504" y="1785926"/>
            <a:ext cx="35671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- Complex Dirac cone structure in bi-layer due to mismatch between layers </a:t>
            </a:r>
          </a:p>
        </p:txBody>
      </p:sp>
      <p:pic>
        <p:nvPicPr>
          <p:cNvPr id="9" name="Picture 3" descr="C:\Users\adojorio\Desktop\kirchberg-summary\Thursday-morning\DSCN2409.JPG"/>
          <p:cNvPicPr>
            <a:picLocks noChangeAspect="1" noChangeArrowheads="1"/>
          </p:cNvPicPr>
          <p:nvPr/>
        </p:nvPicPr>
        <p:blipFill>
          <a:blip r:embed="rId2" cstate="print"/>
          <a:srcRect l="54667" t="14247" r="5136" b="21438"/>
          <a:stretch>
            <a:fillRect/>
          </a:stretch>
        </p:blipFill>
        <p:spPr bwMode="auto">
          <a:xfrm>
            <a:off x="285720" y="928670"/>
            <a:ext cx="4583938" cy="5500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t="11322" r="74219" b="6187"/>
          <a:stretch>
            <a:fillRect/>
          </a:stretch>
        </p:blipFill>
        <p:spPr bwMode="auto">
          <a:xfrm>
            <a:off x="357158" y="1928802"/>
            <a:ext cx="3786150" cy="458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ixaDeTexto 6"/>
          <p:cNvSpPr txBox="1"/>
          <p:nvPr/>
        </p:nvSpPr>
        <p:spPr>
          <a:xfrm>
            <a:off x="820469" y="71414"/>
            <a:ext cx="75060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dirty="0" smtClean="0">
                <a:solidFill>
                  <a:srgbClr val="0000FF"/>
                </a:solidFill>
              </a:rPr>
              <a:t>Quebrando a degenerescência no </a:t>
            </a:r>
            <a:r>
              <a:rPr lang="pt-BR" sz="3200" dirty="0" err="1" smtClean="0">
                <a:solidFill>
                  <a:srgbClr val="0000FF"/>
                </a:solidFill>
              </a:rPr>
              <a:t>nanotubo</a:t>
            </a:r>
            <a:endParaRPr lang="pt-BR" sz="3200" dirty="0" smtClean="0">
              <a:solidFill>
                <a:srgbClr val="0000FF"/>
              </a:solidFill>
            </a:endParaRPr>
          </a:p>
          <a:p>
            <a:pPr algn="ctr"/>
            <a:r>
              <a:rPr lang="pt-BR" sz="3200" dirty="0" smtClean="0"/>
              <a:t>Propriedades elásticas e confinamento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285860"/>
            <a:ext cx="3683303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42</a:t>
            </a:fld>
            <a:endParaRPr lang="pt-BR"/>
          </a:p>
        </p:txBody>
      </p:sp>
      <p:cxnSp>
        <p:nvCxnSpPr>
          <p:cNvPr id="10" name="Conector de seta reta 9"/>
          <p:cNvCxnSpPr/>
          <p:nvPr/>
        </p:nvCxnSpPr>
        <p:spPr>
          <a:xfrm>
            <a:off x="3000364" y="4143380"/>
            <a:ext cx="1500198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-24"/>
            <a:ext cx="7772400" cy="869947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Sumário</a:t>
            </a:r>
            <a:endParaRPr lang="pt-BR" dirty="0">
              <a:solidFill>
                <a:srgbClr val="0000FF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0034" y="1214422"/>
            <a:ext cx="8429684" cy="5357850"/>
          </a:xfrm>
          <a:ln>
            <a:noFill/>
          </a:ln>
        </p:spPr>
        <p:txBody>
          <a:bodyPr>
            <a:normAutofit/>
          </a:bodyPr>
          <a:lstStyle/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Contextualizando o trabalho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Estrutura eletrônica e vibracional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A óptica e o espalhamento Raman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Deformações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rgbClr val="FF0000"/>
                </a:solidFill>
              </a:rPr>
              <a:t> Efeitos de acoplamento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Perturbações do meio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Defeitos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</a:t>
            </a:r>
            <a:r>
              <a:rPr lang="pt-BR" dirty="0" err="1" smtClean="0">
                <a:solidFill>
                  <a:schemeClr val="tx1"/>
                </a:solidFill>
              </a:rPr>
              <a:t>Nanomanipulação</a:t>
            </a:r>
            <a:endParaRPr lang="pt-BR" dirty="0" smtClean="0">
              <a:solidFill>
                <a:schemeClr val="tx1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43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142976" y="1000108"/>
            <a:ext cx="6919394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400" dirty="0" smtClean="0">
                <a:solidFill>
                  <a:srgbClr val="0000FF"/>
                </a:solidFill>
              </a:rPr>
              <a:t>Perturbações </a:t>
            </a:r>
          </a:p>
          <a:p>
            <a:pPr algn="ctr"/>
            <a:r>
              <a:rPr lang="pt-BR" sz="4400" dirty="0" smtClean="0">
                <a:solidFill>
                  <a:srgbClr val="0000FF"/>
                </a:solidFill>
              </a:rPr>
              <a:t>dependentes do tempo e </a:t>
            </a:r>
          </a:p>
          <a:p>
            <a:pPr algn="ctr"/>
            <a:r>
              <a:rPr lang="pt-BR" sz="4400" dirty="0" smtClean="0">
                <a:solidFill>
                  <a:srgbClr val="0000FF"/>
                </a:solidFill>
              </a:rPr>
              <a:t>efetos de muitos corpos</a:t>
            </a:r>
          </a:p>
          <a:p>
            <a:pPr algn="ctr"/>
            <a:endParaRPr lang="pt-BR" sz="4400" dirty="0" smtClean="0">
              <a:solidFill>
                <a:srgbClr val="0000FF"/>
              </a:solidFill>
            </a:endParaRPr>
          </a:p>
          <a:p>
            <a:pPr algn="ctr"/>
            <a:r>
              <a:rPr lang="pt-BR" sz="4400" dirty="0" smtClean="0"/>
              <a:t>Acoplamento elétron-buraco,</a:t>
            </a:r>
          </a:p>
          <a:p>
            <a:pPr algn="ctr"/>
            <a:r>
              <a:rPr lang="pt-BR" sz="4400" dirty="0" smtClean="0"/>
              <a:t>elétron-elétron e</a:t>
            </a:r>
          </a:p>
          <a:p>
            <a:pPr algn="ctr"/>
            <a:r>
              <a:rPr lang="pt-BR" sz="4400" dirty="0" smtClean="0"/>
              <a:t>elétron-fônon</a:t>
            </a:r>
          </a:p>
          <a:p>
            <a:pPr algn="ctr"/>
            <a:endParaRPr lang="pt-BR" sz="440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44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45</a:t>
            </a:fld>
            <a:endParaRPr lang="pt-BR"/>
          </a:p>
        </p:txBody>
      </p:sp>
      <p:pic>
        <p:nvPicPr>
          <p:cNvPr id="420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857496"/>
            <a:ext cx="660956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0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4143380"/>
            <a:ext cx="2543193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08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143380"/>
            <a:ext cx="4599347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08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15" y="5500702"/>
            <a:ext cx="8036775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 r="11111" b="62832"/>
          <a:stretch>
            <a:fillRect/>
          </a:stretch>
        </p:blipFill>
        <p:spPr bwMode="auto">
          <a:xfrm>
            <a:off x="3428992" y="142852"/>
            <a:ext cx="5206846" cy="2502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aixaDeTexto 4"/>
          <p:cNvSpPr txBox="1"/>
          <p:nvPr/>
        </p:nvSpPr>
        <p:spPr>
          <a:xfrm>
            <a:off x="785786" y="928670"/>
            <a:ext cx="1886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000" dirty="0" smtClean="0">
                <a:solidFill>
                  <a:srgbClr val="0000FF"/>
                </a:solidFill>
              </a:rPr>
              <a:t>Excitons</a:t>
            </a:r>
            <a:endParaRPr lang="pt-BR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46</a:t>
            </a:fld>
            <a:endParaRPr lang="pt-BR"/>
          </a:p>
        </p:txBody>
      </p:sp>
      <p:pic>
        <p:nvPicPr>
          <p:cNvPr id="418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4146" y="1000108"/>
            <a:ext cx="4979854" cy="507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936974" y="-24"/>
            <a:ext cx="56016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Experimental definition of </a:t>
            </a:r>
            <a:r>
              <a:rPr lang="en-US" sz="3600" dirty="0" err="1" smtClean="0">
                <a:solidFill>
                  <a:srgbClr val="0000FF"/>
                </a:solidFill>
              </a:rPr>
              <a:t>E</a:t>
            </a:r>
            <a:r>
              <a:rPr lang="en-US" sz="3600" baseline="-25000" dirty="0" err="1" smtClean="0">
                <a:solidFill>
                  <a:srgbClr val="0000FF"/>
                </a:solidFill>
              </a:rPr>
              <a:t>ii</a:t>
            </a:r>
            <a:endParaRPr lang="pt-BR" sz="3600" baseline="-25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17388"/>
          <a:stretch>
            <a:fillRect/>
          </a:stretch>
        </p:blipFill>
        <p:spPr bwMode="auto">
          <a:xfrm>
            <a:off x="214282" y="1410345"/>
            <a:ext cx="3786214" cy="2375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Arrow Connector 6"/>
          <p:cNvCxnSpPr/>
          <p:nvPr/>
        </p:nvCxnSpPr>
        <p:spPr>
          <a:xfrm rot="5400000" flipH="1" flipV="1">
            <a:off x="2893207" y="2446196"/>
            <a:ext cx="642942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2786050" y="2481915"/>
            <a:ext cx="1285884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201068"/>
            <a:ext cx="3643338" cy="1942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6215082"/>
            <a:ext cx="6267908" cy="623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18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7393" y="1357298"/>
            <a:ext cx="4325201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2786050" y="68025"/>
            <a:ext cx="3674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Many-body effects</a:t>
            </a:r>
            <a:endParaRPr lang="pt-BR" sz="3600" baseline="-25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857232"/>
            <a:ext cx="476946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 flipV="1">
            <a:off x="2714612" y="4929198"/>
            <a:ext cx="3143272" cy="12144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15400" cy="8683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e-e interaction in </a:t>
            </a:r>
            <a:r>
              <a:rPr lang="en-US" dirty="0" err="1" smtClean="0">
                <a:solidFill>
                  <a:srgbClr val="0000FF"/>
                </a:solidFill>
              </a:rPr>
              <a:t>graphene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43306" y="5857892"/>
            <a:ext cx="167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/>
              <a:t>By Elias</a:t>
            </a:r>
            <a:endParaRPr lang="en-US" sz="2400" i="1" dirty="0"/>
          </a:p>
        </p:txBody>
      </p:sp>
      <p:sp>
        <p:nvSpPr>
          <p:cNvPr id="15" name="Rectangle 14"/>
          <p:cNvSpPr/>
          <p:nvPr/>
        </p:nvSpPr>
        <p:spPr>
          <a:xfrm>
            <a:off x="3857620" y="1071546"/>
            <a:ext cx="3709982" cy="2534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Ultra-high mobility</a:t>
            </a:r>
          </a:p>
          <a:p>
            <a:r>
              <a:rPr lang="en-US" sz="2800" dirty="0" err="1" smtClean="0">
                <a:latin typeface="Symbol" pitchFamily="18" charset="2"/>
              </a:rPr>
              <a:t>n</a:t>
            </a:r>
            <a:r>
              <a:rPr lang="en-US" sz="2800" baseline="-25000" dirty="0" err="1" smtClean="0"/>
              <a:t>F</a:t>
            </a:r>
            <a:r>
              <a:rPr lang="en-US" sz="2800" dirty="0" smtClean="0"/>
              <a:t> up to ~3 x 10</a:t>
            </a:r>
            <a:r>
              <a:rPr lang="en-US" sz="2800" baseline="30000" dirty="0" smtClean="0"/>
              <a:t>6</a:t>
            </a:r>
            <a:r>
              <a:rPr lang="en-US" sz="2800" dirty="0" smtClean="0"/>
              <a:t>m/s near Dirac point </a:t>
            </a:r>
          </a:p>
          <a:p>
            <a:endParaRPr lang="en-US" sz="2800" dirty="0" smtClean="0"/>
          </a:p>
          <a:p>
            <a:r>
              <a:rPr lang="en-US" sz="2800" dirty="0" smtClean="0"/>
              <a:t>Logarithmic correction</a:t>
            </a:r>
            <a:endParaRPr lang="en-US" sz="2800" baseline="-25000" dirty="0" smtClean="0"/>
          </a:p>
          <a:p>
            <a:endParaRPr lang="en-US" sz="2800" baseline="-25000" dirty="0" smtClean="0"/>
          </a:p>
        </p:txBody>
      </p:sp>
      <p:pic>
        <p:nvPicPr>
          <p:cNvPr id="12" name="Picture 9" descr="C:\Users\adojorio\Desktop\kirchberg-summary\Thursday-morning\DSCN2407.JPG"/>
          <p:cNvPicPr>
            <a:picLocks noChangeAspect="1" noChangeArrowheads="1"/>
          </p:cNvPicPr>
          <p:nvPr/>
        </p:nvPicPr>
        <p:blipFill>
          <a:blip r:embed="rId2" cstate="print"/>
          <a:srcRect l="57883" t="21438" r="16391" b="14247"/>
          <a:stretch>
            <a:fillRect/>
          </a:stretch>
        </p:blipFill>
        <p:spPr bwMode="auto">
          <a:xfrm>
            <a:off x="642910" y="1000108"/>
            <a:ext cx="2890528" cy="54197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adojorio\Desktop\kirchberg-summary\Tuesday-morning\DSCN2200.JPG"/>
          <p:cNvPicPr>
            <a:picLocks noChangeAspect="1" noChangeArrowheads="1"/>
          </p:cNvPicPr>
          <p:nvPr/>
        </p:nvPicPr>
        <p:blipFill>
          <a:blip r:embed="rId2" cstate="print"/>
          <a:srcRect l="10714" t="19048" r="30357" b="26190"/>
          <a:stretch>
            <a:fillRect/>
          </a:stretch>
        </p:blipFill>
        <p:spPr bwMode="auto">
          <a:xfrm>
            <a:off x="142844" y="1508832"/>
            <a:ext cx="7572428" cy="5277754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14282" y="-24"/>
            <a:ext cx="4214842" cy="143510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0000FF"/>
                </a:solidFill>
              </a:rPr>
              <a:t>Optical absorption 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of </a:t>
            </a:r>
            <a:r>
              <a:rPr lang="en-US" dirty="0" err="1" smtClean="0">
                <a:solidFill>
                  <a:srgbClr val="0000FF"/>
                </a:solidFill>
              </a:rPr>
              <a:t>graphene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58148" y="6357958"/>
            <a:ext cx="1244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By Heinz</a:t>
            </a:r>
            <a:endParaRPr lang="en-US" sz="2400" i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5672" y="-24"/>
            <a:ext cx="4378360" cy="258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71414"/>
            <a:ext cx="6400800" cy="868362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A </a:t>
            </a:r>
            <a:r>
              <a:rPr lang="en-US" dirty="0" err="1" smtClean="0"/>
              <a:t>cozinha</a:t>
            </a:r>
            <a:r>
              <a:rPr lang="en-US" dirty="0" smtClean="0"/>
              <a:t> </a:t>
            </a:r>
            <a:r>
              <a:rPr lang="en-US" dirty="0" err="1" smtClean="0"/>
              <a:t>italiana</a:t>
            </a:r>
            <a:endParaRPr lang="en-US" dirty="0"/>
          </a:p>
        </p:txBody>
      </p:sp>
      <p:pic>
        <p:nvPicPr>
          <p:cNvPr id="11" name="Imagem 10" descr="stock-vector-pasta-a-selection-of-different-types-of-pasta-on-a-black-background-581847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46946" y="1000108"/>
            <a:ext cx="3076278" cy="2857520"/>
          </a:xfrm>
          <a:prstGeom prst="rect">
            <a:avLst/>
          </a:prstGeom>
        </p:spPr>
      </p:pic>
      <p:pic>
        <p:nvPicPr>
          <p:cNvPr id="12" name="Imagem 11" descr="stock-vector--set-of-various-pasta-elements-835636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000108"/>
            <a:ext cx="5471847" cy="5715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12307"/>
          <a:stretch>
            <a:fillRect/>
          </a:stretch>
        </p:blipFill>
        <p:spPr bwMode="auto">
          <a:xfrm>
            <a:off x="357158" y="1928802"/>
            <a:ext cx="8521921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ixaDeTexto 4"/>
          <p:cNvSpPr txBox="1"/>
          <p:nvPr/>
        </p:nvSpPr>
        <p:spPr>
          <a:xfrm>
            <a:off x="1347281" y="71414"/>
            <a:ext cx="64524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dirty="0" err="1" smtClean="0">
                <a:solidFill>
                  <a:srgbClr val="0000FF"/>
                </a:solidFill>
              </a:rPr>
              <a:t>Renormalização</a:t>
            </a:r>
            <a:r>
              <a:rPr lang="pt-BR" sz="3200" dirty="0" smtClean="0">
                <a:solidFill>
                  <a:srgbClr val="0000FF"/>
                </a:solidFill>
              </a:rPr>
              <a:t> da energia do fônon</a:t>
            </a:r>
          </a:p>
          <a:p>
            <a:pPr algn="ctr"/>
            <a:r>
              <a:rPr lang="pt-BR" sz="3200" dirty="0" smtClean="0"/>
              <a:t>Estrutura eletrônica e nível de Fermi</a:t>
            </a:r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50</a:t>
            </a:fld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3428992" y="1214422"/>
            <a:ext cx="2219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Sasaki</a:t>
            </a:r>
            <a:r>
              <a:rPr lang="pt-BR" dirty="0" smtClean="0"/>
              <a:t> </a:t>
            </a:r>
            <a:r>
              <a:rPr lang="pt-BR" dirty="0" err="1" smtClean="0"/>
              <a:t>et</a:t>
            </a:r>
            <a:r>
              <a:rPr lang="pt-BR" dirty="0" smtClean="0"/>
              <a:t> al. PRB 2008</a:t>
            </a:r>
            <a:endParaRPr lang="pt-BR" dirty="0"/>
          </a:p>
        </p:txBody>
      </p:sp>
      <p:pic>
        <p:nvPicPr>
          <p:cNvPr id="3174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29330"/>
            <a:ext cx="26289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5448300"/>
            <a:ext cx="595312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51</a:t>
            </a:fld>
            <a:endParaRPr lang="pt-BR"/>
          </a:p>
        </p:txBody>
      </p:sp>
      <p:pic>
        <p:nvPicPr>
          <p:cNvPr id="416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000108"/>
            <a:ext cx="63055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190745" y="-24"/>
            <a:ext cx="49530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Non-adiabatic interaction</a:t>
            </a:r>
            <a:endParaRPr lang="pt-BR" sz="36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52</a:t>
            </a:fld>
            <a:endParaRPr lang="pt-BR"/>
          </a:p>
        </p:txBody>
      </p:sp>
      <p:pic>
        <p:nvPicPr>
          <p:cNvPr id="417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6057900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7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4524" y="5514994"/>
            <a:ext cx="5062120" cy="112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527087" y="214290"/>
            <a:ext cx="43309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The Fermi distribution</a:t>
            </a:r>
            <a:endParaRPr lang="pt-BR" sz="3600" baseline="-25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7931" r="51284" b="56349"/>
          <a:stretch>
            <a:fillRect/>
          </a:stretch>
        </p:blipFill>
        <p:spPr bwMode="auto">
          <a:xfrm>
            <a:off x="5929354" y="1529969"/>
            <a:ext cx="2928926" cy="2684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285860"/>
            <a:ext cx="5715040" cy="5139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ixaDeTexto 3"/>
          <p:cNvSpPr txBox="1"/>
          <p:nvPr/>
        </p:nvSpPr>
        <p:spPr>
          <a:xfrm>
            <a:off x="1347281" y="71414"/>
            <a:ext cx="64524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dirty="0" err="1" smtClean="0">
                <a:solidFill>
                  <a:srgbClr val="0000FF"/>
                </a:solidFill>
              </a:rPr>
              <a:t>Renormalização</a:t>
            </a:r>
            <a:r>
              <a:rPr lang="pt-BR" sz="3200" dirty="0" smtClean="0">
                <a:solidFill>
                  <a:srgbClr val="0000FF"/>
                </a:solidFill>
              </a:rPr>
              <a:t> da energia do fônon</a:t>
            </a:r>
          </a:p>
          <a:p>
            <a:pPr algn="ctr"/>
            <a:r>
              <a:rPr lang="pt-BR" sz="3200" dirty="0" smtClean="0"/>
              <a:t>Estrutura eletrônica e nível de Fermi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536649" y="6396335"/>
            <a:ext cx="2292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MONO-CAMADA</a:t>
            </a:r>
            <a:endParaRPr lang="pt-BR" sz="24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4179823" y="6488668"/>
            <a:ext cx="3035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Das </a:t>
            </a:r>
            <a:r>
              <a:rPr lang="pt-BR" dirty="0" err="1" smtClean="0"/>
              <a:t>et</a:t>
            </a:r>
            <a:r>
              <a:rPr lang="pt-BR" dirty="0" smtClean="0"/>
              <a:t> al. Nat. </a:t>
            </a:r>
            <a:r>
              <a:rPr lang="pt-BR" dirty="0" err="1" smtClean="0"/>
              <a:t>Nanotech</a:t>
            </a:r>
            <a:r>
              <a:rPr lang="pt-BR" dirty="0" smtClean="0"/>
              <a:t> 2008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r="50750"/>
          <a:stretch>
            <a:fillRect/>
          </a:stretch>
        </p:blipFill>
        <p:spPr bwMode="auto">
          <a:xfrm>
            <a:off x="285719" y="1214422"/>
            <a:ext cx="2858709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ixaDeTexto 2"/>
          <p:cNvSpPr txBox="1"/>
          <p:nvPr/>
        </p:nvSpPr>
        <p:spPr>
          <a:xfrm>
            <a:off x="1347281" y="71414"/>
            <a:ext cx="64524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dirty="0" err="1" smtClean="0">
                <a:solidFill>
                  <a:srgbClr val="0000FF"/>
                </a:solidFill>
              </a:rPr>
              <a:t>Renormalização</a:t>
            </a:r>
            <a:r>
              <a:rPr lang="pt-BR" sz="3200" dirty="0" smtClean="0">
                <a:solidFill>
                  <a:srgbClr val="0000FF"/>
                </a:solidFill>
              </a:rPr>
              <a:t> da energia do fônon</a:t>
            </a:r>
          </a:p>
          <a:p>
            <a:pPr algn="ctr"/>
            <a:r>
              <a:rPr lang="pt-BR" sz="3200" dirty="0" smtClean="0"/>
              <a:t>e confinamento quântico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1285860"/>
            <a:ext cx="4624542" cy="3995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3471"/>
          <a:stretch>
            <a:fillRect/>
          </a:stretch>
        </p:blipFill>
        <p:spPr bwMode="auto">
          <a:xfrm>
            <a:off x="214282" y="3921583"/>
            <a:ext cx="3000396" cy="2936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304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1851" y="5500702"/>
            <a:ext cx="3443289" cy="113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30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92" y="5857892"/>
            <a:ext cx="2000264" cy="58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54</a:t>
            </a:fld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928662" y="3786190"/>
            <a:ext cx="2237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Samsonidze</a:t>
            </a:r>
            <a:r>
              <a:rPr lang="pt-BR" dirty="0" smtClean="0"/>
              <a:t> PRB 2007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5357431" y="5214950"/>
            <a:ext cx="2214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Dubay</a:t>
            </a:r>
            <a:r>
              <a:rPr lang="pt-BR" dirty="0" smtClean="0"/>
              <a:t> </a:t>
            </a:r>
            <a:r>
              <a:rPr lang="pt-BR" dirty="0" err="1" smtClean="0"/>
              <a:t>et</a:t>
            </a:r>
            <a:r>
              <a:rPr lang="pt-BR" dirty="0" smtClean="0"/>
              <a:t> al. PRL 2002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347281" y="71414"/>
            <a:ext cx="64524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dirty="0" err="1" smtClean="0">
                <a:solidFill>
                  <a:srgbClr val="0000FF"/>
                </a:solidFill>
              </a:rPr>
              <a:t>Renormalização</a:t>
            </a:r>
            <a:r>
              <a:rPr lang="pt-BR" sz="3200" dirty="0" smtClean="0">
                <a:solidFill>
                  <a:srgbClr val="0000FF"/>
                </a:solidFill>
              </a:rPr>
              <a:t> da energia do fônon</a:t>
            </a:r>
          </a:p>
          <a:p>
            <a:pPr algn="ctr"/>
            <a:r>
              <a:rPr lang="pt-BR" sz="3200" dirty="0" smtClean="0"/>
              <a:t>e confinamento quântico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1928802"/>
            <a:ext cx="4624542" cy="3995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t="11322" r="74219" b="6187"/>
          <a:stretch>
            <a:fillRect/>
          </a:stretch>
        </p:blipFill>
        <p:spPr bwMode="auto">
          <a:xfrm>
            <a:off x="71406" y="1839999"/>
            <a:ext cx="3786150" cy="458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55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-24"/>
            <a:ext cx="7772400" cy="869947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Sumário</a:t>
            </a:r>
            <a:endParaRPr lang="pt-BR" dirty="0">
              <a:solidFill>
                <a:srgbClr val="0000FF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0034" y="1214422"/>
            <a:ext cx="8429684" cy="5357850"/>
          </a:xfrm>
          <a:ln>
            <a:noFill/>
          </a:ln>
        </p:spPr>
        <p:txBody>
          <a:bodyPr>
            <a:normAutofit/>
          </a:bodyPr>
          <a:lstStyle/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Contextualizando o trabalho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Estrutura eletrônica e vibracional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A óptica e o espalhamento Raman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Deformações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Efeitos de acoplamentos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</a:t>
            </a:r>
            <a:r>
              <a:rPr lang="pt-BR" dirty="0" smtClean="0">
                <a:solidFill>
                  <a:srgbClr val="FF0000"/>
                </a:solidFill>
              </a:rPr>
              <a:t>Perturbações do meio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Defeitos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Nanomanipulação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56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071802" y="2357430"/>
            <a:ext cx="335546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400" dirty="0" smtClean="0">
                <a:solidFill>
                  <a:srgbClr val="0000FF"/>
                </a:solidFill>
              </a:rPr>
              <a:t>Perturbações </a:t>
            </a:r>
          </a:p>
          <a:p>
            <a:pPr algn="ctr"/>
            <a:r>
              <a:rPr lang="pt-BR" sz="4400" dirty="0" smtClean="0">
                <a:solidFill>
                  <a:srgbClr val="0000FF"/>
                </a:solidFill>
              </a:rPr>
              <a:t>do meio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57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5992"/>
            <a:ext cx="4714876" cy="346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643050"/>
            <a:ext cx="4374100" cy="5027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2"/>
          <p:cNvSpPr txBox="1"/>
          <p:nvPr/>
        </p:nvSpPr>
        <p:spPr>
          <a:xfrm>
            <a:off x="714348" y="292222"/>
            <a:ext cx="80361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000" dirty="0" smtClean="0">
                <a:solidFill>
                  <a:srgbClr val="0000FF"/>
                </a:solidFill>
              </a:rPr>
              <a:t>Efeito da constante dieletrica do meio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6"/>
          <p:cNvSpPr>
            <a:spLocks noChangeArrowheads="1"/>
          </p:cNvSpPr>
          <p:nvPr/>
        </p:nvSpPr>
        <p:spPr bwMode="auto">
          <a:xfrm>
            <a:off x="1273666" y="5352"/>
            <a:ext cx="727615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pt-BR" sz="4200" b="1" dirty="0" smtClean="0">
                <a:solidFill>
                  <a:srgbClr val="333399"/>
                </a:solidFill>
              </a:rPr>
              <a:t>Cálculos de primeiros princípios</a:t>
            </a:r>
            <a:endParaRPr lang="pt-BR" sz="4200" b="1" dirty="0">
              <a:solidFill>
                <a:srgbClr val="333399"/>
              </a:solidFill>
            </a:endParaRPr>
          </a:p>
          <a:p>
            <a:pPr algn="ctr"/>
            <a:r>
              <a:rPr lang="pt-BR" b="1" dirty="0" smtClean="0"/>
              <a:t>(por </a:t>
            </a:r>
            <a:r>
              <a:rPr lang="pt-BR" b="1" dirty="0"/>
              <a:t>Mario S. C. </a:t>
            </a:r>
            <a:r>
              <a:rPr lang="pt-BR" b="1" dirty="0" err="1"/>
              <a:t>Mazzoni</a:t>
            </a:r>
            <a:r>
              <a:rPr lang="pt-BR" b="1" dirty="0"/>
              <a:t>)</a:t>
            </a:r>
          </a:p>
        </p:txBody>
      </p:sp>
      <p:pic>
        <p:nvPicPr>
          <p:cNvPr id="79876" name="Picture 3" descr="perfe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3814" y="1120985"/>
            <a:ext cx="3551285" cy="286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7" name="Text Box 4"/>
          <p:cNvSpPr txBox="1">
            <a:spLocks noChangeArrowheads="1"/>
          </p:cNvSpPr>
          <p:nvPr/>
        </p:nvSpPr>
        <p:spPr bwMode="auto">
          <a:xfrm>
            <a:off x="1163615" y="1369559"/>
            <a:ext cx="264631" cy="429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pt-BR" sz="1100"/>
              <a:t>a</a:t>
            </a:r>
            <a:endParaRPr lang="pt-BR"/>
          </a:p>
        </p:txBody>
      </p:sp>
      <p:pic>
        <p:nvPicPr>
          <p:cNvPr id="79878" name="Picture 5" descr="tubo-per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8920" y="1180323"/>
            <a:ext cx="2698584" cy="286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9" name="Picture 7" descr="band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65249" y="3860103"/>
            <a:ext cx="3489211" cy="2641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1155448" y="4100658"/>
            <a:ext cx="258097" cy="39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pt-BR" sz="1100"/>
              <a:t>b</a:t>
            </a:r>
            <a:endParaRPr lang="pt-BR"/>
          </a:p>
        </p:txBody>
      </p:sp>
      <p:pic>
        <p:nvPicPr>
          <p:cNvPr id="79881" name="Picture 9" descr="tub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27754" y="3686904"/>
            <a:ext cx="3397733" cy="3385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2" name="Text Box 8"/>
          <p:cNvSpPr txBox="1">
            <a:spLocks noChangeArrowheads="1"/>
          </p:cNvSpPr>
          <p:nvPr/>
        </p:nvSpPr>
        <p:spPr bwMode="auto">
          <a:xfrm>
            <a:off x="6877687" y="6268859"/>
            <a:ext cx="895172" cy="370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quartz</a:t>
            </a:r>
            <a:endParaRPr lang="pt-BR" b="1"/>
          </a:p>
        </p:txBody>
      </p:sp>
      <p:sp>
        <p:nvSpPr>
          <p:cNvPr id="79883" name="Text Box 9"/>
          <p:cNvSpPr txBox="1">
            <a:spLocks noChangeArrowheads="1"/>
          </p:cNvSpPr>
          <p:nvPr/>
        </p:nvSpPr>
        <p:spPr bwMode="auto">
          <a:xfrm>
            <a:off x="6583653" y="3532949"/>
            <a:ext cx="1259449" cy="652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Carbon </a:t>
            </a:r>
          </a:p>
          <a:p>
            <a:r>
              <a:rPr lang="en-US" b="1" dirty="0" err="1"/>
              <a:t>nanotube</a:t>
            </a:r>
            <a:endParaRPr lang="pt-BR" b="1" dirty="0"/>
          </a:p>
        </p:txBody>
      </p:sp>
      <p:sp>
        <p:nvSpPr>
          <p:cNvPr id="16" name="Rectangle 15"/>
          <p:cNvSpPr/>
          <p:nvPr/>
        </p:nvSpPr>
        <p:spPr bwMode="auto">
          <a:xfrm>
            <a:off x="1364539" y="5051652"/>
            <a:ext cx="2940346" cy="2886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18" name="Straight Arrow Connector 17"/>
          <p:cNvCxnSpPr>
            <a:stCxn id="16" idx="3"/>
          </p:cNvCxnSpPr>
          <p:nvPr/>
        </p:nvCxnSpPr>
        <p:spPr bwMode="auto">
          <a:xfrm>
            <a:off x="4304885" y="5195985"/>
            <a:ext cx="661577" cy="3608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" name="Espaço Reservado para Número de Slid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59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ojorio\Desktop\kirchberg-summary\italy\10696329-slice-lifted-pizza-with-olives-tomato-and-salami-over-white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1071546"/>
            <a:ext cx="2717891" cy="1811927"/>
          </a:xfrm>
          <a:prstGeom prst="rect">
            <a:avLst/>
          </a:prstGeom>
          <a:noFill/>
        </p:spPr>
      </p:pic>
      <p:pic>
        <p:nvPicPr>
          <p:cNvPr id="16" name="Imagem 15" descr="236296_fine_italian_food__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5074" y="1285860"/>
            <a:ext cx="2552503" cy="1905868"/>
          </a:xfrm>
          <a:prstGeom prst="rect">
            <a:avLst/>
          </a:prstGeom>
        </p:spPr>
      </p:pic>
      <p:pic>
        <p:nvPicPr>
          <p:cNvPr id="1031" name="Picture 7" descr="C:\Users\adojorio\Desktop\kirchberg-summary\italy\dot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4741673"/>
            <a:ext cx="2214578" cy="207616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71414"/>
            <a:ext cx="6400800" cy="868362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A </a:t>
            </a:r>
            <a:r>
              <a:rPr lang="en-US" dirty="0" err="1" smtClean="0"/>
              <a:t>cozinha</a:t>
            </a:r>
            <a:r>
              <a:rPr lang="en-US" dirty="0" smtClean="0"/>
              <a:t> </a:t>
            </a:r>
            <a:r>
              <a:rPr lang="en-US" dirty="0" err="1" smtClean="0"/>
              <a:t>italiana</a:t>
            </a:r>
            <a:endParaRPr lang="en-US" dirty="0"/>
          </a:p>
        </p:txBody>
      </p:sp>
      <p:pic>
        <p:nvPicPr>
          <p:cNvPr id="1027" name="Picture 3" descr="C:\Users\adojorio\Desktop\kirchberg-summary\italy\9703717-delicious-italian-pasta-with-tomato-sauce-and-basil.jpg"/>
          <p:cNvPicPr>
            <a:picLocks noChangeAspect="1" noChangeArrowheads="1"/>
          </p:cNvPicPr>
          <p:nvPr/>
        </p:nvPicPr>
        <p:blipFill>
          <a:blip r:embed="rId5" cstate="print"/>
          <a:srcRect t="23948"/>
          <a:stretch>
            <a:fillRect/>
          </a:stretch>
        </p:blipFill>
        <p:spPr bwMode="auto">
          <a:xfrm>
            <a:off x="5214942" y="2500306"/>
            <a:ext cx="1869579" cy="2113915"/>
          </a:xfrm>
          <a:prstGeom prst="rect">
            <a:avLst/>
          </a:prstGeom>
          <a:noFill/>
        </p:spPr>
      </p:pic>
      <p:pic>
        <p:nvPicPr>
          <p:cNvPr id="1029" name="Picture 5" descr="C:\Users\adojorio\Desktop\kirchberg-summary\italy\11233201-italian-meat-sauce-noodles-on-the-table.jpg"/>
          <p:cNvPicPr>
            <a:picLocks noChangeAspect="1" noChangeArrowheads="1"/>
          </p:cNvPicPr>
          <p:nvPr/>
        </p:nvPicPr>
        <p:blipFill>
          <a:blip r:embed="rId6" cstate="print"/>
          <a:srcRect t="28087"/>
          <a:stretch>
            <a:fillRect/>
          </a:stretch>
        </p:blipFill>
        <p:spPr bwMode="auto">
          <a:xfrm>
            <a:off x="6357950" y="4286256"/>
            <a:ext cx="2214578" cy="2306474"/>
          </a:xfrm>
          <a:prstGeom prst="rect">
            <a:avLst/>
          </a:prstGeom>
          <a:noFill/>
        </p:spPr>
      </p:pic>
      <p:pic>
        <p:nvPicPr>
          <p:cNvPr id="10" name="Imagem 9" descr="stock-photo-set-with-different-pasta-and-spaghetti-79433464.jpg"/>
          <p:cNvPicPr>
            <a:picLocks noChangeAspect="1"/>
          </p:cNvPicPr>
          <p:nvPr/>
        </p:nvPicPr>
        <p:blipFill>
          <a:blip r:embed="rId7" cstate="print"/>
          <a:srcRect r="9967" b="67354"/>
          <a:stretch>
            <a:fillRect/>
          </a:stretch>
        </p:blipFill>
        <p:spPr>
          <a:xfrm>
            <a:off x="0" y="3000372"/>
            <a:ext cx="5234459" cy="2113916"/>
          </a:xfrm>
          <a:prstGeom prst="rect">
            <a:avLst/>
          </a:prstGeom>
        </p:spPr>
      </p:pic>
      <p:pic>
        <p:nvPicPr>
          <p:cNvPr id="12" name="Imagem 11" descr="stock-vector--set-of-various-pasta-elements-8356365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7158" y="214290"/>
            <a:ext cx="2188739" cy="2286016"/>
          </a:xfrm>
          <a:prstGeom prst="rect">
            <a:avLst/>
          </a:prstGeom>
        </p:spPr>
      </p:pic>
      <p:pic>
        <p:nvPicPr>
          <p:cNvPr id="13" name="Imagem 12" descr="stock-photo-set-with-different-pasta-and-spaghetti-79433464.jpg"/>
          <p:cNvPicPr>
            <a:picLocks noChangeAspect="1"/>
          </p:cNvPicPr>
          <p:nvPr/>
        </p:nvPicPr>
        <p:blipFill>
          <a:blip r:embed="rId7" cstate="print"/>
          <a:srcRect t="63252" b="6143"/>
          <a:stretch>
            <a:fillRect/>
          </a:stretch>
        </p:blipFill>
        <p:spPr>
          <a:xfrm>
            <a:off x="1000100" y="5046072"/>
            <a:ext cx="5315617" cy="1811928"/>
          </a:xfrm>
          <a:prstGeom prst="rect">
            <a:avLst/>
          </a:prstGeom>
        </p:spPr>
      </p:pic>
      <p:pic>
        <p:nvPicPr>
          <p:cNvPr id="11" name="Imagem 10" descr="stock-vector-pasta-a-selection-of-different-types-of-pasta-on-a-black-background-5818472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57224" y="1214422"/>
            <a:ext cx="1922674" cy="1785950"/>
          </a:xfrm>
          <a:prstGeom prst="rect">
            <a:avLst/>
          </a:prstGeom>
        </p:spPr>
      </p:pic>
      <p:pic>
        <p:nvPicPr>
          <p:cNvPr id="14" name="Imagem 13" descr="lasanha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42976" y="4572007"/>
            <a:ext cx="2643206" cy="19853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13"/>
          <p:cNvSpPr>
            <a:spLocks noChangeArrowheads="1"/>
          </p:cNvSpPr>
          <p:nvPr/>
        </p:nvSpPr>
        <p:spPr bwMode="auto">
          <a:xfrm>
            <a:off x="1548871" y="142852"/>
            <a:ext cx="58806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Carbon </a:t>
            </a:r>
            <a:r>
              <a:rPr lang="en-US" sz="3600" b="1" dirty="0" err="1" smtClean="0">
                <a:solidFill>
                  <a:srgbClr val="0000FF"/>
                </a:solidFill>
              </a:rPr>
              <a:t>nanotube</a:t>
            </a:r>
            <a:r>
              <a:rPr lang="en-US" sz="3600" b="1" dirty="0" smtClean="0">
                <a:solidFill>
                  <a:srgbClr val="0000FF"/>
                </a:solidFill>
              </a:rPr>
              <a:t> serpentines</a:t>
            </a:r>
          </a:p>
        </p:txBody>
      </p:sp>
      <p:pic>
        <p:nvPicPr>
          <p:cNvPr id="22540" name="Picture 20"/>
          <p:cNvPicPr>
            <a:picLocks noChangeAspect="1" noChangeArrowheads="1"/>
          </p:cNvPicPr>
          <p:nvPr/>
        </p:nvPicPr>
        <p:blipFill>
          <a:blip r:embed="rId2" cstate="print"/>
          <a:srcRect l="47552" t="43755" r="26717" b="24719"/>
          <a:stretch>
            <a:fillRect/>
          </a:stretch>
        </p:blipFill>
        <p:spPr bwMode="auto">
          <a:xfrm>
            <a:off x="439876" y="985820"/>
            <a:ext cx="5203694" cy="494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500034" y="6215082"/>
            <a:ext cx="32722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by Ernesto </a:t>
            </a:r>
            <a:r>
              <a:rPr lang="en-US" sz="2800" dirty="0" err="1" smtClean="0"/>
              <a:t>Joselevich</a:t>
            </a:r>
            <a:endParaRPr lang="pt-BR" sz="2800" dirty="0"/>
          </a:p>
        </p:txBody>
      </p:sp>
      <p:pic>
        <p:nvPicPr>
          <p:cNvPr id="5" name="Picture 2" descr="F:\2010\paper\Jaque\NatureMaterials\fig1.JPG"/>
          <p:cNvPicPr>
            <a:picLocks noChangeAspect="1" noChangeArrowheads="1"/>
          </p:cNvPicPr>
          <p:nvPr/>
        </p:nvPicPr>
        <p:blipFill>
          <a:blip r:embed="rId3" cstate="print"/>
          <a:srcRect l="7836" t="11940" r="54105" b="5970"/>
          <a:stretch>
            <a:fillRect/>
          </a:stretch>
        </p:blipFill>
        <p:spPr bwMode="auto">
          <a:xfrm>
            <a:off x="5786414" y="964365"/>
            <a:ext cx="3113413" cy="503640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71472" y="0"/>
            <a:ext cx="7772400" cy="242886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Interaction with the surface generates a metal-semiconductor </a:t>
            </a:r>
            <a:r>
              <a:rPr lang="en-US" dirty="0" err="1" smtClean="0">
                <a:solidFill>
                  <a:srgbClr val="FF0000"/>
                </a:solidFill>
              </a:rPr>
              <a:t>superlattice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3" descr="perfec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5671" y="3068655"/>
            <a:ext cx="3551237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band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5" y="3144854"/>
            <a:ext cx="3489325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 descr="061009-seta-numera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143248"/>
            <a:ext cx="2500330" cy="2500330"/>
          </a:xfrm>
          <a:prstGeom prst="rect">
            <a:avLst/>
          </a:prstGeom>
          <a:noFill/>
        </p:spPr>
      </p:pic>
      <p:sp>
        <p:nvSpPr>
          <p:cNvPr id="14" name="Line 9"/>
          <p:cNvSpPr>
            <a:spLocks noChangeShapeType="1"/>
          </p:cNvSpPr>
          <p:nvPr/>
        </p:nvSpPr>
        <p:spPr bwMode="auto">
          <a:xfrm flipH="1">
            <a:off x="4500562" y="3429000"/>
            <a:ext cx="944555" cy="206372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3748394" y="3000372"/>
            <a:ext cx="45719" cy="78581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6929454" y="2928934"/>
            <a:ext cx="1631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</a:rPr>
              <a:t>semic</a:t>
            </a:r>
            <a:r>
              <a:rPr lang="en-US" b="1" dirty="0">
                <a:solidFill>
                  <a:srgbClr val="0000FF"/>
                </a:solidFill>
              </a:rPr>
              <a:t>. SWNT</a:t>
            </a:r>
            <a:endParaRPr lang="pt-BR" b="1" dirty="0">
              <a:solidFill>
                <a:srgbClr val="0000FF"/>
              </a:solidFill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928662" y="3071810"/>
            <a:ext cx="158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metal. SWNT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 flipH="1">
            <a:off x="4913329" y="3929066"/>
            <a:ext cx="944555" cy="206372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 flipV="1">
            <a:off x="2935263" y="4714884"/>
            <a:ext cx="708043" cy="498484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2" name="Line 9"/>
          <p:cNvSpPr>
            <a:spLocks noChangeShapeType="1"/>
          </p:cNvSpPr>
          <p:nvPr/>
        </p:nvSpPr>
        <p:spPr bwMode="auto">
          <a:xfrm flipV="1">
            <a:off x="2578073" y="4071942"/>
            <a:ext cx="708043" cy="498484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3" name="Line 9"/>
          <p:cNvSpPr>
            <a:spLocks noChangeShapeType="1"/>
          </p:cNvSpPr>
          <p:nvPr/>
        </p:nvSpPr>
        <p:spPr bwMode="auto">
          <a:xfrm flipV="1">
            <a:off x="3428992" y="5214950"/>
            <a:ext cx="708043" cy="498484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4" name="Line 10"/>
          <p:cNvSpPr>
            <a:spLocks noChangeShapeType="1"/>
          </p:cNvSpPr>
          <p:nvPr/>
        </p:nvSpPr>
        <p:spPr bwMode="auto">
          <a:xfrm>
            <a:off x="3954777" y="3357562"/>
            <a:ext cx="45719" cy="78581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5" name="Line 10"/>
          <p:cNvSpPr>
            <a:spLocks noChangeShapeType="1"/>
          </p:cNvSpPr>
          <p:nvPr/>
        </p:nvSpPr>
        <p:spPr bwMode="auto">
          <a:xfrm>
            <a:off x="4240529" y="3643314"/>
            <a:ext cx="45719" cy="78581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4526281" y="3929066"/>
            <a:ext cx="45719" cy="78581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6"/>
          <p:cNvSpPr>
            <a:spLocks noChangeArrowheads="1"/>
          </p:cNvSpPr>
          <p:nvPr/>
        </p:nvSpPr>
        <p:spPr bwMode="auto">
          <a:xfrm>
            <a:off x="2162431" y="142588"/>
            <a:ext cx="46556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333399"/>
                </a:solidFill>
              </a:rPr>
              <a:t>Interação com a superfície</a:t>
            </a:r>
            <a:endParaRPr lang="pt-BR" sz="3200" b="1" dirty="0">
              <a:solidFill>
                <a:srgbClr val="333399"/>
              </a:solidFill>
            </a:endParaRPr>
          </a:p>
        </p:txBody>
      </p:sp>
      <p:pic>
        <p:nvPicPr>
          <p:cNvPr id="80902" name="Picture 19" descr="juncao"/>
          <p:cNvPicPr>
            <a:picLocks noChangeAspect="1" noChangeArrowheads="1"/>
          </p:cNvPicPr>
          <p:nvPr/>
        </p:nvPicPr>
        <p:blipFill>
          <a:blip r:embed="rId3" cstate="print"/>
          <a:srcRect l="9731" t="10425" r="8463" b="5313"/>
          <a:stretch>
            <a:fillRect/>
          </a:stretch>
        </p:blipFill>
        <p:spPr bwMode="auto">
          <a:xfrm>
            <a:off x="5207216" y="785813"/>
            <a:ext cx="2793808" cy="4071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F:\2010\paper\Jaque\NatureMaterials\fig1.JPG"/>
          <p:cNvPicPr>
            <a:picLocks noChangeAspect="1" noChangeArrowheads="1"/>
          </p:cNvPicPr>
          <p:nvPr/>
        </p:nvPicPr>
        <p:blipFill>
          <a:blip r:embed="rId4" cstate="print"/>
          <a:srcRect l="7836" t="11940" r="54105" b="5970"/>
          <a:stretch>
            <a:fillRect/>
          </a:stretch>
        </p:blipFill>
        <p:spPr bwMode="auto">
          <a:xfrm>
            <a:off x="571472" y="821513"/>
            <a:ext cx="3643338" cy="5893635"/>
          </a:xfrm>
          <a:prstGeom prst="rect">
            <a:avLst/>
          </a:prstGeom>
          <a:noFill/>
        </p:spPr>
      </p:pic>
      <p:pic>
        <p:nvPicPr>
          <p:cNvPr id="8" name="Picture 4" descr="F:\2010\paper\Jaque\NatureMaterials\fig3.JPG"/>
          <p:cNvPicPr>
            <a:picLocks noChangeAspect="1" noChangeArrowheads="1"/>
          </p:cNvPicPr>
          <p:nvPr/>
        </p:nvPicPr>
        <p:blipFill>
          <a:blip r:embed="rId5" cstate="print"/>
          <a:srcRect l="50000" t="32018" b="20614"/>
          <a:stretch>
            <a:fillRect/>
          </a:stretch>
        </p:blipFill>
        <p:spPr bwMode="auto">
          <a:xfrm>
            <a:off x="5072066" y="4929174"/>
            <a:ext cx="2714644" cy="1928826"/>
          </a:xfrm>
          <a:prstGeom prst="rect">
            <a:avLst/>
          </a:prstGeom>
          <a:noFill/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62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-24"/>
            <a:ext cx="7772400" cy="869947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Sumário</a:t>
            </a:r>
            <a:endParaRPr lang="pt-BR" dirty="0">
              <a:solidFill>
                <a:srgbClr val="0000FF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0034" y="1214422"/>
            <a:ext cx="8429684" cy="5357850"/>
          </a:xfrm>
          <a:ln>
            <a:noFill/>
          </a:ln>
        </p:spPr>
        <p:txBody>
          <a:bodyPr>
            <a:normAutofit/>
          </a:bodyPr>
          <a:lstStyle/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Contextualizando o trabalho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Estrutura eletrônica e vibracional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A óptica e o espalhamento Raman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Deformações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Efeitos de acoplamentos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Perturbações do meio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rgbClr val="FF0000"/>
                </a:solidFill>
              </a:rPr>
              <a:t> Defeitos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</a:t>
            </a:r>
            <a:r>
              <a:rPr lang="pt-BR" dirty="0" err="1" smtClean="0">
                <a:solidFill>
                  <a:schemeClr val="tx1"/>
                </a:solidFill>
              </a:rPr>
              <a:t>Nanomanipulação</a:t>
            </a:r>
            <a:endParaRPr lang="pt-BR" dirty="0" smtClean="0">
              <a:solidFill>
                <a:schemeClr val="tx1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63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22263" y="71438"/>
            <a:ext cx="8535987" cy="628650"/>
          </a:xfrm>
          <a:noFill/>
        </p:spPr>
        <p:txBody>
          <a:bodyPr anchor="t"/>
          <a:lstStyle/>
          <a:p>
            <a:pPr eaLnBrk="1" hangingPunct="1"/>
            <a:r>
              <a:rPr lang="pt-BR" sz="3200" b="1" smtClean="0">
                <a:solidFill>
                  <a:srgbClr val="0000FF"/>
                </a:solidFill>
              </a:rPr>
              <a:t>G and D band imaging of a nano-graphite</a:t>
            </a:r>
            <a:endParaRPr lang="pt-BR" sz="3200" b="1" baseline="30000" smtClean="0">
              <a:solidFill>
                <a:srgbClr val="0000FF"/>
              </a:solidFill>
            </a:endParaRPr>
          </a:p>
        </p:txBody>
      </p:sp>
      <p:sp>
        <p:nvSpPr>
          <p:cNvPr id="25603" name="Text Box 10"/>
          <p:cNvSpPr txBox="1">
            <a:spLocks noChangeArrowheads="1"/>
          </p:cNvSpPr>
          <p:nvPr/>
        </p:nvSpPr>
        <p:spPr bwMode="auto">
          <a:xfrm>
            <a:off x="2170113" y="642938"/>
            <a:ext cx="4560887" cy="7080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>
                <a:ea typeface="MS PGothic" pitchFamily="34" charset="-128"/>
                <a:cs typeface="Arial" charset="0"/>
              </a:rPr>
              <a:t>Confocal </a:t>
            </a:r>
            <a:r>
              <a:rPr lang="pt-BR" sz="2000" b="1">
                <a:ea typeface="MS PGothic" pitchFamily="34" charset="-128"/>
                <a:cs typeface="Arial" charset="0"/>
              </a:rPr>
              <a:t>G band </a:t>
            </a:r>
            <a:r>
              <a:rPr lang="pt-BR" sz="2000">
                <a:ea typeface="MS PGothic" pitchFamily="34" charset="-128"/>
                <a:cs typeface="Arial" charset="0"/>
              </a:rPr>
              <a:t>and </a:t>
            </a:r>
            <a:r>
              <a:rPr lang="pt-BR" sz="2000" b="1">
                <a:ea typeface="MS PGothic" pitchFamily="34" charset="-128"/>
                <a:cs typeface="Arial" charset="0"/>
              </a:rPr>
              <a:t>D band </a:t>
            </a:r>
            <a:r>
              <a:rPr lang="pt-BR" sz="2000">
                <a:ea typeface="MS PGothic" pitchFamily="34" charset="-128"/>
                <a:cs typeface="Arial" charset="0"/>
              </a:rPr>
              <a:t>imaging</a:t>
            </a:r>
          </a:p>
          <a:p>
            <a:r>
              <a:rPr lang="pt-BR" sz="2000">
                <a:ea typeface="MS PGothic" pitchFamily="34" charset="-128"/>
                <a:cs typeface="Arial" charset="0"/>
              </a:rPr>
              <a:t> 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/>
          <a:srcRect b="-1851"/>
          <a:stretch>
            <a:fillRect/>
          </a:stretch>
        </p:blipFill>
        <p:spPr bwMode="auto">
          <a:xfrm>
            <a:off x="1890713" y="1077913"/>
            <a:ext cx="4752975" cy="57800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5605" name="Rectangle 11"/>
          <p:cNvSpPr>
            <a:spLocks noChangeArrowheads="1"/>
          </p:cNvSpPr>
          <p:nvPr/>
        </p:nvSpPr>
        <p:spPr bwMode="auto">
          <a:xfrm>
            <a:off x="6715125" y="1514475"/>
            <a:ext cx="19288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ea typeface="MS PGothic" pitchFamily="34" charset="-128"/>
                <a:cs typeface="Arial" charset="0"/>
              </a:rPr>
              <a:t>Experiment performed at Prof. Hartschuh laboratory (2005)</a:t>
            </a:r>
          </a:p>
        </p:txBody>
      </p:sp>
      <p:sp>
        <p:nvSpPr>
          <p:cNvPr id="25606" name="Text Box 10"/>
          <p:cNvSpPr txBox="1">
            <a:spLocks noChangeArrowheads="1"/>
          </p:cNvSpPr>
          <p:nvPr/>
        </p:nvSpPr>
        <p:spPr bwMode="auto">
          <a:xfrm>
            <a:off x="428625" y="5743575"/>
            <a:ext cx="1525588" cy="4000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>
                <a:ea typeface="MS PGothic" pitchFamily="34" charset="-128"/>
                <a:cs typeface="Arial" charset="0"/>
              </a:rPr>
              <a:t>Topography</a:t>
            </a:r>
          </a:p>
        </p:txBody>
      </p:sp>
      <p:sp>
        <p:nvSpPr>
          <p:cNvPr id="25607" name="Text Box 11"/>
          <p:cNvSpPr txBox="1">
            <a:spLocks noChangeArrowheads="1"/>
          </p:cNvSpPr>
          <p:nvPr/>
        </p:nvSpPr>
        <p:spPr bwMode="auto">
          <a:xfrm>
            <a:off x="6651625" y="5792788"/>
            <a:ext cx="1922463" cy="7080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>
                <a:ea typeface="MS PGothic" pitchFamily="34" charset="-128"/>
                <a:cs typeface="Arial" charset="0"/>
              </a:rPr>
              <a:t>NSOM D band </a:t>
            </a:r>
          </a:p>
          <a:p>
            <a:r>
              <a:rPr lang="pt-BR" sz="2000">
                <a:ea typeface="MS PGothic" pitchFamily="34" charset="-128"/>
                <a:cs typeface="Arial" charset="0"/>
              </a:rPr>
              <a:t>Imaging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t="51076"/>
          <a:stretch>
            <a:fillRect/>
          </a:stretch>
        </p:blipFill>
        <p:spPr bwMode="auto">
          <a:xfrm>
            <a:off x="571500" y="1571625"/>
            <a:ext cx="4286250" cy="322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6913" y="-28575"/>
            <a:ext cx="3367087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4714875"/>
            <a:ext cx="46767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9150" y="5572125"/>
            <a:ext cx="37528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8813" y="6286500"/>
            <a:ext cx="15716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8" y="0"/>
            <a:ext cx="8929687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643063" y="6286500"/>
            <a:ext cx="2071687" cy="357188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9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7301" y="571480"/>
            <a:ext cx="539241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9" name="TextBox 4"/>
          <p:cNvSpPr txBox="1">
            <a:spLocks noChangeArrowheads="1"/>
          </p:cNvSpPr>
          <p:nvPr/>
        </p:nvSpPr>
        <p:spPr bwMode="auto">
          <a:xfrm>
            <a:off x="32" y="-24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Tip Enhanced Raman Spectroscopy (TERS)</a:t>
            </a:r>
            <a:endParaRPr lang="pt-BR" sz="3600" dirty="0">
              <a:solidFill>
                <a:srgbClr val="0000FF"/>
              </a:solidFill>
            </a:endParaRPr>
          </a:p>
        </p:txBody>
      </p:sp>
      <p:sp>
        <p:nvSpPr>
          <p:cNvPr id="6150" name="Rectangle 5"/>
          <p:cNvSpPr>
            <a:spLocks noChangeArrowheads="1"/>
          </p:cNvSpPr>
          <p:nvPr/>
        </p:nvSpPr>
        <p:spPr bwMode="auto">
          <a:xfrm>
            <a:off x="214282" y="600058"/>
            <a:ext cx="457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Cancado</a:t>
            </a:r>
            <a:r>
              <a:rPr lang="en-US" sz="2000" dirty="0">
                <a:solidFill>
                  <a:srgbClr val="FF0000"/>
                </a:solidFill>
              </a:rPr>
              <a:t> et al. Phys. Rev. Let. (2009)</a:t>
            </a:r>
            <a:endParaRPr lang="pt-BR" sz="2000" dirty="0"/>
          </a:p>
        </p:txBody>
      </p:sp>
      <p:pic>
        <p:nvPicPr>
          <p:cNvPr id="7649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524" y="1071546"/>
            <a:ext cx="3330906" cy="2214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480658"/>
            <a:ext cx="333375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4643438" y="6754083"/>
            <a:ext cx="33289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7354910" y="6436590"/>
            <a:ext cx="360362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072330" y="6448032"/>
            <a:ext cx="8867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Comic Sans MS" pitchFamily="66" charset="0"/>
                <a:sym typeface="Symbol" pitchFamily="18" charset="2"/>
              </a:rPr>
              <a:t>500 nm</a:t>
            </a:r>
          </a:p>
        </p:txBody>
      </p:sp>
      <p:pic>
        <p:nvPicPr>
          <p:cNvPr id="12" name="Picture 3" descr="C:\Users\Gusta\Desktop\2011-08-24-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6352" y="3466393"/>
            <a:ext cx="3300413" cy="33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176590" y="4623666"/>
            <a:ext cx="457200" cy="4572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214678" y="3500438"/>
            <a:ext cx="1428760" cy="111442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001024" y="3571876"/>
            <a:ext cx="11430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/>
              <a:t>TERS </a:t>
            </a:r>
            <a:r>
              <a:rPr lang="en-US" sz="2000" dirty="0" smtClean="0"/>
              <a:t>(G band)</a:t>
            </a:r>
            <a:endParaRPr lang="pt-BR" sz="2000" dirty="0"/>
          </a:p>
        </p:txBody>
      </p:sp>
      <p:sp>
        <p:nvSpPr>
          <p:cNvPr id="11" name="Rectangle 10"/>
          <p:cNvSpPr/>
          <p:nvPr/>
        </p:nvSpPr>
        <p:spPr>
          <a:xfrm>
            <a:off x="0" y="3500438"/>
            <a:ext cx="12858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/>
              <a:t>Confocal</a:t>
            </a:r>
            <a:r>
              <a:rPr lang="en-US" sz="2400" dirty="0" smtClean="0"/>
              <a:t> Raman (G band)</a:t>
            </a:r>
            <a:endParaRPr lang="en-US" sz="2400" dirty="0"/>
          </a:p>
        </p:txBody>
      </p:sp>
      <p:cxnSp>
        <p:nvCxnSpPr>
          <p:cNvPr id="16" name="Straight Connector 15"/>
          <p:cNvCxnSpPr>
            <a:endCxn id="8" idx="0"/>
          </p:cNvCxnSpPr>
          <p:nvPr/>
        </p:nvCxnSpPr>
        <p:spPr>
          <a:xfrm rot="16200000" flipH="1">
            <a:off x="3052337" y="5162981"/>
            <a:ext cx="1682007" cy="150019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7929586" y="6143644"/>
            <a:ext cx="12858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Neto</a:t>
            </a:r>
            <a:r>
              <a:rPr lang="en-US" sz="2000" dirty="0" smtClean="0">
                <a:solidFill>
                  <a:srgbClr val="FF0000"/>
                </a:solidFill>
              </a:rPr>
              <a:t> et al.</a:t>
            </a:r>
          </a:p>
          <a:p>
            <a:r>
              <a:rPr lang="en-US" sz="2000" dirty="0" err="1" smtClean="0">
                <a:solidFill>
                  <a:srgbClr val="FF0000"/>
                </a:solidFill>
              </a:rPr>
              <a:t>Unpubl</a:t>
            </a:r>
            <a:r>
              <a:rPr lang="en-US" sz="2000" dirty="0" smtClean="0">
                <a:solidFill>
                  <a:srgbClr val="FF0000"/>
                </a:solidFill>
              </a:rPr>
              <a:t>.</a:t>
            </a:r>
            <a:endParaRPr lang="pt-B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title"/>
          </p:nvPr>
        </p:nvSpPr>
        <p:spPr>
          <a:xfrm>
            <a:off x="357188" y="523875"/>
            <a:ext cx="8482012" cy="76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t-BR" sz="3400" dirty="0" smtClean="0">
                <a:solidFill>
                  <a:srgbClr val="0000FF"/>
                </a:solidFill>
              </a:rPr>
              <a:t>Looking at single defects</a:t>
            </a:r>
            <a:r>
              <a:rPr lang="pt-BR" sz="1050" dirty="0" smtClean="0">
                <a:solidFill>
                  <a:srgbClr val="0000FF"/>
                </a:solidFill>
              </a:rPr>
              <a:t/>
            </a:r>
            <a:br>
              <a:rPr lang="pt-BR" sz="1050" dirty="0" smtClean="0">
                <a:solidFill>
                  <a:srgbClr val="0000FF"/>
                </a:solidFill>
              </a:rPr>
            </a:br>
            <a:r>
              <a:rPr lang="pt-BR" sz="2800" dirty="0" smtClean="0">
                <a:solidFill>
                  <a:schemeClr val="tx1"/>
                </a:solidFill>
              </a:rPr>
              <a:t>State-of-the-art TERS is limited to 10 nm resolution</a:t>
            </a:r>
            <a:br>
              <a:rPr lang="pt-BR" sz="2800" dirty="0" smtClean="0">
                <a:solidFill>
                  <a:schemeClr val="tx1"/>
                </a:solidFill>
              </a:rPr>
            </a:br>
            <a:r>
              <a:rPr lang="pt-BR" sz="1050" dirty="0" smtClean="0">
                <a:solidFill>
                  <a:schemeClr val="tx1"/>
                </a:solidFill>
              </a:rPr>
              <a:t/>
            </a:r>
            <a:br>
              <a:rPr lang="pt-BR" sz="1050" dirty="0" smtClean="0">
                <a:solidFill>
                  <a:schemeClr val="tx1"/>
                </a:solidFill>
              </a:rPr>
            </a:br>
            <a:endParaRPr 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17411" name="Rectangle 10"/>
          <p:cNvSpPr>
            <a:spLocks noChangeArrowheads="1"/>
          </p:cNvSpPr>
          <p:nvPr/>
        </p:nvSpPr>
        <p:spPr bwMode="auto">
          <a:xfrm>
            <a:off x="6745288" y="3651250"/>
            <a:ext cx="2157412" cy="24495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412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713" y="1573213"/>
            <a:ext cx="8142287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15"/>
          <p:cNvSpPr>
            <a:spLocks noChangeArrowheads="1"/>
          </p:cNvSpPr>
          <p:nvPr/>
        </p:nvSpPr>
        <p:spPr bwMode="auto">
          <a:xfrm>
            <a:off x="1643063" y="6215063"/>
            <a:ext cx="5980112" cy="46196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/>
              <a:t>We have to play with materials properties</a:t>
            </a:r>
          </a:p>
        </p:txBody>
      </p:sp>
      <p:sp>
        <p:nvSpPr>
          <p:cNvPr id="17414" name="Line 16"/>
          <p:cNvSpPr>
            <a:spLocks noChangeShapeType="1"/>
          </p:cNvSpPr>
          <p:nvPr/>
        </p:nvSpPr>
        <p:spPr bwMode="auto">
          <a:xfrm flipV="1">
            <a:off x="1543050" y="4216400"/>
            <a:ext cx="1663700" cy="6175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7415" name="Line 17"/>
          <p:cNvSpPr>
            <a:spLocks noChangeShapeType="1"/>
          </p:cNvSpPr>
          <p:nvPr/>
        </p:nvSpPr>
        <p:spPr bwMode="auto">
          <a:xfrm flipV="1">
            <a:off x="1438275" y="2163763"/>
            <a:ext cx="172402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7416" name="Line 22"/>
          <p:cNvSpPr>
            <a:spLocks noChangeShapeType="1"/>
          </p:cNvSpPr>
          <p:nvPr/>
        </p:nvSpPr>
        <p:spPr bwMode="auto">
          <a:xfrm flipV="1">
            <a:off x="1722438" y="2447925"/>
            <a:ext cx="4573587" cy="16986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7417" name="TextBox 13"/>
          <p:cNvSpPr txBox="1">
            <a:spLocks noChangeArrowheads="1"/>
          </p:cNvSpPr>
          <p:nvPr/>
        </p:nvSpPr>
        <p:spPr bwMode="auto">
          <a:xfrm>
            <a:off x="3143250" y="5572125"/>
            <a:ext cx="5305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i="1"/>
              <a:t>I. O. Maciel et al. Nature Materials (2008)</a:t>
            </a:r>
            <a:endParaRPr lang="pt-BR" sz="20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8" descr="BZ-lightcome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0" y="1058863"/>
            <a:ext cx="5754688" cy="431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85813" y="142875"/>
            <a:ext cx="7786687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600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Double resonance in </a:t>
            </a:r>
            <a:r>
              <a:rPr lang="en-US" sz="3600" kern="0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graphene</a:t>
            </a:r>
            <a:r>
              <a:rPr lang="en-US" sz="3600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Raman spectra</a:t>
            </a:r>
            <a:endParaRPr lang="pt-BR" sz="3600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9" descr="BZ-ehpai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0" y="1058863"/>
            <a:ext cx="5754688" cy="431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85813" y="142875"/>
            <a:ext cx="7786687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600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Double resonance in </a:t>
            </a:r>
            <a:r>
              <a:rPr lang="en-US" sz="3600" kern="0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graphene</a:t>
            </a:r>
            <a:r>
              <a:rPr lang="en-US" sz="3600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Raman spectra</a:t>
            </a:r>
            <a:endParaRPr lang="pt-BR" sz="3600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Rectangle 7"/>
          <p:cNvSpPr>
            <a:spLocks noChangeArrowheads="1"/>
          </p:cNvSpPr>
          <p:nvPr/>
        </p:nvSpPr>
        <p:spPr bwMode="auto">
          <a:xfrm>
            <a:off x="214282" y="71414"/>
            <a:ext cx="8715436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t-BR" sz="4000" dirty="0" smtClean="0">
                <a:solidFill>
                  <a:srgbClr val="0000FF"/>
                </a:solidFill>
              </a:rPr>
              <a:t>Hibridizações do carbono</a:t>
            </a:r>
            <a:endParaRPr lang="pt-BR" sz="4000" dirty="0">
              <a:solidFill>
                <a:srgbClr val="0000FF"/>
              </a:solidFill>
            </a:endParaRPr>
          </a:p>
        </p:txBody>
      </p:sp>
      <p:pic>
        <p:nvPicPr>
          <p:cNvPr id="82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601" y="1714488"/>
            <a:ext cx="5270283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8" name="CaixaDeTexto 15"/>
          <p:cNvSpPr txBox="1">
            <a:spLocks noChangeArrowheads="1"/>
          </p:cNvSpPr>
          <p:nvPr/>
        </p:nvSpPr>
        <p:spPr bwMode="auto">
          <a:xfrm>
            <a:off x="857224" y="5763300"/>
            <a:ext cx="17918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800" dirty="0" smtClean="0"/>
              <a:t>Diamante</a:t>
            </a:r>
            <a:endParaRPr lang="pt-BR" sz="2800" dirty="0"/>
          </a:p>
        </p:txBody>
      </p:sp>
      <p:sp>
        <p:nvSpPr>
          <p:cNvPr id="8209" name="CaixaDeTexto 16"/>
          <p:cNvSpPr txBox="1">
            <a:spLocks noChangeArrowheads="1"/>
          </p:cNvSpPr>
          <p:nvPr/>
        </p:nvSpPr>
        <p:spPr bwMode="auto">
          <a:xfrm>
            <a:off x="3840173" y="5786454"/>
            <a:ext cx="17319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800" dirty="0" smtClean="0"/>
              <a:t>Grafita</a:t>
            </a:r>
            <a:endParaRPr lang="pt-BR" sz="2800" dirty="0"/>
          </a:p>
        </p:txBody>
      </p:sp>
      <p:sp>
        <p:nvSpPr>
          <p:cNvPr id="8210" name="CaixaDeTexto 18"/>
          <p:cNvSpPr txBox="1">
            <a:spLocks noChangeArrowheads="1"/>
          </p:cNvSpPr>
          <p:nvPr/>
        </p:nvSpPr>
        <p:spPr bwMode="auto">
          <a:xfrm>
            <a:off x="6858680" y="5763300"/>
            <a:ext cx="15709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800" dirty="0" smtClean="0"/>
              <a:t>Poliinas</a:t>
            </a:r>
            <a:endParaRPr lang="pt-BR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1379757" y="6143644"/>
            <a:ext cx="763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sp</a:t>
            </a:r>
            <a:r>
              <a:rPr lang="en-US" sz="3600" baseline="30000" dirty="0" smtClean="0"/>
              <a:t>3</a:t>
            </a:r>
            <a:endParaRPr lang="en-US" sz="3600" baseline="30000" dirty="0"/>
          </a:p>
        </p:txBody>
      </p:sp>
      <p:sp>
        <p:nvSpPr>
          <p:cNvPr id="20" name="TextBox 19"/>
          <p:cNvSpPr txBox="1"/>
          <p:nvPr/>
        </p:nvSpPr>
        <p:spPr>
          <a:xfrm>
            <a:off x="4143372" y="6140255"/>
            <a:ext cx="763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sp</a:t>
            </a:r>
            <a:r>
              <a:rPr lang="en-US" sz="3600" baseline="30000" dirty="0" smtClean="0"/>
              <a:t>2</a:t>
            </a:r>
            <a:endParaRPr lang="en-US" sz="3600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7215238" y="6140255"/>
            <a:ext cx="642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sp</a:t>
            </a:r>
            <a:endParaRPr lang="en-US" sz="3600" baseline="30000" dirty="0" smtClean="0"/>
          </a:p>
        </p:txBody>
      </p:sp>
      <p:sp>
        <p:nvSpPr>
          <p:cNvPr id="13" name="TextBox 12"/>
          <p:cNvSpPr txBox="1"/>
          <p:nvPr/>
        </p:nvSpPr>
        <p:spPr>
          <a:xfrm rot="19986589">
            <a:off x="6139855" y="4521330"/>
            <a:ext cx="2773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i="1" dirty="0" smtClean="0"/>
              <a:t>C–C≡C–C≡C–C</a:t>
            </a:r>
            <a:endParaRPr lang="pt-BR" sz="3600" i="1" dirty="0"/>
          </a:p>
        </p:txBody>
      </p:sp>
      <p:sp>
        <p:nvSpPr>
          <p:cNvPr id="24" name="CaixaDeTexto 15"/>
          <p:cNvSpPr txBox="1">
            <a:spLocks noChangeArrowheads="1"/>
          </p:cNvSpPr>
          <p:nvPr/>
        </p:nvSpPr>
        <p:spPr bwMode="auto">
          <a:xfrm>
            <a:off x="3143240" y="857232"/>
            <a:ext cx="3143272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3600" dirty="0" smtClean="0"/>
              <a:t>C: 1s</a:t>
            </a:r>
            <a:r>
              <a:rPr lang="pt-BR" sz="3600" baseline="30000" dirty="0" smtClean="0"/>
              <a:t>2</a:t>
            </a:r>
            <a:r>
              <a:rPr lang="pt-BR" sz="3600" dirty="0" smtClean="0"/>
              <a:t> 2s</a:t>
            </a:r>
            <a:r>
              <a:rPr lang="pt-BR" sz="3600" baseline="30000" dirty="0" smtClean="0"/>
              <a:t>2</a:t>
            </a:r>
            <a:r>
              <a:rPr lang="pt-BR" sz="3600" dirty="0" smtClean="0"/>
              <a:t> 2p</a:t>
            </a:r>
            <a:r>
              <a:rPr lang="pt-BR" sz="3600" baseline="30000" dirty="0" smtClean="0"/>
              <a:t>2</a:t>
            </a:r>
            <a:endParaRPr lang="pt-BR" sz="3600" baseline="30000" dirty="0"/>
          </a:p>
        </p:txBody>
      </p:sp>
      <p:pic>
        <p:nvPicPr>
          <p:cNvPr id="3706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1798" y="2143116"/>
            <a:ext cx="3050796" cy="1566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Straight Connector 16"/>
          <p:cNvCxnSpPr/>
          <p:nvPr/>
        </p:nvCxnSpPr>
        <p:spPr>
          <a:xfrm>
            <a:off x="214314" y="1571612"/>
            <a:ext cx="8715404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0" descr="BZ-Gban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0" y="1058863"/>
            <a:ext cx="5754688" cy="431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85813" y="142875"/>
            <a:ext cx="7786687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600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Double resonance in </a:t>
            </a:r>
            <a:r>
              <a:rPr lang="en-US" sz="3600" kern="0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graphene</a:t>
            </a:r>
            <a:r>
              <a:rPr lang="en-US" sz="3600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Raman spectra</a:t>
            </a:r>
            <a:endParaRPr lang="pt-BR" sz="3600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1" descr="BZnon-resonan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0" y="1058863"/>
            <a:ext cx="5754688" cy="431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85813" y="142875"/>
            <a:ext cx="7786687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600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Double resonance in </a:t>
            </a:r>
            <a:r>
              <a:rPr lang="en-US" sz="3600" kern="0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graphene</a:t>
            </a:r>
            <a:r>
              <a:rPr lang="en-US" sz="3600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Raman spectra</a:t>
            </a:r>
            <a:endParaRPr lang="pt-BR" sz="3600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31" descr="Fig2a"/>
          <p:cNvPicPr>
            <a:picLocks noChangeAspect="1" noChangeArrowheads="1"/>
          </p:cNvPicPr>
          <p:nvPr/>
        </p:nvPicPr>
        <p:blipFill>
          <a:blip r:embed="rId2" cstate="print"/>
          <a:srcRect l="9468"/>
          <a:stretch>
            <a:fillRect/>
          </a:stretch>
        </p:blipFill>
        <p:spPr bwMode="auto">
          <a:xfrm>
            <a:off x="1955800" y="1071563"/>
            <a:ext cx="5259388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571500" y="5045075"/>
            <a:ext cx="771525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i="1"/>
              <a:t>Internal electron-phonon scattering </a:t>
            </a:r>
          </a:p>
          <a:p>
            <a:pPr algn="ctr"/>
            <a:r>
              <a:rPr lang="en-US" sz="2400" i="1"/>
              <a:t>selected by Double Resonance</a:t>
            </a:r>
            <a:endParaRPr lang="pt-BR" sz="2400" i="1"/>
          </a:p>
          <a:p>
            <a:pPr algn="ctr"/>
            <a:r>
              <a:rPr lang="pt-BR" i="1"/>
              <a:t>Thomsen and Reich., PRL (2000)</a:t>
            </a:r>
          </a:p>
          <a:p>
            <a:pPr algn="ctr"/>
            <a:r>
              <a:rPr lang="pt-BR" i="1"/>
              <a:t>R. Saito et al. PRL. (2001)</a:t>
            </a:r>
          </a:p>
        </p:txBody>
      </p:sp>
      <p:sp>
        <p:nvSpPr>
          <p:cNvPr id="7" name="Rectangle 6"/>
          <p:cNvSpPr/>
          <p:nvPr/>
        </p:nvSpPr>
        <p:spPr>
          <a:xfrm>
            <a:off x="2000250" y="1143000"/>
            <a:ext cx="214313" cy="2857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533" name="TextBox 11"/>
          <p:cNvSpPr txBox="1">
            <a:spLocks noChangeArrowheads="1"/>
          </p:cNvSpPr>
          <p:nvPr/>
        </p:nvSpPr>
        <p:spPr bwMode="auto">
          <a:xfrm>
            <a:off x="715963" y="6427788"/>
            <a:ext cx="735647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1">
                <a:solidFill>
                  <a:srgbClr val="FF0000"/>
                </a:solidFill>
              </a:rPr>
              <a:t>The </a:t>
            </a:r>
            <a:r>
              <a:rPr lang="en-US" sz="2200" b="1" i="1">
                <a:solidFill>
                  <a:srgbClr val="FF0000"/>
                </a:solidFill>
              </a:rPr>
              <a:t>q = 0</a:t>
            </a:r>
            <a:r>
              <a:rPr lang="en-US" sz="2200" b="1">
                <a:solidFill>
                  <a:srgbClr val="FF0000"/>
                </a:solidFill>
              </a:rPr>
              <a:t> momentum selection rule has to be broken!</a:t>
            </a:r>
            <a:endParaRPr lang="pt-BR" sz="2200" b="1">
              <a:solidFill>
                <a:srgbClr val="FF0000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785813" y="142875"/>
            <a:ext cx="7786687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600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Double resonance in </a:t>
            </a:r>
            <a:r>
              <a:rPr lang="en-US" sz="3600" kern="0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graphene</a:t>
            </a:r>
            <a:r>
              <a:rPr lang="en-US" sz="3600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Raman spectra</a:t>
            </a:r>
            <a:endParaRPr lang="pt-BR" sz="3600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031" descr="Fig2a"/>
          <p:cNvPicPr>
            <a:picLocks noChangeAspect="1" noChangeArrowheads="1"/>
          </p:cNvPicPr>
          <p:nvPr/>
        </p:nvPicPr>
        <p:blipFill>
          <a:blip r:embed="rId3" cstate="print"/>
          <a:srcRect l="9468"/>
          <a:stretch>
            <a:fillRect/>
          </a:stretch>
        </p:blipFill>
        <p:spPr bwMode="auto">
          <a:xfrm>
            <a:off x="255588" y="1571625"/>
            <a:ext cx="517366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85750" y="2071688"/>
            <a:ext cx="285750" cy="2857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ph sz="half" idx="4294967295"/>
          </p:nvPr>
        </p:nvGraphicFramePr>
        <p:xfrm>
          <a:off x="5143500" y="1285875"/>
          <a:ext cx="3856038" cy="3297238"/>
        </p:xfrm>
        <a:graphic>
          <a:graphicData uri="http://schemas.openxmlformats.org/presentationml/2006/ole">
            <p:oleObj spid="_x0000_s293890" name="Graph" r:id="rId4" imgW="3002400" imgH="2756160" progId="">
              <p:embed/>
            </p:oleObj>
          </a:graphicData>
        </a:graphic>
      </p:graphicFrame>
      <p:sp>
        <p:nvSpPr>
          <p:cNvPr id="1031" name="Line 64"/>
          <p:cNvSpPr>
            <a:spLocks noChangeShapeType="1"/>
          </p:cNvSpPr>
          <p:nvPr/>
        </p:nvSpPr>
        <p:spPr bwMode="auto">
          <a:xfrm>
            <a:off x="6186488" y="2036763"/>
            <a:ext cx="1290637" cy="127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030" name="Text Box 110"/>
          <p:cNvSpPr txBox="1">
            <a:spLocks noChangeArrowheads="1"/>
          </p:cNvSpPr>
          <p:nvPr/>
        </p:nvSpPr>
        <p:spPr bwMode="auto">
          <a:xfrm>
            <a:off x="6373813" y="2820988"/>
            <a:ext cx="898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E</a:t>
            </a:r>
            <a:r>
              <a:rPr lang="en-US" baseline="-25000">
                <a:solidFill>
                  <a:srgbClr val="FF0000"/>
                </a:solidFill>
              </a:rPr>
              <a:t>phonon</a:t>
            </a:r>
          </a:p>
        </p:txBody>
      </p:sp>
      <p:sp>
        <p:nvSpPr>
          <p:cNvPr id="2" name="AutoShape 111"/>
          <p:cNvSpPr>
            <a:spLocks/>
          </p:cNvSpPr>
          <p:nvPr/>
        </p:nvSpPr>
        <p:spPr bwMode="auto">
          <a:xfrm>
            <a:off x="6183313" y="2038350"/>
            <a:ext cx="219075" cy="1925638"/>
          </a:xfrm>
          <a:prstGeom prst="rightBrace">
            <a:avLst>
              <a:gd name="adj1" fmla="val 73249"/>
              <a:gd name="adj2" fmla="val 50000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143625" y="1641475"/>
            <a:ext cx="285750" cy="158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6143625" y="1714500"/>
            <a:ext cx="71438" cy="714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034" name="Picture 143" descr="graphe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3" y="5133975"/>
            <a:ext cx="1544637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Line 144"/>
          <p:cNvSpPr>
            <a:spLocks noChangeShapeType="1"/>
          </p:cNvSpPr>
          <p:nvPr/>
        </p:nvSpPr>
        <p:spPr bwMode="auto">
          <a:xfrm>
            <a:off x="5840413" y="5818188"/>
            <a:ext cx="152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036" name="Line 145"/>
          <p:cNvSpPr>
            <a:spLocks noChangeShapeType="1"/>
          </p:cNvSpPr>
          <p:nvPr/>
        </p:nvSpPr>
        <p:spPr bwMode="auto">
          <a:xfrm>
            <a:off x="6434138" y="5470525"/>
            <a:ext cx="152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037" name="Line 146"/>
          <p:cNvSpPr>
            <a:spLocks noChangeShapeType="1"/>
          </p:cNvSpPr>
          <p:nvPr/>
        </p:nvSpPr>
        <p:spPr bwMode="auto">
          <a:xfrm>
            <a:off x="6434138" y="6162675"/>
            <a:ext cx="152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038" name="Line 147"/>
          <p:cNvSpPr>
            <a:spLocks noChangeShapeType="1"/>
          </p:cNvSpPr>
          <p:nvPr/>
        </p:nvSpPr>
        <p:spPr bwMode="auto">
          <a:xfrm>
            <a:off x="6270625" y="5818188"/>
            <a:ext cx="152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stealth" w="med" len="med"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039" name="Line 148"/>
          <p:cNvSpPr>
            <a:spLocks noChangeShapeType="1"/>
          </p:cNvSpPr>
          <p:nvPr/>
        </p:nvSpPr>
        <p:spPr bwMode="auto">
          <a:xfrm>
            <a:off x="5676900" y="5470525"/>
            <a:ext cx="152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stealth" w="med" len="med"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040" name="Line 149"/>
          <p:cNvSpPr>
            <a:spLocks noChangeShapeType="1"/>
          </p:cNvSpPr>
          <p:nvPr/>
        </p:nvSpPr>
        <p:spPr bwMode="auto">
          <a:xfrm>
            <a:off x="5676900" y="6162675"/>
            <a:ext cx="152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stealth" w="med" len="med"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041" name="Text Box 151"/>
          <p:cNvSpPr txBox="1">
            <a:spLocks noChangeArrowheads="1"/>
          </p:cNvSpPr>
          <p:nvPr/>
        </p:nvSpPr>
        <p:spPr bwMode="auto">
          <a:xfrm>
            <a:off x="5640388" y="4751388"/>
            <a:ext cx="10033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/>
              <a:t>Γ</a:t>
            </a:r>
            <a:r>
              <a:rPr lang="en-US"/>
              <a:t>   point</a:t>
            </a:r>
            <a:endParaRPr lang="en-US" baseline="-25000"/>
          </a:p>
        </p:txBody>
      </p:sp>
      <p:sp>
        <p:nvSpPr>
          <p:cNvPr id="1042" name="Text Box 175"/>
          <p:cNvSpPr txBox="1">
            <a:spLocks noChangeArrowheads="1"/>
          </p:cNvSpPr>
          <p:nvPr/>
        </p:nvSpPr>
        <p:spPr bwMode="auto">
          <a:xfrm>
            <a:off x="7500938" y="4772025"/>
            <a:ext cx="903287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K point</a:t>
            </a:r>
            <a:endParaRPr lang="en-US" baseline="-25000"/>
          </a:p>
        </p:txBody>
      </p:sp>
      <p:pic>
        <p:nvPicPr>
          <p:cNvPr id="1043" name="Picture 177" descr="graphe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50" y="5143500"/>
            <a:ext cx="1544638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" name="Line 178"/>
          <p:cNvSpPr>
            <a:spLocks noChangeShapeType="1"/>
          </p:cNvSpPr>
          <p:nvPr/>
        </p:nvSpPr>
        <p:spPr bwMode="auto">
          <a:xfrm>
            <a:off x="7626350" y="5824538"/>
            <a:ext cx="152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045" name="Line 179"/>
          <p:cNvSpPr>
            <a:spLocks noChangeShapeType="1"/>
          </p:cNvSpPr>
          <p:nvPr/>
        </p:nvSpPr>
        <p:spPr bwMode="auto">
          <a:xfrm rot="7200000">
            <a:off x="7948613" y="5638800"/>
            <a:ext cx="152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046" name="Line 180"/>
          <p:cNvSpPr>
            <a:spLocks noChangeShapeType="1"/>
          </p:cNvSpPr>
          <p:nvPr/>
        </p:nvSpPr>
        <p:spPr bwMode="auto">
          <a:xfrm rot="-7200000">
            <a:off x="7945438" y="6016625"/>
            <a:ext cx="152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047" name="Line 181"/>
          <p:cNvSpPr>
            <a:spLocks noChangeShapeType="1"/>
          </p:cNvSpPr>
          <p:nvPr/>
        </p:nvSpPr>
        <p:spPr bwMode="auto">
          <a:xfrm>
            <a:off x="8056563" y="5824538"/>
            <a:ext cx="152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stealth" w="med" len="med"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048" name="Line 182"/>
          <p:cNvSpPr>
            <a:spLocks noChangeShapeType="1"/>
          </p:cNvSpPr>
          <p:nvPr/>
        </p:nvSpPr>
        <p:spPr bwMode="auto">
          <a:xfrm rot="7200000">
            <a:off x="7732713" y="6015038"/>
            <a:ext cx="152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stealth" w="med" len="med"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049" name="Line 183"/>
          <p:cNvSpPr>
            <a:spLocks noChangeShapeType="1"/>
          </p:cNvSpPr>
          <p:nvPr/>
        </p:nvSpPr>
        <p:spPr bwMode="auto">
          <a:xfrm rot="-7200000">
            <a:off x="7732713" y="5637213"/>
            <a:ext cx="152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stealth" w="med" len="med"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050" name="TextBox 30"/>
          <p:cNvSpPr txBox="1">
            <a:spLocks noChangeArrowheads="1"/>
          </p:cNvSpPr>
          <p:nvPr/>
        </p:nvSpPr>
        <p:spPr bwMode="auto">
          <a:xfrm>
            <a:off x="6308725" y="1344613"/>
            <a:ext cx="406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D'</a:t>
            </a:r>
            <a:endParaRPr lang="pt-BR" b="1"/>
          </a:p>
        </p:txBody>
      </p:sp>
      <p:sp>
        <p:nvSpPr>
          <p:cNvPr id="1051" name="TextBox 31"/>
          <p:cNvSpPr txBox="1">
            <a:spLocks noChangeArrowheads="1"/>
          </p:cNvSpPr>
          <p:nvPr/>
        </p:nvSpPr>
        <p:spPr bwMode="auto">
          <a:xfrm>
            <a:off x="7237413" y="1701800"/>
            <a:ext cx="352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D</a:t>
            </a:r>
            <a:endParaRPr lang="pt-BR" b="1"/>
          </a:p>
        </p:txBody>
      </p:sp>
      <p:sp>
        <p:nvSpPr>
          <p:cNvPr id="1052" name="TextBox 32"/>
          <p:cNvSpPr txBox="1">
            <a:spLocks noChangeArrowheads="1"/>
          </p:cNvSpPr>
          <p:nvPr/>
        </p:nvSpPr>
        <p:spPr bwMode="auto">
          <a:xfrm>
            <a:off x="5851525" y="1701800"/>
            <a:ext cx="363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G</a:t>
            </a:r>
            <a:endParaRPr lang="pt-BR" b="1"/>
          </a:p>
        </p:txBody>
      </p:sp>
      <p:sp>
        <p:nvSpPr>
          <p:cNvPr id="1053" name="TextBox 33"/>
          <p:cNvSpPr txBox="1">
            <a:spLocks noChangeArrowheads="1"/>
          </p:cNvSpPr>
          <p:nvPr/>
        </p:nvSpPr>
        <p:spPr bwMode="auto">
          <a:xfrm>
            <a:off x="119063" y="5627688"/>
            <a:ext cx="523875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The G band is related to sp</a:t>
            </a:r>
            <a:r>
              <a:rPr lang="en-US" sz="2000" baseline="30000"/>
              <a:t>2</a:t>
            </a:r>
            <a:r>
              <a:rPr lang="en-US" sz="2000"/>
              <a:t> bond stretching</a:t>
            </a:r>
          </a:p>
          <a:p>
            <a:endParaRPr lang="en-US" sz="1000"/>
          </a:p>
          <a:p>
            <a:r>
              <a:rPr lang="en-US" sz="2000"/>
              <a:t>The D band is related to hexagon breathing</a:t>
            </a:r>
            <a:endParaRPr lang="pt-BR" sz="2000"/>
          </a:p>
        </p:txBody>
      </p:sp>
      <p:sp>
        <p:nvSpPr>
          <p:cNvPr id="1054" name="Rectangle 2"/>
          <p:cNvSpPr>
            <a:spLocks noGrp="1" noChangeArrowheads="1"/>
          </p:cNvSpPr>
          <p:nvPr>
            <p:ph type="title"/>
          </p:nvPr>
        </p:nvSpPr>
        <p:spPr>
          <a:xfrm>
            <a:off x="785813" y="142875"/>
            <a:ext cx="7786687" cy="477838"/>
          </a:xfrm>
          <a:noFill/>
        </p:spPr>
        <p:txBody>
          <a:bodyPr anchor="t">
            <a:normAutofit fontScale="90000"/>
          </a:bodyPr>
          <a:lstStyle/>
          <a:p>
            <a:pPr eaLnBrk="1" hangingPunct="1"/>
            <a:r>
              <a:rPr lang="en-US" sz="3600" smtClean="0">
                <a:solidFill>
                  <a:srgbClr val="0000FF"/>
                </a:solidFill>
              </a:rPr>
              <a:t>Disorder in graphene Raman spectra</a:t>
            </a:r>
            <a:endParaRPr lang="pt-BR" sz="3600" smtClean="0">
              <a:solidFill>
                <a:srgbClr val="0000FF"/>
              </a:solidFill>
            </a:endParaRPr>
          </a:p>
        </p:txBody>
      </p:sp>
      <p:sp>
        <p:nvSpPr>
          <p:cNvPr id="1055" name="TextBox 32"/>
          <p:cNvSpPr txBox="1">
            <a:spLocks noChangeArrowheads="1"/>
          </p:cNvSpPr>
          <p:nvPr/>
        </p:nvSpPr>
        <p:spPr bwMode="auto">
          <a:xfrm>
            <a:off x="1658938" y="833438"/>
            <a:ext cx="548481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/>
              <a:t>Breaks the </a:t>
            </a:r>
            <a:r>
              <a:rPr lang="en-US" sz="2200" i="1"/>
              <a:t>q = 0</a:t>
            </a:r>
            <a:r>
              <a:rPr lang="en-US" sz="2200"/>
              <a:t> momentum selection rule</a:t>
            </a:r>
            <a:endParaRPr lang="pt-BR" sz="22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" y="71438"/>
            <a:ext cx="8929688" cy="477837"/>
          </a:xfrm>
          <a:noFill/>
        </p:spPr>
        <p:txBody>
          <a:bodyPr anchor="t">
            <a:normAutofit fontScale="90000"/>
          </a:bodyPr>
          <a:lstStyle/>
          <a:p>
            <a:pPr eaLnBrk="1" hangingPunct="1"/>
            <a:r>
              <a:rPr lang="en-US" sz="360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I</a:t>
            </a:r>
            <a:r>
              <a:rPr lang="en-US" sz="3600" baseline="-25000" smtClean="0">
                <a:solidFill>
                  <a:srgbClr val="0000FF"/>
                </a:solidFill>
              </a:rPr>
              <a:t>D</a:t>
            </a:r>
            <a:r>
              <a:rPr lang="en-US" sz="3600" smtClean="0">
                <a:solidFill>
                  <a:srgbClr val="0000FF"/>
                </a:solidFill>
              </a:rPr>
              <a:t> / </a:t>
            </a:r>
            <a:r>
              <a:rPr lang="en-US" sz="360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I</a:t>
            </a:r>
            <a:r>
              <a:rPr lang="en-US" sz="3600" baseline="-25000" smtClean="0">
                <a:solidFill>
                  <a:srgbClr val="0000FF"/>
                </a:solidFill>
              </a:rPr>
              <a:t>G</a:t>
            </a:r>
            <a:r>
              <a:rPr lang="en-US" sz="3600" smtClean="0">
                <a:solidFill>
                  <a:srgbClr val="0000FF"/>
                </a:solidFill>
              </a:rPr>
              <a:t> vs. Ar</a:t>
            </a:r>
            <a:r>
              <a:rPr lang="en-US" sz="3600" baseline="30000" smtClean="0">
                <a:solidFill>
                  <a:srgbClr val="0000FF"/>
                </a:solidFill>
              </a:rPr>
              <a:t>+</a:t>
            </a:r>
            <a:r>
              <a:rPr lang="en-US" sz="3600" smtClean="0">
                <a:solidFill>
                  <a:srgbClr val="0000FF"/>
                </a:solidFill>
              </a:rPr>
              <a:t> bombardment time</a:t>
            </a:r>
            <a:endParaRPr lang="pt-BR" sz="3600" baseline="-25000" smtClean="0">
              <a:solidFill>
                <a:srgbClr val="0000FF"/>
              </a:solidFill>
            </a:endParaRPr>
          </a:p>
        </p:txBody>
      </p:sp>
      <p:pic>
        <p:nvPicPr>
          <p:cNvPr id="29699" name="Picture 4" descr="IDIGvstlog.JPG"/>
          <p:cNvPicPr>
            <a:picLocks noChangeAspect="1"/>
          </p:cNvPicPr>
          <p:nvPr/>
        </p:nvPicPr>
        <p:blipFill>
          <a:blip r:embed="rId2" cstate="print"/>
          <a:srcRect l="6169" t="7986" r="12430"/>
          <a:stretch>
            <a:fillRect/>
          </a:stretch>
        </p:blipFill>
        <p:spPr bwMode="auto">
          <a:xfrm>
            <a:off x="3714750" y="2843213"/>
            <a:ext cx="5214938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Box 8"/>
          <p:cNvSpPr txBox="1">
            <a:spLocks noChangeArrowheads="1"/>
          </p:cNvSpPr>
          <p:nvPr/>
        </p:nvSpPr>
        <p:spPr bwMode="auto">
          <a:xfrm>
            <a:off x="2071688" y="785813"/>
            <a:ext cx="1508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10</a:t>
            </a:r>
            <a:r>
              <a:rPr lang="en-US" sz="2000" baseline="30000"/>
              <a:t>11</a:t>
            </a:r>
            <a:r>
              <a:rPr lang="en-US" sz="2000"/>
              <a:t>Ar</a:t>
            </a:r>
            <a:r>
              <a:rPr lang="en-US" sz="2000" baseline="30000"/>
              <a:t>+</a:t>
            </a:r>
            <a:r>
              <a:rPr lang="en-US" sz="2000"/>
              <a:t>/cm</a:t>
            </a:r>
            <a:r>
              <a:rPr lang="en-US" sz="2000" baseline="30000"/>
              <a:t>2</a:t>
            </a:r>
            <a:endParaRPr lang="pt-BR" sz="2000" baseline="30000"/>
          </a:p>
        </p:txBody>
      </p:sp>
      <p:sp>
        <p:nvSpPr>
          <p:cNvPr id="29701" name="TextBox 9"/>
          <p:cNvSpPr txBox="1">
            <a:spLocks noChangeArrowheads="1"/>
          </p:cNvSpPr>
          <p:nvPr/>
        </p:nvSpPr>
        <p:spPr bwMode="auto">
          <a:xfrm>
            <a:off x="3786188" y="785813"/>
            <a:ext cx="152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10</a:t>
            </a:r>
            <a:r>
              <a:rPr lang="en-US" sz="2000" baseline="30000"/>
              <a:t>12</a:t>
            </a:r>
            <a:r>
              <a:rPr lang="en-US" sz="2000"/>
              <a:t>Ar</a:t>
            </a:r>
            <a:r>
              <a:rPr lang="en-US" sz="2000" baseline="30000"/>
              <a:t>+</a:t>
            </a:r>
            <a:r>
              <a:rPr lang="en-US" sz="2000"/>
              <a:t>/cm</a:t>
            </a:r>
            <a:r>
              <a:rPr lang="en-US" sz="2000" baseline="30000"/>
              <a:t>2</a:t>
            </a:r>
            <a:endParaRPr lang="pt-BR" sz="2000" baseline="30000"/>
          </a:p>
        </p:txBody>
      </p:sp>
      <p:sp>
        <p:nvSpPr>
          <p:cNvPr id="29702" name="TextBox 12"/>
          <p:cNvSpPr txBox="1">
            <a:spLocks noChangeArrowheads="1"/>
          </p:cNvSpPr>
          <p:nvPr/>
        </p:nvSpPr>
        <p:spPr bwMode="auto">
          <a:xfrm>
            <a:off x="658813" y="814388"/>
            <a:ext cx="1041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Pristine</a:t>
            </a:r>
            <a:endParaRPr lang="pt-BR" sz="2000" baseline="30000"/>
          </a:p>
        </p:txBody>
      </p:sp>
      <p:sp>
        <p:nvSpPr>
          <p:cNvPr id="29703" name="TextBox 10"/>
          <p:cNvSpPr txBox="1">
            <a:spLocks noChangeArrowheads="1"/>
          </p:cNvSpPr>
          <p:nvPr/>
        </p:nvSpPr>
        <p:spPr bwMode="auto">
          <a:xfrm>
            <a:off x="7051675" y="785813"/>
            <a:ext cx="152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10</a:t>
            </a:r>
            <a:r>
              <a:rPr lang="en-US" sz="2000" baseline="30000"/>
              <a:t>14</a:t>
            </a:r>
            <a:r>
              <a:rPr lang="en-US" sz="2000"/>
              <a:t>Ar</a:t>
            </a:r>
            <a:r>
              <a:rPr lang="en-US" sz="2000" baseline="30000"/>
              <a:t>+</a:t>
            </a:r>
            <a:r>
              <a:rPr lang="en-US" sz="2000"/>
              <a:t>/cm</a:t>
            </a:r>
            <a:r>
              <a:rPr lang="en-US" sz="2000" baseline="30000"/>
              <a:t>2</a:t>
            </a:r>
            <a:endParaRPr lang="pt-BR" sz="2000" baseline="30000"/>
          </a:p>
        </p:txBody>
      </p:sp>
      <p:sp>
        <p:nvSpPr>
          <p:cNvPr id="29704" name="TextBox 11"/>
          <p:cNvSpPr txBox="1">
            <a:spLocks noChangeArrowheads="1"/>
          </p:cNvSpPr>
          <p:nvPr/>
        </p:nvSpPr>
        <p:spPr bwMode="auto">
          <a:xfrm>
            <a:off x="5408613" y="785813"/>
            <a:ext cx="1520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10</a:t>
            </a:r>
            <a:r>
              <a:rPr lang="en-US" sz="2000" baseline="30000"/>
              <a:t>13</a:t>
            </a:r>
            <a:r>
              <a:rPr lang="en-US" sz="2000"/>
              <a:t>Ar</a:t>
            </a:r>
            <a:r>
              <a:rPr lang="en-US" sz="2000" baseline="30000"/>
              <a:t>+</a:t>
            </a:r>
            <a:r>
              <a:rPr lang="en-US" sz="2000"/>
              <a:t>/cm</a:t>
            </a:r>
            <a:r>
              <a:rPr lang="en-US" sz="2000" baseline="30000"/>
              <a:t>2</a:t>
            </a:r>
            <a:endParaRPr lang="pt-BR" sz="2000" baseline="30000"/>
          </a:p>
        </p:txBody>
      </p:sp>
      <p:pic>
        <p:nvPicPr>
          <p:cNvPr id="29705" name="Picture 8" descr="Fig1.jpg"/>
          <p:cNvPicPr>
            <a:picLocks noChangeAspect="1"/>
          </p:cNvPicPr>
          <p:nvPr/>
        </p:nvPicPr>
        <p:blipFill>
          <a:blip r:embed="rId3" cstate="print"/>
          <a:srcRect l="7813" t="9375" r="2344" b="66666"/>
          <a:stretch>
            <a:fillRect/>
          </a:stretch>
        </p:blipFill>
        <p:spPr bwMode="auto">
          <a:xfrm>
            <a:off x="428625" y="1214438"/>
            <a:ext cx="8215313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6" name="Rectangle 9"/>
          <p:cNvSpPr>
            <a:spLocks noChangeArrowheads="1"/>
          </p:cNvSpPr>
          <p:nvPr/>
        </p:nvSpPr>
        <p:spPr bwMode="auto">
          <a:xfrm>
            <a:off x="285750" y="3143250"/>
            <a:ext cx="45720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Ar+ ion bombardment experiments: </a:t>
            </a:r>
          </a:p>
          <a:p>
            <a:endParaRPr lang="en-US"/>
          </a:p>
          <a:p>
            <a:r>
              <a:rPr lang="en-US"/>
              <a:t>- partial argon pressure lower </a:t>
            </a:r>
          </a:p>
          <a:p>
            <a:r>
              <a:rPr lang="en-US"/>
              <a:t>than 2</a:t>
            </a:r>
            <a:r>
              <a:rPr lang="en-US">
                <a:sym typeface="Symbol" pitchFamily="18" charset="2"/>
              </a:rPr>
              <a:t></a:t>
            </a:r>
            <a:r>
              <a:rPr lang="en-US"/>
              <a:t>10</a:t>
            </a:r>
            <a:r>
              <a:rPr lang="en-US" baseline="30000"/>
              <a:t>-5</a:t>
            </a:r>
            <a:r>
              <a:rPr lang="en-US"/>
              <a:t> mbar) </a:t>
            </a:r>
          </a:p>
          <a:p>
            <a:endParaRPr lang="en-US"/>
          </a:p>
          <a:p>
            <a:r>
              <a:rPr lang="en-US"/>
              <a:t>- ultra-high vacuum system </a:t>
            </a:r>
          </a:p>
          <a:p>
            <a:r>
              <a:rPr lang="en-US"/>
              <a:t>(base pressure 5.0</a:t>
            </a:r>
            <a:r>
              <a:rPr lang="en-US">
                <a:sym typeface="Symbol" pitchFamily="18" charset="2"/>
              </a:rPr>
              <a:t></a:t>
            </a:r>
            <a:r>
              <a:rPr lang="en-US"/>
              <a:t>10</a:t>
            </a:r>
            <a:r>
              <a:rPr lang="en-US" baseline="30000"/>
              <a:t>-11</a:t>
            </a:r>
            <a:r>
              <a:rPr lang="en-US"/>
              <a:t> mbar)</a:t>
            </a:r>
          </a:p>
          <a:p>
            <a:endParaRPr lang="en-US"/>
          </a:p>
          <a:p>
            <a:r>
              <a:rPr lang="en-US"/>
              <a:t>- ion beam incidence angle was 45°</a:t>
            </a:r>
          </a:p>
          <a:p>
            <a:endParaRPr lang="en-US"/>
          </a:p>
          <a:p>
            <a:r>
              <a:rPr lang="en-US"/>
              <a:t>- ion energy 90eV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7" descr="alvo_escuro"/>
          <p:cNvPicPr>
            <a:picLocks noChangeAspect="1" noChangeArrowheads="1"/>
          </p:cNvPicPr>
          <p:nvPr/>
        </p:nvPicPr>
        <p:blipFill>
          <a:blip r:embed="rId2" cstate="print"/>
          <a:srcRect t="4167"/>
          <a:stretch>
            <a:fillRect/>
          </a:stretch>
        </p:blipFill>
        <p:spPr bwMode="auto">
          <a:xfrm>
            <a:off x="5070475" y="1428750"/>
            <a:ext cx="371475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Box 8"/>
          <p:cNvSpPr txBox="1">
            <a:spLocks noChangeArrowheads="1"/>
          </p:cNvSpPr>
          <p:nvPr/>
        </p:nvSpPr>
        <p:spPr bwMode="auto">
          <a:xfrm>
            <a:off x="635000" y="1671638"/>
            <a:ext cx="1508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10</a:t>
            </a:r>
            <a:r>
              <a:rPr lang="en-US" sz="2000" baseline="30000"/>
              <a:t>11</a:t>
            </a:r>
            <a:r>
              <a:rPr lang="en-US" sz="2000"/>
              <a:t>Ar</a:t>
            </a:r>
            <a:r>
              <a:rPr lang="en-US" sz="2000" baseline="30000"/>
              <a:t>+</a:t>
            </a:r>
            <a:r>
              <a:rPr lang="en-US" sz="2000"/>
              <a:t>/cm</a:t>
            </a:r>
            <a:r>
              <a:rPr lang="en-US" sz="2000" baseline="30000"/>
              <a:t>2</a:t>
            </a:r>
            <a:endParaRPr lang="pt-BR" sz="2000" baseline="30000"/>
          </a:p>
        </p:txBody>
      </p:sp>
      <p:pic>
        <p:nvPicPr>
          <p:cNvPr id="33796" name="Picture 184" descr="fig1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2073275"/>
            <a:ext cx="4570412" cy="457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143" descr="graphe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3363" y="5240338"/>
            <a:ext cx="1544637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Line 144"/>
          <p:cNvSpPr>
            <a:spLocks noChangeShapeType="1"/>
          </p:cNvSpPr>
          <p:nvPr/>
        </p:nvSpPr>
        <p:spPr bwMode="auto">
          <a:xfrm>
            <a:off x="5795963" y="5924550"/>
            <a:ext cx="152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33799" name="Line 145"/>
          <p:cNvSpPr>
            <a:spLocks noChangeShapeType="1"/>
          </p:cNvSpPr>
          <p:nvPr/>
        </p:nvSpPr>
        <p:spPr bwMode="auto">
          <a:xfrm>
            <a:off x="6389688" y="5576888"/>
            <a:ext cx="152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33800" name="Line 146"/>
          <p:cNvSpPr>
            <a:spLocks noChangeShapeType="1"/>
          </p:cNvSpPr>
          <p:nvPr/>
        </p:nvSpPr>
        <p:spPr bwMode="auto">
          <a:xfrm>
            <a:off x="6389688" y="6269038"/>
            <a:ext cx="152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33801" name="Line 147"/>
          <p:cNvSpPr>
            <a:spLocks noChangeShapeType="1"/>
          </p:cNvSpPr>
          <p:nvPr/>
        </p:nvSpPr>
        <p:spPr bwMode="auto">
          <a:xfrm>
            <a:off x="6226175" y="5924550"/>
            <a:ext cx="152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stealth" w="med" len="med"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3802" name="Line 148"/>
          <p:cNvSpPr>
            <a:spLocks noChangeShapeType="1"/>
          </p:cNvSpPr>
          <p:nvPr/>
        </p:nvSpPr>
        <p:spPr bwMode="auto">
          <a:xfrm>
            <a:off x="5632450" y="5576888"/>
            <a:ext cx="152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stealth" w="med" len="med"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3803" name="Line 149"/>
          <p:cNvSpPr>
            <a:spLocks noChangeShapeType="1"/>
          </p:cNvSpPr>
          <p:nvPr/>
        </p:nvSpPr>
        <p:spPr bwMode="auto">
          <a:xfrm>
            <a:off x="5632450" y="6269038"/>
            <a:ext cx="152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stealth" w="med" len="med"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3804" name="Text Box 151"/>
          <p:cNvSpPr txBox="1">
            <a:spLocks noChangeArrowheads="1"/>
          </p:cNvSpPr>
          <p:nvPr/>
        </p:nvSpPr>
        <p:spPr bwMode="auto">
          <a:xfrm>
            <a:off x="5595938" y="4857750"/>
            <a:ext cx="10033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/>
              <a:t>Γ</a:t>
            </a:r>
            <a:r>
              <a:rPr lang="en-US"/>
              <a:t>   point</a:t>
            </a:r>
            <a:endParaRPr lang="en-US" baseline="-25000"/>
          </a:p>
        </p:txBody>
      </p:sp>
      <p:sp>
        <p:nvSpPr>
          <p:cNvPr id="33805" name="Text Box 175"/>
          <p:cNvSpPr txBox="1">
            <a:spLocks noChangeArrowheads="1"/>
          </p:cNvSpPr>
          <p:nvPr/>
        </p:nvSpPr>
        <p:spPr bwMode="auto">
          <a:xfrm>
            <a:off x="7456488" y="4878388"/>
            <a:ext cx="90328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K point</a:t>
            </a:r>
            <a:endParaRPr lang="en-US" baseline="-25000"/>
          </a:p>
        </p:txBody>
      </p:sp>
      <p:pic>
        <p:nvPicPr>
          <p:cNvPr id="33806" name="Picture 177" descr="graphe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9300" y="5249863"/>
            <a:ext cx="1544638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7" name="Line 178"/>
          <p:cNvSpPr>
            <a:spLocks noChangeShapeType="1"/>
          </p:cNvSpPr>
          <p:nvPr/>
        </p:nvSpPr>
        <p:spPr bwMode="auto">
          <a:xfrm>
            <a:off x="7581900" y="5930900"/>
            <a:ext cx="152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33808" name="Line 179"/>
          <p:cNvSpPr>
            <a:spLocks noChangeShapeType="1"/>
          </p:cNvSpPr>
          <p:nvPr/>
        </p:nvSpPr>
        <p:spPr bwMode="auto">
          <a:xfrm rot="7200000">
            <a:off x="7904163" y="5745163"/>
            <a:ext cx="152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33809" name="Line 180"/>
          <p:cNvSpPr>
            <a:spLocks noChangeShapeType="1"/>
          </p:cNvSpPr>
          <p:nvPr/>
        </p:nvSpPr>
        <p:spPr bwMode="auto">
          <a:xfrm rot="-7200000">
            <a:off x="7900988" y="6122988"/>
            <a:ext cx="152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33810" name="Line 181"/>
          <p:cNvSpPr>
            <a:spLocks noChangeShapeType="1"/>
          </p:cNvSpPr>
          <p:nvPr/>
        </p:nvSpPr>
        <p:spPr bwMode="auto">
          <a:xfrm>
            <a:off x="8012113" y="5930900"/>
            <a:ext cx="152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stealth" w="med" len="med"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3811" name="Line 182"/>
          <p:cNvSpPr>
            <a:spLocks noChangeShapeType="1"/>
          </p:cNvSpPr>
          <p:nvPr/>
        </p:nvSpPr>
        <p:spPr bwMode="auto">
          <a:xfrm rot="7200000">
            <a:off x="7688263" y="6121400"/>
            <a:ext cx="152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stealth" w="med" len="med"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3812" name="Line 183"/>
          <p:cNvSpPr>
            <a:spLocks noChangeShapeType="1"/>
          </p:cNvSpPr>
          <p:nvPr/>
        </p:nvSpPr>
        <p:spPr bwMode="auto">
          <a:xfrm rot="-7200000">
            <a:off x="7688263" y="5743575"/>
            <a:ext cx="152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stealth" w="med" len="med"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285750" y="22225"/>
            <a:ext cx="8643938" cy="477838"/>
          </a:xfrm>
          <a:prstGeom prst="rect">
            <a:avLst/>
          </a:prstGeom>
          <a:noFill/>
        </p:spPr>
        <p:txBody>
          <a:bodyPr/>
          <a:lstStyle/>
          <a:p>
            <a:pPr algn="ctr">
              <a:defRPr/>
            </a:pPr>
            <a:r>
              <a:rPr lang="en-US" sz="3600" kern="0" dirty="0">
                <a:solidFill>
                  <a:srgbClr val="0000FF"/>
                </a:solidFill>
                <a:latin typeface="Tahoma" pitchFamily="34" charset="0"/>
                <a:ea typeface="+mj-ea"/>
                <a:cs typeface="Tahoma" pitchFamily="34" charset="0"/>
              </a:rPr>
              <a:t>Modeling </a:t>
            </a:r>
            <a:r>
              <a:rPr lang="en-US" sz="3600" i="1" kern="0" dirty="0">
                <a:solidFill>
                  <a:srgbClr val="0000FF"/>
                </a:solidFill>
                <a:latin typeface="Tahoma" pitchFamily="34" charset="0"/>
                <a:ea typeface="+mj-ea"/>
                <a:cs typeface="Tahoma" pitchFamily="34" charset="0"/>
              </a:rPr>
              <a:t>I</a:t>
            </a:r>
            <a:r>
              <a:rPr lang="en-US" sz="3600" i="1" kern="0" baseline="-25000" dirty="0">
                <a:solidFill>
                  <a:srgbClr val="0000FF"/>
                </a:solidFill>
                <a:latin typeface="Tahoma" pitchFamily="34" charset="0"/>
                <a:ea typeface="+mj-ea"/>
                <a:cs typeface="Tahoma" pitchFamily="34" charset="0"/>
              </a:rPr>
              <a:t>D </a:t>
            </a:r>
            <a:r>
              <a:rPr lang="en-US" sz="3600" i="1" kern="0" dirty="0">
                <a:solidFill>
                  <a:srgbClr val="0000FF"/>
                </a:solidFill>
                <a:latin typeface="Tahoma" pitchFamily="34" charset="0"/>
                <a:ea typeface="+mj-ea"/>
                <a:cs typeface="Tahoma" pitchFamily="34" charset="0"/>
              </a:rPr>
              <a:t>/ I</a:t>
            </a:r>
            <a:r>
              <a:rPr lang="en-US" sz="3600" i="1" kern="0" baseline="-25000" dirty="0">
                <a:solidFill>
                  <a:srgbClr val="0000FF"/>
                </a:solidFill>
                <a:latin typeface="Tahoma" pitchFamily="34" charset="0"/>
                <a:ea typeface="+mj-ea"/>
                <a:cs typeface="Tahoma" pitchFamily="34" charset="0"/>
              </a:rPr>
              <a:t>G</a:t>
            </a:r>
          </a:p>
          <a:p>
            <a:pPr algn="ctr">
              <a:defRPr/>
            </a:pPr>
            <a:r>
              <a:rPr lang="en-US" sz="2400" b="1" kern="0" dirty="0">
                <a:latin typeface="Tahoma" pitchFamily="34" charset="0"/>
                <a:cs typeface="Tahoma" pitchFamily="34" charset="0"/>
              </a:rPr>
              <a:t>Two length scales: </a:t>
            </a:r>
          </a:p>
          <a:p>
            <a:pPr algn="ctr">
              <a:defRPr/>
            </a:pPr>
            <a:r>
              <a:rPr lang="en-US" sz="2400" b="1" kern="0" dirty="0">
                <a:latin typeface="Tahoma" pitchFamily="34" charset="0"/>
                <a:cs typeface="Tahoma" pitchFamily="34" charset="0"/>
              </a:rPr>
              <a:t>S</a:t>
            </a:r>
            <a:r>
              <a:rPr lang="en-US" sz="2400" kern="0" dirty="0">
                <a:latin typeface="Tahoma" pitchFamily="34" charset="0"/>
                <a:cs typeface="Tahoma" pitchFamily="34" charset="0"/>
              </a:rPr>
              <a:t>tructurally-damaged and </a:t>
            </a:r>
            <a:r>
              <a:rPr lang="en-US" sz="2400" b="1" kern="0" dirty="0">
                <a:latin typeface="Tahoma" pitchFamily="34" charset="0"/>
                <a:cs typeface="Tahoma" pitchFamily="34" charset="0"/>
              </a:rPr>
              <a:t>A</a:t>
            </a:r>
            <a:r>
              <a:rPr lang="en-US" sz="2400" kern="0" dirty="0">
                <a:latin typeface="Tahoma" pitchFamily="34" charset="0"/>
                <a:cs typeface="Tahoma" pitchFamily="34" charset="0"/>
              </a:rPr>
              <a:t>ctivated areas</a:t>
            </a:r>
            <a:endParaRPr lang="en-US" sz="2400" i="1" kern="0" baseline="-25000" dirty="0">
              <a:latin typeface="Tahoma" pitchFamily="34" charset="0"/>
              <a:ea typeface="+mj-ea"/>
              <a:cs typeface="Tahoma" pitchFamily="34" charset="0"/>
            </a:endParaRPr>
          </a:p>
        </p:txBody>
      </p:sp>
      <p:pic>
        <p:nvPicPr>
          <p:cNvPr id="33814" name="Picture 1031" descr="Fig2a"/>
          <p:cNvPicPr>
            <a:picLocks noChangeAspect="1" noChangeArrowheads="1"/>
          </p:cNvPicPr>
          <p:nvPr/>
        </p:nvPicPr>
        <p:blipFill>
          <a:blip r:embed="rId5" cstate="print"/>
          <a:srcRect l="9468"/>
          <a:stretch>
            <a:fillRect/>
          </a:stretch>
        </p:blipFill>
        <p:spPr bwMode="auto">
          <a:xfrm>
            <a:off x="7786688" y="71438"/>
            <a:ext cx="13795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2095500" y="93663"/>
            <a:ext cx="4691063" cy="477837"/>
          </a:xfrm>
          <a:noFill/>
        </p:spPr>
        <p:txBody>
          <a:bodyPr anchor="t">
            <a:normAutofit fontScale="90000"/>
          </a:bodyPr>
          <a:lstStyle/>
          <a:p>
            <a:pPr eaLnBrk="1" hangingPunct="1"/>
            <a:r>
              <a:rPr lang="en-US" sz="360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I</a:t>
            </a:r>
            <a:r>
              <a:rPr lang="en-US" sz="3600" baseline="-25000" smtClean="0">
                <a:solidFill>
                  <a:srgbClr val="0000FF"/>
                </a:solidFill>
              </a:rPr>
              <a:t>D</a:t>
            </a:r>
            <a:r>
              <a:rPr lang="en-US" sz="3600" smtClean="0">
                <a:solidFill>
                  <a:srgbClr val="0000FF"/>
                </a:solidFill>
              </a:rPr>
              <a:t> / </a:t>
            </a:r>
            <a:r>
              <a:rPr lang="en-US" sz="360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I</a:t>
            </a:r>
            <a:r>
              <a:rPr lang="en-US" sz="3600" baseline="-25000" smtClean="0">
                <a:solidFill>
                  <a:srgbClr val="0000FF"/>
                </a:solidFill>
              </a:rPr>
              <a:t>G</a:t>
            </a:r>
            <a:r>
              <a:rPr lang="en-US" sz="3600" smtClean="0">
                <a:solidFill>
                  <a:srgbClr val="0000FF"/>
                </a:solidFill>
              </a:rPr>
              <a:t> vs. L</a:t>
            </a:r>
            <a:r>
              <a:rPr lang="en-US" sz="3600" baseline="-25000" smtClean="0">
                <a:solidFill>
                  <a:srgbClr val="0000FF"/>
                </a:solidFill>
              </a:rPr>
              <a:t>D</a:t>
            </a:r>
            <a:endParaRPr lang="pt-BR" sz="3600" baseline="-25000" smtClean="0">
              <a:solidFill>
                <a:srgbClr val="0000FF"/>
              </a:solidFill>
            </a:endParaRPr>
          </a:p>
        </p:txBody>
      </p:sp>
      <p:pic>
        <p:nvPicPr>
          <p:cNvPr id="5124" name="Picture 7" descr="IDIGvsLDmodel.JPG"/>
          <p:cNvPicPr>
            <a:picLocks noChangeAspect="1"/>
          </p:cNvPicPr>
          <p:nvPr/>
        </p:nvPicPr>
        <p:blipFill>
          <a:blip r:embed="rId3" cstate="print"/>
          <a:srcRect l="3130" t="4668" r="9207"/>
          <a:stretch>
            <a:fillRect/>
          </a:stretch>
        </p:blipFill>
        <p:spPr bwMode="auto">
          <a:xfrm>
            <a:off x="1000125" y="1544638"/>
            <a:ext cx="6500813" cy="474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122" name="Object 10"/>
          <p:cNvGraphicFramePr>
            <a:graphicFrameLocks noChangeAspect="1"/>
          </p:cNvGraphicFramePr>
          <p:nvPr/>
        </p:nvGraphicFramePr>
        <p:xfrm>
          <a:off x="2439988" y="714375"/>
          <a:ext cx="4346575" cy="928688"/>
        </p:xfrm>
        <a:graphic>
          <a:graphicData uri="http://schemas.openxmlformats.org/presentationml/2006/ole">
            <p:oleObj spid="_x0000_s297986" name="Equation" r:id="rId4" imgW="2094591" imgH="444307" progId="Equation.3">
              <p:embed/>
            </p:oleObj>
          </a:graphicData>
        </a:graphic>
      </p:graphicFrame>
      <p:sp>
        <p:nvSpPr>
          <p:cNvPr id="512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82" name="Rectangle 14"/>
          <p:cNvSpPr>
            <a:spLocks noChangeArrowheads="1"/>
          </p:cNvSpPr>
          <p:nvPr/>
        </p:nvSpPr>
        <p:spPr bwMode="auto">
          <a:xfrm>
            <a:off x="1214438" y="6286500"/>
            <a:ext cx="6429375" cy="4619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i="1" dirty="0"/>
              <a:t>C</a:t>
            </a:r>
            <a:r>
              <a:rPr lang="en-US" sz="2400" i="1" baseline="-25000" dirty="0"/>
              <a:t>A</a:t>
            </a:r>
            <a:r>
              <a:rPr lang="en-US" sz="2400" dirty="0"/>
              <a:t> = 4.56, </a:t>
            </a:r>
            <a:r>
              <a:rPr lang="en-US" sz="2400" i="1" dirty="0"/>
              <a:t>C</a:t>
            </a:r>
            <a:r>
              <a:rPr lang="en-US" sz="2400" i="1" baseline="-25000" dirty="0"/>
              <a:t>S</a:t>
            </a:r>
            <a:r>
              <a:rPr lang="en-US" sz="2400" dirty="0"/>
              <a:t> = 0.86, </a:t>
            </a:r>
            <a:r>
              <a:rPr lang="en-US" sz="2400" i="1" dirty="0" err="1"/>
              <a:t>r</a:t>
            </a:r>
            <a:r>
              <a:rPr lang="en-US" sz="2400" i="1" baseline="-25000" dirty="0" err="1"/>
              <a:t>A</a:t>
            </a:r>
            <a:r>
              <a:rPr lang="en-US" sz="2400" dirty="0"/>
              <a:t> =  3 nm and </a:t>
            </a:r>
            <a:r>
              <a:rPr lang="en-US" sz="2400" i="1" dirty="0" err="1"/>
              <a:t>r</a:t>
            </a:r>
            <a:r>
              <a:rPr lang="en-US" sz="2400" i="1" baseline="-25000" dirty="0" err="1"/>
              <a:t>S</a:t>
            </a:r>
            <a:r>
              <a:rPr lang="en-US" sz="2400" dirty="0"/>
              <a:t> = 1 nm</a:t>
            </a:r>
            <a:endParaRPr lang="pt-BR" sz="2400" dirty="0"/>
          </a:p>
        </p:txBody>
      </p:sp>
      <p:pic>
        <p:nvPicPr>
          <p:cNvPr id="5128" name="Picture 6" descr="grafeno11"/>
          <p:cNvPicPr>
            <a:picLocks noChangeAspect="1" noChangeArrowheads="1"/>
          </p:cNvPicPr>
          <p:nvPr/>
        </p:nvPicPr>
        <p:blipFill>
          <a:blip r:embed="rId5" cstate="print"/>
          <a:srcRect l="3748" b="3828"/>
          <a:stretch>
            <a:fillRect/>
          </a:stretch>
        </p:blipFill>
        <p:spPr bwMode="auto">
          <a:xfrm>
            <a:off x="6286500" y="3357563"/>
            <a:ext cx="1782763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9" name="TextBox 8"/>
          <p:cNvSpPr txBox="1">
            <a:spLocks noChangeArrowheads="1"/>
          </p:cNvSpPr>
          <p:nvPr/>
        </p:nvSpPr>
        <p:spPr bwMode="auto">
          <a:xfrm>
            <a:off x="7192963" y="142875"/>
            <a:ext cx="1736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/>
              <a:t>Lucchese et al.</a:t>
            </a:r>
          </a:p>
          <a:p>
            <a:pPr algn="r"/>
            <a:r>
              <a:rPr lang="en-US"/>
              <a:t>Carbon 2010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2095500" y="93663"/>
            <a:ext cx="4691063" cy="477837"/>
          </a:xfrm>
          <a:noFill/>
        </p:spPr>
        <p:txBody>
          <a:bodyPr anchor="t">
            <a:normAutofit fontScale="90000"/>
          </a:bodyPr>
          <a:lstStyle/>
          <a:p>
            <a:pPr eaLnBrk="1" hangingPunct="1"/>
            <a:r>
              <a:rPr lang="en-US" sz="360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I</a:t>
            </a:r>
            <a:r>
              <a:rPr lang="en-US" sz="3600" baseline="-25000" smtClean="0">
                <a:solidFill>
                  <a:srgbClr val="0000FF"/>
                </a:solidFill>
              </a:rPr>
              <a:t>D</a:t>
            </a:r>
            <a:r>
              <a:rPr lang="en-US" sz="3600" smtClean="0">
                <a:solidFill>
                  <a:srgbClr val="0000FF"/>
                </a:solidFill>
              </a:rPr>
              <a:t> / </a:t>
            </a:r>
            <a:r>
              <a:rPr lang="en-US" sz="360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I</a:t>
            </a:r>
            <a:r>
              <a:rPr lang="en-US" sz="3600" baseline="-25000" smtClean="0">
                <a:solidFill>
                  <a:srgbClr val="0000FF"/>
                </a:solidFill>
              </a:rPr>
              <a:t>G</a:t>
            </a:r>
            <a:r>
              <a:rPr lang="en-US" sz="3600" smtClean="0">
                <a:solidFill>
                  <a:srgbClr val="0000FF"/>
                </a:solidFill>
              </a:rPr>
              <a:t> vs. L</a:t>
            </a:r>
            <a:r>
              <a:rPr lang="en-US" sz="3600" baseline="-25000" smtClean="0">
                <a:solidFill>
                  <a:srgbClr val="0000FF"/>
                </a:solidFill>
              </a:rPr>
              <a:t>D</a:t>
            </a:r>
            <a:endParaRPr lang="pt-BR" sz="3600" baseline="-25000" smtClean="0">
              <a:solidFill>
                <a:srgbClr val="0000FF"/>
              </a:solidFill>
            </a:endParaRPr>
          </a:p>
        </p:txBody>
      </p:sp>
      <p:pic>
        <p:nvPicPr>
          <p:cNvPr id="6148" name="Picture 7" descr="IDIGvsLDmodel.JPG"/>
          <p:cNvPicPr>
            <a:picLocks noChangeAspect="1"/>
          </p:cNvPicPr>
          <p:nvPr/>
        </p:nvPicPr>
        <p:blipFill>
          <a:blip r:embed="rId3" cstate="print"/>
          <a:srcRect l="3130" t="4668" r="9207"/>
          <a:stretch>
            <a:fillRect/>
          </a:stretch>
        </p:blipFill>
        <p:spPr bwMode="auto">
          <a:xfrm>
            <a:off x="1000125" y="1544638"/>
            <a:ext cx="6500813" cy="474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6146" name="Object 10"/>
          <p:cNvGraphicFramePr>
            <a:graphicFrameLocks noChangeAspect="1"/>
          </p:cNvGraphicFramePr>
          <p:nvPr/>
        </p:nvGraphicFramePr>
        <p:xfrm>
          <a:off x="2439988" y="714375"/>
          <a:ext cx="4346575" cy="928688"/>
        </p:xfrm>
        <a:graphic>
          <a:graphicData uri="http://schemas.openxmlformats.org/presentationml/2006/ole">
            <p:oleObj spid="_x0000_s299010" name="Equation" r:id="rId4" imgW="2094591" imgH="444307" progId="Equation.3">
              <p:embed/>
            </p:oleObj>
          </a:graphicData>
        </a:graphic>
      </p:graphicFrame>
      <p:sp>
        <p:nvSpPr>
          <p:cNvPr id="615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82" name="Rectangle 14"/>
          <p:cNvSpPr>
            <a:spLocks noChangeArrowheads="1"/>
          </p:cNvSpPr>
          <p:nvPr/>
        </p:nvSpPr>
        <p:spPr bwMode="auto">
          <a:xfrm>
            <a:off x="1214438" y="6286500"/>
            <a:ext cx="6429375" cy="4619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i="1" dirty="0"/>
              <a:t>C</a:t>
            </a:r>
            <a:r>
              <a:rPr lang="en-US" sz="2400" i="1" baseline="-25000" dirty="0"/>
              <a:t>A</a:t>
            </a:r>
            <a:r>
              <a:rPr lang="en-US" sz="2400" dirty="0"/>
              <a:t> = 4.56, </a:t>
            </a:r>
            <a:r>
              <a:rPr lang="en-US" sz="2400" i="1" dirty="0"/>
              <a:t>C</a:t>
            </a:r>
            <a:r>
              <a:rPr lang="en-US" sz="2400" i="1" baseline="-25000" dirty="0"/>
              <a:t>S</a:t>
            </a:r>
            <a:r>
              <a:rPr lang="en-US" sz="2400" dirty="0"/>
              <a:t> = 0.86, </a:t>
            </a:r>
            <a:r>
              <a:rPr lang="en-US" sz="2400" i="1" dirty="0" err="1"/>
              <a:t>r</a:t>
            </a:r>
            <a:r>
              <a:rPr lang="en-US" sz="2400" i="1" baseline="-25000" dirty="0" err="1"/>
              <a:t>A</a:t>
            </a:r>
            <a:r>
              <a:rPr lang="en-US" sz="2400" dirty="0"/>
              <a:t> =  3 nm and </a:t>
            </a:r>
            <a:r>
              <a:rPr lang="en-US" sz="2400" i="1" dirty="0" err="1"/>
              <a:t>r</a:t>
            </a:r>
            <a:r>
              <a:rPr lang="en-US" sz="2400" i="1" baseline="-25000" dirty="0" err="1"/>
              <a:t>S</a:t>
            </a:r>
            <a:r>
              <a:rPr lang="en-US" sz="2400" dirty="0"/>
              <a:t> = 1 nm</a:t>
            </a:r>
            <a:endParaRPr lang="pt-BR" sz="2400" dirty="0"/>
          </a:p>
        </p:txBody>
      </p:sp>
      <p:pic>
        <p:nvPicPr>
          <p:cNvPr id="6152" name="Picture 3" descr="grafeno12"/>
          <p:cNvPicPr>
            <a:picLocks noChangeAspect="1" noChangeArrowheads="1"/>
          </p:cNvPicPr>
          <p:nvPr/>
        </p:nvPicPr>
        <p:blipFill>
          <a:blip r:embed="rId5" cstate="print"/>
          <a:srcRect l="4674" b="4320"/>
          <a:stretch>
            <a:fillRect/>
          </a:stretch>
        </p:blipFill>
        <p:spPr bwMode="auto">
          <a:xfrm>
            <a:off x="4000500" y="2500313"/>
            <a:ext cx="17684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6" descr="grafeno11"/>
          <p:cNvPicPr>
            <a:picLocks noChangeAspect="1" noChangeArrowheads="1"/>
          </p:cNvPicPr>
          <p:nvPr/>
        </p:nvPicPr>
        <p:blipFill>
          <a:blip r:embed="rId6" cstate="print"/>
          <a:srcRect l="3748" b="3828"/>
          <a:stretch>
            <a:fillRect/>
          </a:stretch>
        </p:blipFill>
        <p:spPr bwMode="auto">
          <a:xfrm>
            <a:off x="6286500" y="3357563"/>
            <a:ext cx="1782763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072188" y="2214563"/>
            <a:ext cx="1858962" cy="9239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i="1" dirty="0"/>
              <a:t>I</a:t>
            </a:r>
            <a:r>
              <a:rPr lang="en-US" i="1" baseline="-25000" dirty="0"/>
              <a:t>D </a:t>
            </a:r>
            <a:r>
              <a:rPr lang="en-US" i="1" dirty="0"/>
              <a:t>/ I</a:t>
            </a:r>
            <a:r>
              <a:rPr lang="en-US" i="1" baseline="-25000" dirty="0"/>
              <a:t>G</a:t>
            </a:r>
            <a:r>
              <a:rPr lang="en-US" i="1" dirty="0"/>
              <a:t> </a:t>
            </a:r>
            <a:r>
              <a:rPr lang="en-US" dirty="0"/>
              <a:t>= </a:t>
            </a:r>
            <a:r>
              <a:rPr lang="en-US" i="1" dirty="0"/>
              <a:t>102</a:t>
            </a:r>
            <a:r>
              <a:rPr lang="en-US" dirty="0"/>
              <a:t>/</a:t>
            </a:r>
            <a:r>
              <a:rPr lang="en-US" i="1" dirty="0"/>
              <a:t>L</a:t>
            </a:r>
            <a:r>
              <a:rPr lang="en-US" i="1" baseline="-25000" dirty="0"/>
              <a:t>D</a:t>
            </a:r>
            <a:r>
              <a:rPr lang="en-US" i="1" baseline="30000" dirty="0"/>
              <a:t>2 </a:t>
            </a:r>
            <a:r>
              <a:rPr lang="en-US" dirty="0"/>
              <a:t> </a:t>
            </a:r>
          </a:p>
          <a:p>
            <a:pPr algn="ctr">
              <a:defRPr/>
            </a:pPr>
            <a:r>
              <a:rPr lang="en-US" dirty="0"/>
              <a:t>for</a:t>
            </a:r>
          </a:p>
          <a:p>
            <a:pPr algn="ctr">
              <a:defRPr/>
            </a:pPr>
            <a:r>
              <a:rPr lang="en-US" i="1" dirty="0"/>
              <a:t>L</a:t>
            </a:r>
            <a:r>
              <a:rPr lang="en-US" i="1" baseline="-25000" dirty="0"/>
              <a:t>D </a:t>
            </a:r>
            <a:r>
              <a:rPr lang="en-US" i="1" dirty="0"/>
              <a:t>&gt; 2r</a:t>
            </a:r>
            <a:r>
              <a:rPr lang="en-US" i="1" baseline="-25000" dirty="0"/>
              <a:t>A</a:t>
            </a:r>
            <a:endParaRPr lang="pt-BR" dirty="0"/>
          </a:p>
        </p:txBody>
      </p:sp>
      <p:sp>
        <p:nvSpPr>
          <p:cNvPr id="6155" name="TextBox 10"/>
          <p:cNvSpPr txBox="1">
            <a:spLocks noChangeArrowheads="1"/>
          </p:cNvSpPr>
          <p:nvPr/>
        </p:nvSpPr>
        <p:spPr bwMode="auto">
          <a:xfrm>
            <a:off x="7192963" y="142875"/>
            <a:ext cx="1736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/>
              <a:t>Lucchese et al.</a:t>
            </a:r>
          </a:p>
          <a:p>
            <a:pPr algn="r"/>
            <a:r>
              <a:rPr lang="en-US"/>
              <a:t>Carbon 2010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2095500" y="93663"/>
            <a:ext cx="4691063" cy="477837"/>
          </a:xfrm>
          <a:noFill/>
        </p:spPr>
        <p:txBody>
          <a:bodyPr anchor="t">
            <a:normAutofit fontScale="90000"/>
          </a:bodyPr>
          <a:lstStyle/>
          <a:p>
            <a:pPr eaLnBrk="1" hangingPunct="1"/>
            <a:r>
              <a:rPr lang="en-US" sz="360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I</a:t>
            </a:r>
            <a:r>
              <a:rPr lang="en-US" sz="3600" baseline="-25000" smtClean="0">
                <a:solidFill>
                  <a:srgbClr val="0000FF"/>
                </a:solidFill>
              </a:rPr>
              <a:t>D</a:t>
            </a:r>
            <a:r>
              <a:rPr lang="en-US" sz="3600" smtClean="0">
                <a:solidFill>
                  <a:srgbClr val="0000FF"/>
                </a:solidFill>
              </a:rPr>
              <a:t> / </a:t>
            </a:r>
            <a:r>
              <a:rPr lang="en-US" sz="360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I</a:t>
            </a:r>
            <a:r>
              <a:rPr lang="en-US" sz="3600" baseline="-25000" smtClean="0">
                <a:solidFill>
                  <a:srgbClr val="0000FF"/>
                </a:solidFill>
              </a:rPr>
              <a:t>G</a:t>
            </a:r>
            <a:r>
              <a:rPr lang="en-US" sz="3600" smtClean="0">
                <a:solidFill>
                  <a:srgbClr val="0000FF"/>
                </a:solidFill>
              </a:rPr>
              <a:t> vs. L</a:t>
            </a:r>
            <a:r>
              <a:rPr lang="en-US" sz="3600" baseline="-25000" smtClean="0">
                <a:solidFill>
                  <a:srgbClr val="0000FF"/>
                </a:solidFill>
              </a:rPr>
              <a:t>D</a:t>
            </a:r>
            <a:endParaRPr lang="pt-BR" sz="3600" baseline="-25000" smtClean="0">
              <a:solidFill>
                <a:srgbClr val="0000FF"/>
              </a:solidFill>
            </a:endParaRPr>
          </a:p>
        </p:txBody>
      </p:sp>
      <p:pic>
        <p:nvPicPr>
          <p:cNvPr id="7172" name="Picture 7" descr="IDIGvsLDmodel.JPG"/>
          <p:cNvPicPr>
            <a:picLocks noChangeAspect="1"/>
          </p:cNvPicPr>
          <p:nvPr/>
        </p:nvPicPr>
        <p:blipFill>
          <a:blip r:embed="rId3" cstate="print"/>
          <a:srcRect l="3130" t="4668" r="9207"/>
          <a:stretch>
            <a:fillRect/>
          </a:stretch>
        </p:blipFill>
        <p:spPr bwMode="auto">
          <a:xfrm>
            <a:off x="1000125" y="1544638"/>
            <a:ext cx="6500813" cy="474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7170" name="Object 10"/>
          <p:cNvGraphicFramePr>
            <a:graphicFrameLocks noChangeAspect="1"/>
          </p:cNvGraphicFramePr>
          <p:nvPr/>
        </p:nvGraphicFramePr>
        <p:xfrm>
          <a:off x="2439988" y="714375"/>
          <a:ext cx="4346575" cy="928688"/>
        </p:xfrm>
        <a:graphic>
          <a:graphicData uri="http://schemas.openxmlformats.org/presentationml/2006/ole">
            <p:oleObj spid="_x0000_s300034" name="Equation" r:id="rId4" imgW="2094591" imgH="444307" progId="Equation.3">
              <p:embed/>
            </p:oleObj>
          </a:graphicData>
        </a:graphic>
      </p:graphicFrame>
      <p:sp>
        <p:nvSpPr>
          <p:cNvPr id="717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82" name="Rectangle 14"/>
          <p:cNvSpPr>
            <a:spLocks noChangeArrowheads="1"/>
          </p:cNvSpPr>
          <p:nvPr/>
        </p:nvSpPr>
        <p:spPr bwMode="auto">
          <a:xfrm>
            <a:off x="1214438" y="6286500"/>
            <a:ext cx="6429375" cy="4619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i="1" dirty="0"/>
              <a:t>C</a:t>
            </a:r>
            <a:r>
              <a:rPr lang="en-US" sz="2400" i="1" baseline="-25000" dirty="0"/>
              <a:t>A</a:t>
            </a:r>
            <a:r>
              <a:rPr lang="en-US" sz="2400" dirty="0"/>
              <a:t> = 4.56, </a:t>
            </a:r>
            <a:r>
              <a:rPr lang="en-US" sz="2400" i="1" dirty="0"/>
              <a:t>C</a:t>
            </a:r>
            <a:r>
              <a:rPr lang="en-US" sz="2400" i="1" baseline="-25000" dirty="0"/>
              <a:t>S</a:t>
            </a:r>
            <a:r>
              <a:rPr lang="en-US" sz="2400" dirty="0"/>
              <a:t> = 0.86, </a:t>
            </a:r>
            <a:r>
              <a:rPr lang="en-US" sz="2400" i="1" dirty="0" err="1"/>
              <a:t>r</a:t>
            </a:r>
            <a:r>
              <a:rPr lang="en-US" sz="2400" i="1" baseline="-25000" dirty="0" err="1"/>
              <a:t>A</a:t>
            </a:r>
            <a:r>
              <a:rPr lang="en-US" sz="2400" dirty="0"/>
              <a:t> =  3 nm and </a:t>
            </a:r>
            <a:r>
              <a:rPr lang="en-US" sz="2400" i="1" dirty="0" err="1"/>
              <a:t>r</a:t>
            </a:r>
            <a:r>
              <a:rPr lang="en-US" sz="2400" i="1" baseline="-25000" dirty="0" err="1"/>
              <a:t>S</a:t>
            </a:r>
            <a:r>
              <a:rPr lang="en-US" sz="2400" dirty="0"/>
              <a:t> = 1 nm</a:t>
            </a:r>
            <a:endParaRPr lang="pt-BR" sz="2400" dirty="0"/>
          </a:p>
        </p:txBody>
      </p:sp>
      <p:pic>
        <p:nvPicPr>
          <p:cNvPr id="7176" name="Picture 3" descr="grafeno12"/>
          <p:cNvPicPr>
            <a:picLocks noChangeAspect="1" noChangeArrowheads="1"/>
          </p:cNvPicPr>
          <p:nvPr/>
        </p:nvPicPr>
        <p:blipFill>
          <a:blip r:embed="rId5" cstate="print"/>
          <a:srcRect l="4674" b="4320"/>
          <a:stretch>
            <a:fillRect/>
          </a:stretch>
        </p:blipFill>
        <p:spPr bwMode="auto">
          <a:xfrm>
            <a:off x="4000500" y="2500313"/>
            <a:ext cx="17684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4" descr="grafeno13"/>
          <p:cNvPicPr>
            <a:picLocks noChangeAspect="1" noChangeArrowheads="1"/>
          </p:cNvPicPr>
          <p:nvPr/>
        </p:nvPicPr>
        <p:blipFill>
          <a:blip r:embed="rId6" cstate="print"/>
          <a:srcRect l="4623" b="4320"/>
          <a:stretch>
            <a:fillRect/>
          </a:stretch>
        </p:blipFill>
        <p:spPr bwMode="auto">
          <a:xfrm>
            <a:off x="571500" y="642938"/>
            <a:ext cx="1762125" cy="17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6" descr="grafeno11"/>
          <p:cNvPicPr>
            <a:picLocks noChangeAspect="1" noChangeArrowheads="1"/>
          </p:cNvPicPr>
          <p:nvPr/>
        </p:nvPicPr>
        <p:blipFill>
          <a:blip r:embed="rId7" cstate="print"/>
          <a:srcRect l="3748" b="3828"/>
          <a:stretch>
            <a:fillRect/>
          </a:stretch>
        </p:blipFill>
        <p:spPr bwMode="auto">
          <a:xfrm>
            <a:off x="6286500" y="3357563"/>
            <a:ext cx="1782763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6072188" y="2214563"/>
            <a:ext cx="1858962" cy="9239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i="1" dirty="0"/>
              <a:t>I</a:t>
            </a:r>
            <a:r>
              <a:rPr lang="en-US" i="1" baseline="-25000" dirty="0"/>
              <a:t>D </a:t>
            </a:r>
            <a:r>
              <a:rPr lang="en-US" i="1" dirty="0"/>
              <a:t>/ I</a:t>
            </a:r>
            <a:r>
              <a:rPr lang="en-US" i="1" baseline="-25000" dirty="0"/>
              <a:t>G</a:t>
            </a:r>
            <a:r>
              <a:rPr lang="en-US" i="1" dirty="0"/>
              <a:t> </a:t>
            </a:r>
            <a:r>
              <a:rPr lang="en-US" dirty="0"/>
              <a:t>= </a:t>
            </a:r>
            <a:r>
              <a:rPr lang="en-US" i="1" dirty="0"/>
              <a:t>102</a:t>
            </a:r>
            <a:r>
              <a:rPr lang="en-US" dirty="0"/>
              <a:t>/</a:t>
            </a:r>
            <a:r>
              <a:rPr lang="en-US" i="1" dirty="0"/>
              <a:t>L</a:t>
            </a:r>
            <a:r>
              <a:rPr lang="en-US" i="1" baseline="-25000" dirty="0"/>
              <a:t>D</a:t>
            </a:r>
            <a:r>
              <a:rPr lang="en-US" i="1" baseline="30000" dirty="0"/>
              <a:t>2 </a:t>
            </a:r>
            <a:r>
              <a:rPr lang="en-US" dirty="0"/>
              <a:t> </a:t>
            </a:r>
          </a:p>
          <a:p>
            <a:pPr algn="ctr">
              <a:defRPr/>
            </a:pPr>
            <a:r>
              <a:rPr lang="en-US" dirty="0"/>
              <a:t>for</a:t>
            </a:r>
          </a:p>
          <a:p>
            <a:pPr algn="ctr">
              <a:defRPr/>
            </a:pPr>
            <a:r>
              <a:rPr lang="en-US" i="1" dirty="0"/>
              <a:t>L</a:t>
            </a:r>
            <a:r>
              <a:rPr lang="en-US" i="1" baseline="-25000" dirty="0"/>
              <a:t>D </a:t>
            </a:r>
            <a:r>
              <a:rPr lang="en-US" i="1" dirty="0"/>
              <a:t>&gt; 2r</a:t>
            </a:r>
            <a:r>
              <a:rPr lang="en-US" i="1" baseline="-25000" dirty="0"/>
              <a:t>A</a:t>
            </a:r>
            <a:endParaRPr lang="pt-BR" dirty="0"/>
          </a:p>
        </p:txBody>
      </p:sp>
      <p:sp>
        <p:nvSpPr>
          <p:cNvPr id="7180" name="TextBox 12"/>
          <p:cNvSpPr txBox="1">
            <a:spLocks noChangeArrowheads="1"/>
          </p:cNvSpPr>
          <p:nvPr/>
        </p:nvSpPr>
        <p:spPr bwMode="auto">
          <a:xfrm>
            <a:off x="7192963" y="142875"/>
            <a:ext cx="1736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/>
              <a:t>Lucchese et al.</a:t>
            </a:r>
          </a:p>
          <a:p>
            <a:pPr algn="r"/>
            <a:r>
              <a:rPr lang="en-US"/>
              <a:t>Carbon 2010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2095500" y="93663"/>
            <a:ext cx="4691063" cy="477837"/>
          </a:xfrm>
          <a:noFill/>
        </p:spPr>
        <p:txBody>
          <a:bodyPr anchor="t">
            <a:normAutofit fontScale="90000"/>
          </a:bodyPr>
          <a:lstStyle/>
          <a:p>
            <a:pPr eaLnBrk="1" hangingPunct="1"/>
            <a:r>
              <a:rPr lang="en-US" sz="360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I</a:t>
            </a:r>
            <a:r>
              <a:rPr lang="en-US" sz="3600" baseline="-25000" smtClean="0">
                <a:solidFill>
                  <a:srgbClr val="0000FF"/>
                </a:solidFill>
              </a:rPr>
              <a:t>D</a:t>
            </a:r>
            <a:r>
              <a:rPr lang="en-US" sz="3600" smtClean="0">
                <a:solidFill>
                  <a:srgbClr val="0000FF"/>
                </a:solidFill>
              </a:rPr>
              <a:t> / </a:t>
            </a:r>
            <a:r>
              <a:rPr lang="en-US" sz="360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I</a:t>
            </a:r>
            <a:r>
              <a:rPr lang="en-US" sz="3600" baseline="-25000" smtClean="0">
                <a:solidFill>
                  <a:srgbClr val="0000FF"/>
                </a:solidFill>
              </a:rPr>
              <a:t>G</a:t>
            </a:r>
            <a:r>
              <a:rPr lang="en-US" sz="3600" smtClean="0">
                <a:solidFill>
                  <a:srgbClr val="0000FF"/>
                </a:solidFill>
              </a:rPr>
              <a:t> vs. L</a:t>
            </a:r>
            <a:r>
              <a:rPr lang="en-US" sz="3600" baseline="-25000" smtClean="0">
                <a:solidFill>
                  <a:srgbClr val="0000FF"/>
                </a:solidFill>
              </a:rPr>
              <a:t>D</a:t>
            </a:r>
            <a:endParaRPr lang="pt-BR" sz="3600" baseline="-25000" smtClean="0">
              <a:solidFill>
                <a:srgbClr val="0000FF"/>
              </a:solidFill>
            </a:endParaRPr>
          </a:p>
        </p:txBody>
      </p:sp>
      <p:pic>
        <p:nvPicPr>
          <p:cNvPr id="8196" name="Picture 7" descr="IDIGvsLDmodel.JPG"/>
          <p:cNvPicPr>
            <a:picLocks noChangeAspect="1"/>
          </p:cNvPicPr>
          <p:nvPr/>
        </p:nvPicPr>
        <p:blipFill>
          <a:blip r:embed="rId3" cstate="print"/>
          <a:srcRect l="3130" t="4668" r="9207"/>
          <a:stretch>
            <a:fillRect/>
          </a:stretch>
        </p:blipFill>
        <p:spPr bwMode="auto">
          <a:xfrm>
            <a:off x="1000125" y="1544638"/>
            <a:ext cx="6500813" cy="474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82" name="Rectangle 14"/>
          <p:cNvSpPr>
            <a:spLocks noChangeArrowheads="1"/>
          </p:cNvSpPr>
          <p:nvPr/>
        </p:nvSpPr>
        <p:spPr bwMode="auto">
          <a:xfrm>
            <a:off x="1214438" y="6286500"/>
            <a:ext cx="6429375" cy="4619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i="1" dirty="0"/>
              <a:t>C</a:t>
            </a:r>
            <a:r>
              <a:rPr lang="en-US" sz="2400" i="1" baseline="-25000" dirty="0"/>
              <a:t>A</a:t>
            </a:r>
            <a:r>
              <a:rPr lang="en-US" sz="2400" dirty="0"/>
              <a:t> = 4.56, </a:t>
            </a:r>
            <a:r>
              <a:rPr lang="en-US" sz="2400" i="1" dirty="0"/>
              <a:t>C</a:t>
            </a:r>
            <a:r>
              <a:rPr lang="en-US" sz="2400" i="1" baseline="-25000" dirty="0"/>
              <a:t>S</a:t>
            </a:r>
            <a:r>
              <a:rPr lang="en-US" sz="2400" dirty="0"/>
              <a:t> = 0.86, </a:t>
            </a:r>
            <a:r>
              <a:rPr lang="en-US" sz="2400" i="1" dirty="0" err="1"/>
              <a:t>r</a:t>
            </a:r>
            <a:r>
              <a:rPr lang="en-US" sz="2400" i="1" baseline="-25000" dirty="0" err="1"/>
              <a:t>A</a:t>
            </a:r>
            <a:r>
              <a:rPr lang="en-US" sz="2400" dirty="0"/>
              <a:t> =  3 nm and </a:t>
            </a:r>
            <a:r>
              <a:rPr lang="en-US" sz="2400" i="1" dirty="0" err="1"/>
              <a:t>r</a:t>
            </a:r>
            <a:r>
              <a:rPr lang="en-US" sz="2400" i="1" baseline="-25000" dirty="0" err="1"/>
              <a:t>S</a:t>
            </a:r>
            <a:r>
              <a:rPr lang="en-US" sz="2400" dirty="0"/>
              <a:t> = 1 nm</a:t>
            </a:r>
            <a:endParaRPr lang="pt-BR" sz="2400" dirty="0"/>
          </a:p>
        </p:txBody>
      </p:sp>
      <p:pic>
        <p:nvPicPr>
          <p:cNvPr id="8200" name="Picture 3" descr="grafeno12"/>
          <p:cNvPicPr>
            <a:picLocks noChangeAspect="1" noChangeArrowheads="1"/>
          </p:cNvPicPr>
          <p:nvPr/>
        </p:nvPicPr>
        <p:blipFill>
          <a:blip r:embed="rId4" cstate="print"/>
          <a:srcRect l="4674" b="4320"/>
          <a:stretch>
            <a:fillRect/>
          </a:stretch>
        </p:blipFill>
        <p:spPr bwMode="auto">
          <a:xfrm>
            <a:off x="4000500" y="2500313"/>
            <a:ext cx="17684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4" descr="grafeno13"/>
          <p:cNvPicPr>
            <a:picLocks noChangeAspect="1" noChangeArrowheads="1"/>
          </p:cNvPicPr>
          <p:nvPr/>
        </p:nvPicPr>
        <p:blipFill>
          <a:blip r:embed="rId5" cstate="print"/>
          <a:srcRect l="4623" b="4320"/>
          <a:stretch>
            <a:fillRect/>
          </a:stretch>
        </p:blipFill>
        <p:spPr bwMode="auto">
          <a:xfrm>
            <a:off x="571500" y="642938"/>
            <a:ext cx="1762125" cy="17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5" descr="grafeno14"/>
          <p:cNvPicPr>
            <a:picLocks noChangeAspect="1" noChangeArrowheads="1"/>
          </p:cNvPicPr>
          <p:nvPr/>
        </p:nvPicPr>
        <p:blipFill>
          <a:blip r:embed="rId6" cstate="print"/>
          <a:srcRect l="4575" b="4320"/>
          <a:stretch>
            <a:fillRect/>
          </a:stretch>
        </p:blipFill>
        <p:spPr bwMode="auto">
          <a:xfrm>
            <a:off x="0" y="2654300"/>
            <a:ext cx="1763713" cy="170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6" descr="grafeno11"/>
          <p:cNvPicPr>
            <a:picLocks noChangeAspect="1" noChangeArrowheads="1"/>
          </p:cNvPicPr>
          <p:nvPr/>
        </p:nvPicPr>
        <p:blipFill>
          <a:blip r:embed="rId7" cstate="print"/>
          <a:srcRect l="3748" b="3828"/>
          <a:stretch>
            <a:fillRect/>
          </a:stretch>
        </p:blipFill>
        <p:spPr bwMode="auto">
          <a:xfrm>
            <a:off x="6286500" y="3357563"/>
            <a:ext cx="1782763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6072188" y="2214563"/>
            <a:ext cx="1858962" cy="9239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i="1" dirty="0"/>
              <a:t>I</a:t>
            </a:r>
            <a:r>
              <a:rPr lang="en-US" i="1" baseline="-25000" dirty="0"/>
              <a:t>D </a:t>
            </a:r>
            <a:r>
              <a:rPr lang="en-US" i="1" dirty="0"/>
              <a:t>/ I</a:t>
            </a:r>
            <a:r>
              <a:rPr lang="en-US" i="1" baseline="-25000" dirty="0"/>
              <a:t>G</a:t>
            </a:r>
            <a:r>
              <a:rPr lang="en-US" i="1" dirty="0"/>
              <a:t> </a:t>
            </a:r>
            <a:r>
              <a:rPr lang="en-US" dirty="0"/>
              <a:t>= </a:t>
            </a:r>
            <a:r>
              <a:rPr lang="en-US" i="1" dirty="0"/>
              <a:t>102</a:t>
            </a:r>
            <a:r>
              <a:rPr lang="en-US" dirty="0"/>
              <a:t>/</a:t>
            </a:r>
            <a:r>
              <a:rPr lang="en-US" i="1" dirty="0"/>
              <a:t>L</a:t>
            </a:r>
            <a:r>
              <a:rPr lang="en-US" i="1" baseline="-25000" dirty="0"/>
              <a:t>D</a:t>
            </a:r>
            <a:r>
              <a:rPr lang="en-US" i="1" baseline="30000" dirty="0"/>
              <a:t>2 </a:t>
            </a:r>
            <a:r>
              <a:rPr lang="en-US" dirty="0"/>
              <a:t> </a:t>
            </a:r>
          </a:p>
          <a:p>
            <a:pPr algn="ctr">
              <a:defRPr/>
            </a:pPr>
            <a:r>
              <a:rPr lang="en-US" dirty="0"/>
              <a:t>for</a:t>
            </a:r>
          </a:p>
          <a:p>
            <a:pPr algn="ctr">
              <a:defRPr/>
            </a:pPr>
            <a:r>
              <a:rPr lang="en-US" i="1" dirty="0"/>
              <a:t>L</a:t>
            </a:r>
            <a:r>
              <a:rPr lang="en-US" i="1" baseline="-25000" dirty="0"/>
              <a:t>D </a:t>
            </a:r>
            <a:r>
              <a:rPr lang="en-US" i="1" dirty="0"/>
              <a:t>&gt; 2r</a:t>
            </a:r>
            <a:r>
              <a:rPr lang="en-US" i="1" baseline="-25000" dirty="0"/>
              <a:t>A</a:t>
            </a:r>
            <a:endParaRPr lang="pt-BR" dirty="0"/>
          </a:p>
        </p:txBody>
      </p:sp>
      <p:graphicFrame>
        <p:nvGraphicFramePr>
          <p:cNvPr id="8194" name="Object 10"/>
          <p:cNvGraphicFramePr>
            <a:graphicFrameLocks noChangeAspect="1"/>
          </p:cNvGraphicFramePr>
          <p:nvPr/>
        </p:nvGraphicFramePr>
        <p:xfrm>
          <a:off x="2439988" y="714375"/>
          <a:ext cx="4346575" cy="928688"/>
        </p:xfrm>
        <a:graphic>
          <a:graphicData uri="http://schemas.openxmlformats.org/presentationml/2006/ole">
            <p:oleObj spid="_x0000_s301058" name="Equation" r:id="rId8" imgW="2094591" imgH="444307" progId="Equation.3">
              <p:embed/>
            </p:oleObj>
          </a:graphicData>
        </a:graphic>
      </p:graphicFrame>
      <p:sp>
        <p:nvSpPr>
          <p:cNvPr id="8205" name="TextBox 13"/>
          <p:cNvSpPr txBox="1">
            <a:spLocks noChangeArrowheads="1"/>
          </p:cNvSpPr>
          <p:nvPr/>
        </p:nvSpPr>
        <p:spPr bwMode="auto">
          <a:xfrm>
            <a:off x="7192963" y="142875"/>
            <a:ext cx="1736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/>
              <a:t>Lucchese et al.</a:t>
            </a:r>
          </a:p>
          <a:p>
            <a:pPr algn="r"/>
            <a:r>
              <a:rPr lang="en-US"/>
              <a:t>Carbon 2010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222" y="142852"/>
            <a:ext cx="4071934" cy="141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5720" y="571480"/>
            <a:ext cx="4786346" cy="582594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Nanoestruturas </a:t>
            </a:r>
            <a:br>
              <a:rPr lang="pt-BR" dirty="0" smtClean="0">
                <a:solidFill>
                  <a:srgbClr val="0000FF"/>
                </a:solidFill>
              </a:rPr>
            </a:br>
            <a:r>
              <a:rPr lang="pt-BR" dirty="0" smtClean="0">
                <a:solidFill>
                  <a:srgbClr val="0000FF"/>
                </a:solidFill>
              </a:rPr>
              <a:t>de carbono sp</a:t>
            </a:r>
            <a:r>
              <a:rPr lang="pt-BR" baseline="30000" dirty="0" smtClean="0">
                <a:solidFill>
                  <a:srgbClr val="0000FF"/>
                </a:solidFill>
              </a:rPr>
              <a:t>2</a:t>
            </a:r>
            <a:endParaRPr lang="pt-BR" baseline="30000" dirty="0">
              <a:solidFill>
                <a:srgbClr val="0000FF"/>
              </a:solidFill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785786" y="1626390"/>
            <a:ext cx="722287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/>
              <a:t>Linha do tempo</a:t>
            </a:r>
            <a:endParaRPr lang="pt-BR" dirty="0" smtClean="0"/>
          </a:p>
          <a:p>
            <a:r>
              <a:rPr lang="pt-BR" dirty="0" smtClean="0"/>
              <a:t>Grafite		</a:t>
            </a:r>
            <a:r>
              <a:rPr lang="pt-BR" dirty="0" err="1" smtClean="0"/>
              <a:t>Fulerenos</a:t>
            </a:r>
            <a:r>
              <a:rPr lang="pt-BR" dirty="0" smtClean="0"/>
              <a:t>		</a:t>
            </a:r>
            <a:r>
              <a:rPr lang="pt-BR" dirty="0" err="1" smtClean="0"/>
              <a:t>Nanotubos</a:t>
            </a:r>
            <a:r>
              <a:rPr lang="pt-BR" dirty="0" smtClean="0"/>
              <a:t>	</a:t>
            </a:r>
            <a:r>
              <a:rPr lang="pt-BR" dirty="0" err="1" smtClean="0"/>
              <a:t>Grafeno</a:t>
            </a:r>
            <a:endParaRPr lang="pt-BR" dirty="0" smtClean="0"/>
          </a:p>
          <a:p>
            <a:r>
              <a:rPr lang="pt-BR" dirty="0" smtClean="0"/>
              <a:t>1960		1985		1991		2004</a:t>
            </a:r>
          </a:p>
          <a:p>
            <a:r>
              <a:rPr lang="pt-BR" dirty="0" smtClean="0"/>
              <a:t>Moore </a:t>
            </a:r>
            <a:r>
              <a:rPr lang="pt-BR" i="1" dirty="0" err="1" smtClean="0"/>
              <a:t>et</a:t>
            </a:r>
            <a:r>
              <a:rPr lang="pt-BR" i="1" dirty="0" smtClean="0"/>
              <a:t> al</a:t>
            </a:r>
            <a:r>
              <a:rPr lang="pt-BR" dirty="0" smtClean="0"/>
              <a:t>. 	Kroto </a:t>
            </a:r>
            <a:r>
              <a:rPr lang="pt-BR" i="1" dirty="0" err="1" smtClean="0"/>
              <a:t>et</a:t>
            </a:r>
            <a:r>
              <a:rPr lang="pt-BR" i="1" dirty="0" smtClean="0"/>
              <a:t> al</a:t>
            </a:r>
            <a:r>
              <a:rPr lang="pt-BR" dirty="0" smtClean="0"/>
              <a:t>.	</a:t>
            </a:r>
            <a:r>
              <a:rPr lang="pt-BR" dirty="0" err="1" smtClean="0"/>
              <a:t>Iijima</a:t>
            </a:r>
            <a:r>
              <a:rPr lang="pt-BR" dirty="0" smtClean="0"/>
              <a:t> </a:t>
            </a:r>
            <a:r>
              <a:rPr lang="pt-BR" i="1" dirty="0" err="1" smtClean="0"/>
              <a:t>et</a:t>
            </a:r>
            <a:r>
              <a:rPr lang="pt-BR" i="1" dirty="0" smtClean="0"/>
              <a:t> al.</a:t>
            </a:r>
            <a:r>
              <a:rPr lang="pt-BR" dirty="0" smtClean="0"/>
              <a:t>	</a:t>
            </a:r>
            <a:r>
              <a:rPr lang="pt-BR" dirty="0" err="1" smtClean="0"/>
              <a:t>Novoselov</a:t>
            </a:r>
            <a:r>
              <a:rPr lang="pt-BR" dirty="0" smtClean="0"/>
              <a:t> </a:t>
            </a:r>
            <a:r>
              <a:rPr lang="pt-BR" i="1" dirty="0" err="1" smtClean="0"/>
              <a:t>et</a:t>
            </a:r>
            <a:r>
              <a:rPr lang="pt-BR" i="1" dirty="0" smtClean="0"/>
              <a:t> al.</a:t>
            </a:r>
            <a:endParaRPr lang="pt-BR" i="1" dirty="0"/>
          </a:p>
        </p:txBody>
      </p:sp>
      <p:cxnSp>
        <p:nvCxnSpPr>
          <p:cNvPr id="33" name="Conector de seta reta 32"/>
          <p:cNvCxnSpPr/>
          <p:nvPr/>
        </p:nvCxnSpPr>
        <p:spPr>
          <a:xfrm>
            <a:off x="500034" y="1626390"/>
            <a:ext cx="7715304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CaixaDeTexto 36"/>
          <p:cNvSpPr txBox="1"/>
          <p:nvPr/>
        </p:nvSpPr>
        <p:spPr>
          <a:xfrm>
            <a:off x="5500726" y="214290"/>
            <a:ext cx="148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 – 1s</a:t>
            </a:r>
            <a:r>
              <a:rPr lang="pt-BR" baseline="30000" dirty="0" smtClean="0"/>
              <a:t>2 </a:t>
            </a:r>
            <a:r>
              <a:rPr lang="pt-BR" dirty="0" smtClean="0"/>
              <a:t>2s</a:t>
            </a:r>
            <a:r>
              <a:rPr lang="pt-BR" baseline="30000" dirty="0" smtClean="0"/>
              <a:t>2 </a:t>
            </a:r>
            <a:r>
              <a:rPr lang="pt-BR" dirty="0" smtClean="0"/>
              <a:t>2p</a:t>
            </a:r>
            <a:r>
              <a:rPr lang="pt-BR" baseline="30000" dirty="0" smtClean="0"/>
              <a:t>2</a:t>
            </a:r>
            <a:endParaRPr lang="pt-BR" baseline="300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t="50254" b="6104"/>
          <a:stretch>
            <a:fillRect/>
          </a:stretch>
        </p:blipFill>
        <p:spPr bwMode="auto">
          <a:xfrm>
            <a:off x="285720" y="2826410"/>
            <a:ext cx="8429684" cy="403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r="64583" b="13228"/>
          <a:stretch>
            <a:fillRect/>
          </a:stretch>
        </p:blipFill>
        <p:spPr bwMode="auto">
          <a:xfrm>
            <a:off x="500034" y="3040724"/>
            <a:ext cx="203026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ixaDeTexto 35"/>
          <p:cNvSpPr txBox="1"/>
          <p:nvPr/>
        </p:nvSpPr>
        <p:spPr>
          <a:xfrm>
            <a:off x="1142976" y="5027717"/>
            <a:ext cx="1404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i="1" dirty="0" smtClean="0"/>
              <a:t> Radushkevich </a:t>
            </a:r>
          </a:p>
          <a:p>
            <a:pPr algn="r"/>
            <a:r>
              <a:rPr lang="pt-BR" sz="1600" i="1" dirty="0" smtClean="0"/>
              <a:t>1952</a:t>
            </a:r>
            <a:endParaRPr lang="pt-BR" sz="1600" i="1" dirty="0"/>
          </a:p>
        </p:txBody>
      </p:sp>
      <p:sp>
        <p:nvSpPr>
          <p:cNvPr id="10" name="CaixaDeTexto 35"/>
          <p:cNvSpPr txBox="1"/>
          <p:nvPr/>
        </p:nvSpPr>
        <p:spPr>
          <a:xfrm>
            <a:off x="3714744" y="6429396"/>
            <a:ext cx="2071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i="1" dirty="0" smtClean="0"/>
              <a:t> Boem  1962</a:t>
            </a:r>
            <a:endParaRPr lang="pt-BR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2095500" y="93663"/>
            <a:ext cx="4691063" cy="477837"/>
          </a:xfrm>
          <a:noFill/>
        </p:spPr>
        <p:txBody>
          <a:bodyPr anchor="t">
            <a:normAutofit fontScale="90000"/>
          </a:bodyPr>
          <a:lstStyle/>
          <a:p>
            <a:pPr eaLnBrk="1" hangingPunct="1"/>
            <a:r>
              <a:rPr lang="en-US" sz="360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I</a:t>
            </a:r>
            <a:r>
              <a:rPr lang="en-US" sz="3600" baseline="-25000" smtClean="0">
                <a:solidFill>
                  <a:srgbClr val="0000FF"/>
                </a:solidFill>
              </a:rPr>
              <a:t>D</a:t>
            </a:r>
            <a:r>
              <a:rPr lang="en-US" sz="3600" smtClean="0">
                <a:solidFill>
                  <a:srgbClr val="0000FF"/>
                </a:solidFill>
              </a:rPr>
              <a:t> / </a:t>
            </a:r>
            <a:r>
              <a:rPr lang="en-US" sz="360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I</a:t>
            </a:r>
            <a:r>
              <a:rPr lang="en-US" sz="3600" baseline="-25000" smtClean="0">
                <a:solidFill>
                  <a:srgbClr val="0000FF"/>
                </a:solidFill>
              </a:rPr>
              <a:t>G</a:t>
            </a:r>
            <a:r>
              <a:rPr lang="en-US" sz="3600" smtClean="0">
                <a:solidFill>
                  <a:srgbClr val="0000FF"/>
                </a:solidFill>
              </a:rPr>
              <a:t> vs. L</a:t>
            </a:r>
            <a:r>
              <a:rPr lang="en-US" sz="3600" baseline="-25000" smtClean="0">
                <a:solidFill>
                  <a:srgbClr val="0000FF"/>
                </a:solidFill>
              </a:rPr>
              <a:t>D</a:t>
            </a:r>
            <a:endParaRPr lang="pt-BR" sz="3600" baseline="-25000" smtClean="0">
              <a:solidFill>
                <a:srgbClr val="0000FF"/>
              </a:solidFill>
            </a:endParaRPr>
          </a:p>
        </p:txBody>
      </p:sp>
      <p:pic>
        <p:nvPicPr>
          <p:cNvPr id="8196" name="Picture 7" descr="IDIGvsLDmodel.JPG"/>
          <p:cNvPicPr>
            <a:picLocks noChangeAspect="1"/>
          </p:cNvPicPr>
          <p:nvPr/>
        </p:nvPicPr>
        <p:blipFill>
          <a:blip r:embed="rId2" cstate="print"/>
          <a:srcRect l="3130" t="4668" r="9207"/>
          <a:stretch>
            <a:fillRect/>
          </a:stretch>
        </p:blipFill>
        <p:spPr bwMode="auto">
          <a:xfrm>
            <a:off x="1785918" y="3028911"/>
            <a:ext cx="7358082" cy="3543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9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205" name="TextBox 13"/>
          <p:cNvSpPr txBox="1">
            <a:spLocks noChangeArrowheads="1"/>
          </p:cNvSpPr>
          <p:nvPr/>
        </p:nvSpPr>
        <p:spPr bwMode="auto">
          <a:xfrm>
            <a:off x="7192963" y="142875"/>
            <a:ext cx="1736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/>
              <a:t>Lucchese et al.</a:t>
            </a:r>
          </a:p>
          <a:p>
            <a:pPr algn="r"/>
            <a:r>
              <a:rPr lang="en-US"/>
              <a:t>Carbon 2010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-10674" y="1142984"/>
            <a:ext cx="615431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4" y="0"/>
            <a:ext cx="8786842" cy="157158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t-BR" sz="3600" i="1" dirty="0" smtClean="0">
                <a:solidFill>
                  <a:srgbClr val="0000FF"/>
                </a:solidFill>
              </a:rPr>
              <a:t>Terras Pretas de Índios (TIPs) da Amazonia</a:t>
            </a:r>
            <a:r>
              <a:rPr lang="pt-BR" sz="3600" dirty="0" smtClean="0"/>
              <a:t> </a:t>
            </a:r>
            <a:br>
              <a:rPr lang="pt-BR" sz="3600" dirty="0" smtClean="0"/>
            </a:br>
            <a:r>
              <a:rPr lang="pt-BR" sz="3600" dirty="0" smtClean="0"/>
              <a:t>Indian black earth in Amazon</a:t>
            </a:r>
          </a:p>
        </p:txBody>
      </p:sp>
      <p:pic>
        <p:nvPicPr>
          <p:cNvPr id="512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1684519"/>
            <a:ext cx="3309971" cy="2513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9" name="CaixaDeTexto 8"/>
          <p:cNvSpPr txBox="1">
            <a:spLocks noChangeArrowheads="1"/>
          </p:cNvSpPr>
          <p:nvPr/>
        </p:nvSpPr>
        <p:spPr bwMode="auto">
          <a:xfrm>
            <a:off x="5794377" y="4269596"/>
            <a:ext cx="3063903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cs typeface="Arial" charset="0"/>
              </a:rPr>
              <a:t>B. Glaser et al. </a:t>
            </a:r>
            <a:r>
              <a:rPr lang="en-US" sz="1600" i="1" dirty="0" err="1">
                <a:cs typeface="Arial" charset="0"/>
              </a:rPr>
              <a:t>Naturwissenschaften</a:t>
            </a:r>
            <a:r>
              <a:rPr lang="en-US" sz="1600" i="1" dirty="0">
                <a:cs typeface="Arial" charset="0"/>
              </a:rPr>
              <a:t> 88</a:t>
            </a:r>
            <a:r>
              <a:rPr lang="en-US" sz="1600" dirty="0">
                <a:cs typeface="Arial" charset="0"/>
              </a:rPr>
              <a:t>, 31-41 (2001</a:t>
            </a:r>
            <a:r>
              <a:rPr lang="en-US" sz="2400" dirty="0">
                <a:cs typeface="Arial" charset="0"/>
              </a:rPr>
              <a:t>)</a:t>
            </a:r>
          </a:p>
          <a:p>
            <a:endParaRPr lang="pt-BR" dirty="0"/>
          </a:p>
        </p:txBody>
      </p:sp>
      <p:sp>
        <p:nvSpPr>
          <p:cNvPr id="5130" name="Text Box 16"/>
          <p:cNvSpPr txBox="1">
            <a:spLocks noChangeArrowheads="1"/>
          </p:cNvSpPr>
          <p:nvPr/>
        </p:nvSpPr>
        <p:spPr bwMode="auto">
          <a:xfrm>
            <a:off x="793026" y="5305024"/>
            <a:ext cx="4421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cs typeface="Arial" charset="0"/>
              </a:rPr>
              <a:t>B. Glaser et al. </a:t>
            </a:r>
            <a:r>
              <a:rPr lang="en-US" sz="1600" i="1" dirty="0">
                <a:cs typeface="Arial" charset="0"/>
              </a:rPr>
              <a:t>Org </a:t>
            </a:r>
            <a:r>
              <a:rPr lang="en-US" sz="1600" i="1" dirty="0" err="1">
                <a:cs typeface="Arial" charset="0"/>
              </a:rPr>
              <a:t>Geochem</a:t>
            </a:r>
            <a:r>
              <a:rPr lang="en-US" sz="1600" i="1" dirty="0">
                <a:cs typeface="Arial" charset="0"/>
              </a:rPr>
              <a:t>.</a:t>
            </a:r>
            <a:r>
              <a:rPr lang="en-US" sz="1600" dirty="0">
                <a:cs typeface="Arial" charset="0"/>
              </a:rPr>
              <a:t> (31), 669-678 (2000) </a:t>
            </a:r>
            <a:endParaRPr lang="pt-BR" sz="1600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450885"/>
            <a:ext cx="5324489" cy="383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-8546" y="5906176"/>
            <a:ext cx="9081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Cientistas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tentam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reproduzir</a:t>
            </a:r>
            <a:r>
              <a:rPr lang="en-US" sz="2800" dirty="0" smtClean="0">
                <a:solidFill>
                  <a:srgbClr val="FF0000"/>
                </a:solidFill>
              </a:rPr>
              <a:t> a TPI </a:t>
            </a:r>
            <a:r>
              <a:rPr lang="en-US" sz="2800" dirty="0" err="1" smtClean="0">
                <a:solidFill>
                  <a:srgbClr val="FF0000"/>
                </a:solidFill>
              </a:rPr>
              <a:t>adicionando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carvão</a:t>
            </a:r>
            <a:r>
              <a:rPr lang="en-US" sz="2800" dirty="0" smtClean="0">
                <a:solidFill>
                  <a:srgbClr val="FF0000"/>
                </a:solidFill>
              </a:rPr>
              <a:t> à terra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82</a:t>
            </a:fld>
            <a:endParaRPr lang="pt-BR"/>
          </a:p>
        </p:txBody>
      </p:sp>
      <p:pic>
        <p:nvPicPr>
          <p:cNvPr id="6" name="Picture 5" descr="DSC_08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42852"/>
            <a:ext cx="4143372" cy="2751941"/>
          </a:xfrm>
          <a:prstGeom prst="rect">
            <a:avLst/>
          </a:prstGeom>
        </p:spPr>
      </p:pic>
      <p:pic>
        <p:nvPicPr>
          <p:cNvPr id="7" name="Picture 6" descr="DSC_08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42851"/>
            <a:ext cx="4143404" cy="2751963"/>
          </a:xfrm>
          <a:prstGeom prst="rect">
            <a:avLst/>
          </a:prstGeom>
        </p:spPr>
      </p:pic>
      <p:pic>
        <p:nvPicPr>
          <p:cNvPr id="8" name="Picture 7" descr="DSC_0875.JPG"/>
          <p:cNvPicPr>
            <a:picLocks noChangeAspect="1"/>
          </p:cNvPicPr>
          <p:nvPr/>
        </p:nvPicPr>
        <p:blipFill>
          <a:blip r:embed="rId4" cstate="print"/>
          <a:srcRect t="11434"/>
          <a:stretch>
            <a:fillRect/>
          </a:stretch>
        </p:blipFill>
        <p:spPr>
          <a:xfrm>
            <a:off x="4643438" y="3071810"/>
            <a:ext cx="4071966" cy="2395274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214282" y="5643578"/>
            <a:ext cx="86439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latin typeface="Comic Sans MS" pitchFamily="66" charset="0"/>
              </a:rPr>
              <a:t>Amostras oriundas de </a:t>
            </a:r>
            <a:r>
              <a:rPr lang="pt-BR" dirty="0" err="1" smtClean="0">
                <a:latin typeface="Comic Sans MS" pitchFamily="66" charset="0"/>
              </a:rPr>
              <a:t>Balbina</a:t>
            </a:r>
            <a:r>
              <a:rPr lang="pt-BR" dirty="0" smtClean="0">
                <a:latin typeface="Comic Sans MS" pitchFamily="66" charset="0"/>
              </a:rPr>
              <a:t> </a:t>
            </a:r>
          </a:p>
          <a:p>
            <a:r>
              <a:rPr lang="pt-BR" dirty="0" smtClean="0">
                <a:latin typeface="Comic Sans MS" pitchFamily="66" charset="0"/>
              </a:rPr>
              <a:t>Presidente Figueiredo, AM</a:t>
            </a:r>
          </a:p>
          <a:p>
            <a:r>
              <a:rPr lang="pt-BR" dirty="0" smtClean="0">
                <a:latin typeface="Comic Sans MS" pitchFamily="66" charset="0"/>
              </a:rPr>
              <a:t>Lat. 1º 54’ sul - Long. 59º 28’ O  - altitude de 60 m.</a:t>
            </a:r>
          </a:p>
        </p:txBody>
      </p:sp>
      <p:pic>
        <p:nvPicPr>
          <p:cNvPr id="11" name="Picture 10" descr="IMG_2746.JPG"/>
          <p:cNvPicPr>
            <a:picLocks noChangeAspect="1"/>
          </p:cNvPicPr>
          <p:nvPr/>
        </p:nvPicPr>
        <p:blipFill>
          <a:blip r:embed="rId5" cstate="print"/>
          <a:srcRect t="5128" b="7692"/>
          <a:stretch>
            <a:fillRect/>
          </a:stretch>
        </p:blipFill>
        <p:spPr>
          <a:xfrm>
            <a:off x="285720" y="3071810"/>
            <a:ext cx="4179122" cy="2428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456" name="Picture 8" descr="C:\Users\adojorio\Documents\2011\paper\Jenaina-TerraPreta\artigojenaina\Fig_raman2-abdc.jpg"/>
          <p:cNvPicPr>
            <a:picLocks noChangeAspect="1" noChangeArrowheads="1"/>
          </p:cNvPicPr>
          <p:nvPr/>
        </p:nvPicPr>
        <p:blipFill>
          <a:blip r:embed="rId2" cstate="print"/>
          <a:srcRect r="52099" b="49331"/>
          <a:stretch>
            <a:fillRect/>
          </a:stretch>
        </p:blipFill>
        <p:spPr bwMode="auto">
          <a:xfrm>
            <a:off x="1630592" y="1500174"/>
            <a:ext cx="6870498" cy="5357826"/>
          </a:xfrm>
          <a:prstGeom prst="rect">
            <a:avLst/>
          </a:prstGeom>
          <a:noFill/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500034" y="142852"/>
            <a:ext cx="8143932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/>
            <a:r>
              <a:rPr lang="pt-BR" sz="4000" dirty="0" smtClean="0">
                <a:solidFill>
                  <a:srgbClr val="0000FF"/>
                </a:solidFill>
              </a:rPr>
              <a:t>Carbon Nanostructures in TPI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214414" y="1000214"/>
            <a:ext cx="4786346" cy="15000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42844" y="6143644"/>
            <a:ext cx="4000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 dirty="0" smtClean="0">
                <a:solidFill>
                  <a:srgbClr val="FF0000"/>
                </a:solidFill>
              </a:rPr>
              <a:t>Jorio et al.</a:t>
            </a:r>
          </a:p>
          <a:p>
            <a:r>
              <a:rPr lang="pt-BR" sz="2000" i="1" dirty="0" smtClean="0">
                <a:solidFill>
                  <a:srgbClr val="FF0000"/>
                </a:solidFill>
              </a:rPr>
              <a:t>Soil and Tillage Research (2012)</a:t>
            </a:r>
            <a:endParaRPr lang="pt-BR" sz="20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-24"/>
            <a:ext cx="7772400" cy="869947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Sumário</a:t>
            </a:r>
            <a:endParaRPr lang="pt-BR" dirty="0">
              <a:solidFill>
                <a:srgbClr val="0000FF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0034" y="1214422"/>
            <a:ext cx="8429684" cy="5357850"/>
          </a:xfrm>
          <a:ln>
            <a:noFill/>
          </a:ln>
        </p:spPr>
        <p:txBody>
          <a:bodyPr>
            <a:normAutofit/>
          </a:bodyPr>
          <a:lstStyle/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Contextualizando o trabalho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Estrutura eletrônica e vibracional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A óptica e o espalhamento Raman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Deformações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Efeitos de acoplamentos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Perturbações do meio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Defeitos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rgbClr val="FF0000"/>
                </a:solidFill>
              </a:rPr>
              <a:t> </a:t>
            </a:r>
            <a:r>
              <a:rPr lang="pt-BR" dirty="0" err="1" smtClean="0">
                <a:solidFill>
                  <a:srgbClr val="FF0000"/>
                </a:solidFill>
              </a:rPr>
              <a:t>Nanomanipulação</a:t>
            </a:r>
            <a:endParaRPr lang="pt-BR" dirty="0" smtClean="0">
              <a:solidFill>
                <a:srgbClr val="FF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84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4957" y="71414"/>
            <a:ext cx="90376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3600" b="1" dirty="0" smtClean="0">
                <a:solidFill>
                  <a:srgbClr val="0000FF"/>
                </a:solidFill>
              </a:rPr>
              <a:t>Joining spectroscopy and nanomanipulation</a:t>
            </a:r>
          </a:p>
          <a:p>
            <a:pPr algn="ctr"/>
            <a:r>
              <a:rPr lang="pt-BR" sz="3600" dirty="0" smtClean="0"/>
              <a:t>An instrumentation problem</a:t>
            </a:r>
            <a:endParaRPr lang="pt-BR" sz="2400" dirty="0"/>
          </a:p>
        </p:txBody>
      </p:sp>
      <p:pic>
        <p:nvPicPr>
          <p:cNvPr id="29698" name="Picture 2" descr="Fi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769" y="1271743"/>
            <a:ext cx="7907275" cy="5586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6" descr="S5001490"/>
          <p:cNvPicPr>
            <a:picLocks noChangeAspect="1" noChangeArrowheads="1"/>
          </p:cNvPicPr>
          <p:nvPr/>
        </p:nvPicPr>
        <p:blipFill>
          <a:blip r:embed="rId2" cstate="print"/>
          <a:srcRect l="2156" t="19875" b="6876"/>
          <a:stretch>
            <a:fillRect/>
          </a:stretch>
        </p:blipFill>
        <p:spPr bwMode="auto">
          <a:xfrm>
            <a:off x="250825" y="692150"/>
            <a:ext cx="2481263" cy="1395413"/>
          </a:xfrm>
          <a:prstGeom prst="rect">
            <a:avLst/>
          </a:prstGeom>
          <a:noFill/>
          <a:ln w="508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4099" name="Line 27"/>
          <p:cNvSpPr>
            <a:spLocks noChangeShapeType="1"/>
          </p:cNvSpPr>
          <p:nvPr/>
        </p:nvSpPr>
        <p:spPr bwMode="auto">
          <a:xfrm>
            <a:off x="684213" y="2205038"/>
            <a:ext cx="2459037" cy="1866900"/>
          </a:xfrm>
          <a:prstGeom prst="line">
            <a:avLst/>
          </a:prstGeom>
          <a:noFill/>
          <a:ln w="76200">
            <a:solidFill>
              <a:srgbClr val="FFCC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0" name="Text Box 29"/>
          <p:cNvSpPr txBox="1">
            <a:spLocks noChangeArrowheads="1"/>
          </p:cNvSpPr>
          <p:nvPr/>
        </p:nvSpPr>
        <p:spPr bwMode="auto">
          <a:xfrm>
            <a:off x="611188" y="3141663"/>
            <a:ext cx="774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Dither</a:t>
            </a:r>
          </a:p>
        </p:txBody>
      </p:sp>
      <p:sp>
        <p:nvSpPr>
          <p:cNvPr id="4101" name="Text Box 22"/>
          <p:cNvSpPr txBox="1">
            <a:spLocks noChangeArrowheads="1"/>
          </p:cNvSpPr>
          <p:nvPr/>
        </p:nvSpPr>
        <p:spPr bwMode="auto">
          <a:xfrm>
            <a:off x="2162175" y="5805488"/>
            <a:ext cx="2357438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latin typeface="Verdana" pitchFamily="34" charset="0"/>
              </a:rPr>
              <a:t>tip has to be very </a:t>
            </a:r>
          </a:p>
          <a:p>
            <a:pPr algn="ctr"/>
            <a:r>
              <a:rPr lang="en-US" sz="1400">
                <a:latin typeface="Verdana" pitchFamily="34" charset="0"/>
              </a:rPr>
              <a:t>close to the sample: ~ 2nm</a:t>
            </a:r>
          </a:p>
        </p:txBody>
      </p:sp>
      <p:sp>
        <p:nvSpPr>
          <p:cNvPr id="4102" name="Text Box 23"/>
          <p:cNvSpPr txBox="1">
            <a:spLocks noChangeArrowheads="1"/>
          </p:cNvSpPr>
          <p:nvPr/>
        </p:nvSpPr>
        <p:spPr bwMode="auto">
          <a:xfrm>
            <a:off x="2071688" y="6497638"/>
            <a:ext cx="25463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i="1">
                <a:latin typeface="Verdana" pitchFamily="34" charset="0"/>
              </a:rPr>
              <a:t>K. Karrai et al., APL 66, 1842 (1995)</a:t>
            </a:r>
          </a:p>
        </p:txBody>
      </p:sp>
      <p:sp>
        <p:nvSpPr>
          <p:cNvPr id="4103" name="AutoShape 4"/>
          <p:cNvSpPr>
            <a:spLocks noChangeArrowheads="1"/>
          </p:cNvSpPr>
          <p:nvPr/>
        </p:nvSpPr>
        <p:spPr bwMode="auto">
          <a:xfrm flipV="1">
            <a:off x="2647950" y="5205413"/>
            <a:ext cx="1408113" cy="5588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Rectangle 5"/>
          <p:cNvSpPr>
            <a:spLocks noChangeArrowheads="1"/>
          </p:cNvSpPr>
          <p:nvPr/>
        </p:nvSpPr>
        <p:spPr bwMode="auto">
          <a:xfrm>
            <a:off x="2647950" y="5764213"/>
            <a:ext cx="1408113" cy="412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Oval 7"/>
          <p:cNvSpPr>
            <a:spLocks noChangeArrowheads="1"/>
          </p:cNvSpPr>
          <p:nvPr/>
        </p:nvSpPr>
        <p:spPr bwMode="auto">
          <a:xfrm>
            <a:off x="3286125" y="5326063"/>
            <a:ext cx="87313" cy="3968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6" name="Line 8"/>
          <p:cNvSpPr>
            <a:spLocks noChangeShapeType="1"/>
          </p:cNvSpPr>
          <p:nvPr/>
        </p:nvSpPr>
        <p:spPr bwMode="auto">
          <a:xfrm>
            <a:off x="2781300" y="5726113"/>
            <a:ext cx="306388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7" name="Line 9"/>
          <p:cNvSpPr>
            <a:spLocks noChangeShapeType="1"/>
          </p:cNvSpPr>
          <p:nvPr/>
        </p:nvSpPr>
        <p:spPr bwMode="auto">
          <a:xfrm flipV="1">
            <a:off x="2824163" y="5405438"/>
            <a:ext cx="131762" cy="2413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8" name="AutoShape 6"/>
          <p:cNvSpPr>
            <a:spLocks noChangeArrowheads="1"/>
          </p:cNvSpPr>
          <p:nvPr/>
        </p:nvSpPr>
        <p:spPr bwMode="auto">
          <a:xfrm flipV="1">
            <a:off x="3214688" y="4657725"/>
            <a:ext cx="254000" cy="708025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9" name="AutoShape 10"/>
          <p:cNvSpPr>
            <a:spLocks noChangeArrowheads="1"/>
          </p:cNvSpPr>
          <p:nvPr/>
        </p:nvSpPr>
        <p:spPr bwMode="auto">
          <a:xfrm flipV="1">
            <a:off x="3327400" y="5308600"/>
            <a:ext cx="28575" cy="57150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0" name="Line 11"/>
          <p:cNvSpPr>
            <a:spLocks noChangeShapeType="1"/>
          </p:cNvSpPr>
          <p:nvPr/>
        </p:nvSpPr>
        <p:spPr bwMode="auto">
          <a:xfrm flipH="1" flipV="1">
            <a:off x="3659188" y="5245100"/>
            <a:ext cx="309562" cy="481013"/>
          </a:xfrm>
          <a:prstGeom prst="line">
            <a:avLst/>
          </a:prstGeom>
          <a:noFill/>
          <a:ln w="12700">
            <a:solidFill>
              <a:schemeClr val="bg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1" name="Line 12"/>
          <p:cNvSpPr>
            <a:spLocks noChangeShapeType="1"/>
          </p:cNvSpPr>
          <p:nvPr/>
        </p:nvSpPr>
        <p:spPr bwMode="auto">
          <a:xfrm>
            <a:off x="3573463" y="5245100"/>
            <a:ext cx="263525" cy="481013"/>
          </a:xfrm>
          <a:prstGeom prst="line">
            <a:avLst/>
          </a:prstGeom>
          <a:noFill/>
          <a:ln w="12700">
            <a:solidFill>
              <a:schemeClr val="bg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2" name="Line 13"/>
          <p:cNvSpPr>
            <a:spLocks noChangeShapeType="1"/>
          </p:cNvSpPr>
          <p:nvPr/>
        </p:nvSpPr>
        <p:spPr bwMode="auto">
          <a:xfrm flipH="1">
            <a:off x="3573463" y="5245100"/>
            <a:ext cx="85725" cy="0"/>
          </a:xfrm>
          <a:prstGeom prst="line">
            <a:avLst/>
          </a:prstGeom>
          <a:noFill/>
          <a:ln w="12700">
            <a:solidFill>
              <a:schemeClr val="bg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3" name="Line 14"/>
          <p:cNvSpPr>
            <a:spLocks noChangeShapeType="1"/>
          </p:cNvSpPr>
          <p:nvPr/>
        </p:nvSpPr>
        <p:spPr bwMode="auto">
          <a:xfrm flipH="1" flipV="1">
            <a:off x="3484563" y="5245100"/>
            <a:ext cx="219075" cy="439738"/>
          </a:xfrm>
          <a:prstGeom prst="line">
            <a:avLst/>
          </a:prstGeom>
          <a:noFill/>
          <a:ln w="12700">
            <a:solidFill>
              <a:schemeClr val="bg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4" name="Line 15"/>
          <p:cNvSpPr>
            <a:spLocks noChangeShapeType="1"/>
          </p:cNvSpPr>
          <p:nvPr/>
        </p:nvSpPr>
        <p:spPr bwMode="auto">
          <a:xfrm flipH="1">
            <a:off x="3703638" y="5726113"/>
            <a:ext cx="133350" cy="0"/>
          </a:xfrm>
          <a:prstGeom prst="line">
            <a:avLst/>
          </a:prstGeom>
          <a:noFill/>
          <a:ln w="12700">
            <a:solidFill>
              <a:schemeClr val="bg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5" name="Line 16"/>
          <p:cNvSpPr>
            <a:spLocks noChangeShapeType="1"/>
          </p:cNvSpPr>
          <p:nvPr/>
        </p:nvSpPr>
        <p:spPr bwMode="auto">
          <a:xfrm>
            <a:off x="3440113" y="5284788"/>
            <a:ext cx="133350" cy="400050"/>
          </a:xfrm>
          <a:prstGeom prst="line">
            <a:avLst/>
          </a:prstGeom>
          <a:noFill/>
          <a:ln w="12700">
            <a:solidFill>
              <a:schemeClr val="bg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6" name="Line 17"/>
          <p:cNvSpPr>
            <a:spLocks noChangeShapeType="1"/>
          </p:cNvSpPr>
          <p:nvPr/>
        </p:nvSpPr>
        <p:spPr bwMode="auto">
          <a:xfrm flipH="1" flipV="1">
            <a:off x="3352800" y="5326063"/>
            <a:ext cx="87313" cy="358775"/>
          </a:xfrm>
          <a:prstGeom prst="line">
            <a:avLst/>
          </a:prstGeom>
          <a:noFill/>
          <a:ln w="12700">
            <a:solidFill>
              <a:schemeClr val="bg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7" name="Line 18"/>
          <p:cNvSpPr>
            <a:spLocks noChangeShapeType="1"/>
          </p:cNvSpPr>
          <p:nvPr/>
        </p:nvSpPr>
        <p:spPr bwMode="auto">
          <a:xfrm>
            <a:off x="3440113" y="5726113"/>
            <a:ext cx="133350" cy="0"/>
          </a:xfrm>
          <a:prstGeom prst="line">
            <a:avLst/>
          </a:prstGeom>
          <a:noFill/>
          <a:ln w="12700">
            <a:solidFill>
              <a:schemeClr val="bg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8" name="Line 19"/>
          <p:cNvSpPr>
            <a:spLocks noChangeShapeType="1"/>
          </p:cNvSpPr>
          <p:nvPr/>
        </p:nvSpPr>
        <p:spPr bwMode="auto">
          <a:xfrm>
            <a:off x="3440113" y="5245100"/>
            <a:ext cx="44450" cy="0"/>
          </a:xfrm>
          <a:prstGeom prst="line">
            <a:avLst/>
          </a:prstGeom>
          <a:noFill/>
          <a:ln w="12700">
            <a:solidFill>
              <a:schemeClr val="bg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9" name="Freeform 32"/>
          <p:cNvSpPr>
            <a:spLocks noChangeArrowheads="1"/>
          </p:cNvSpPr>
          <p:nvPr/>
        </p:nvSpPr>
        <p:spPr bwMode="auto">
          <a:xfrm>
            <a:off x="3451225" y="3736975"/>
            <a:ext cx="708025" cy="1208088"/>
          </a:xfrm>
          <a:custGeom>
            <a:avLst/>
            <a:gdLst>
              <a:gd name="T0" fmla="*/ 0 w 1346"/>
              <a:gd name="T1" fmla="*/ 0 h 3012"/>
              <a:gd name="T2" fmla="*/ 0 w 1346"/>
              <a:gd name="T3" fmla="*/ 2147483647 h 3012"/>
              <a:gd name="T4" fmla="*/ 2147483647 w 1346"/>
              <a:gd name="T5" fmla="*/ 2147483647 h 3012"/>
              <a:gd name="T6" fmla="*/ 2147483647 w 1346"/>
              <a:gd name="T7" fmla="*/ 2147483647 h 3012"/>
              <a:gd name="T8" fmla="*/ 2147483647 w 1346"/>
              <a:gd name="T9" fmla="*/ 2147483647 h 3012"/>
              <a:gd name="T10" fmla="*/ 2147483647 w 1346"/>
              <a:gd name="T11" fmla="*/ 2147483647 h 3012"/>
              <a:gd name="T12" fmla="*/ 2147483647 w 1346"/>
              <a:gd name="T13" fmla="*/ 2147483647 h 3012"/>
              <a:gd name="T14" fmla="*/ 2147483647 w 1346"/>
              <a:gd name="T15" fmla="*/ 0 h 3012"/>
              <a:gd name="T16" fmla="*/ 0 w 1346"/>
              <a:gd name="T17" fmla="*/ 0 h 30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46"/>
              <a:gd name="T28" fmla="*/ 0 h 3012"/>
              <a:gd name="T29" fmla="*/ 1346 w 1346"/>
              <a:gd name="T30" fmla="*/ 3012 h 301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46" h="3012">
                <a:moveTo>
                  <a:pt x="0" y="0"/>
                </a:moveTo>
                <a:lnTo>
                  <a:pt x="0" y="3011"/>
                </a:lnTo>
                <a:lnTo>
                  <a:pt x="615" y="3011"/>
                </a:lnTo>
                <a:lnTo>
                  <a:pt x="615" y="830"/>
                </a:lnTo>
                <a:lnTo>
                  <a:pt x="785" y="830"/>
                </a:lnTo>
                <a:lnTo>
                  <a:pt x="785" y="3011"/>
                </a:lnTo>
                <a:lnTo>
                  <a:pt x="1345" y="3011"/>
                </a:lnTo>
                <a:lnTo>
                  <a:pt x="1345" y="0"/>
                </a:lnTo>
                <a:lnTo>
                  <a:pt x="0" y="0"/>
                </a:lnTo>
              </a:path>
            </a:pathLst>
          </a:custGeom>
          <a:solidFill>
            <a:srgbClr val="A1A1A1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20" name="Line 35"/>
          <p:cNvSpPr>
            <a:spLocks noChangeShapeType="1"/>
          </p:cNvSpPr>
          <p:nvPr/>
        </p:nvSpPr>
        <p:spPr bwMode="auto">
          <a:xfrm flipV="1">
            <a:off x="4357688" y="3573463"/>
            <a:ext cx="790575" cy="42703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4121" name="Picture 36"/>
          <p:cNvPicPr>
            <a:picLocks noChangeAspect="1" noChangeArrowheads="1"/>
          </p:cNvPicPr>
          <p:nvPr/>
        </p:nvPicPr>
        <p:blipFill>
          <a:blip r:embed="rId3" cstate="print"/>
          <a:srcRect t="10219" b="5783"/>
          <a:stretch>
            <a:fillRect/>
          </a:stretch>
        </p:blipFill>
        <p:spPr bwMode="auto">
          <a:xfrm>
            <a:off x="1428750" y="2357438"/>
            <a:ext cx="1249363" cy="1144587"/>
          </a:xfrm>
          <a:prstGeom prst="rect">
            <a:avLst/>
          </a:prstGeom>
          <a:solidFill>
            <a:schemeClr val="bg2"/>
          </a:solidFill>
          <a:ln w="5715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4122" name="Line 37"/>
          <p:cNvSpPr>
            <a:spLocks noChangeShapeType="1"/>
          </p:cNvSpPr>
          <p:nvPr/>
        </p:nvSpPr>
        <p:spPr bwMode="auto">
          <a:xfrm flipH="1" flipV="1">
            <a:off x="2843213" y="2133600"/>
            <a:ext cx="2305050" cy="71913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23" name="Line 38"/>
          <p:cNvSpPr>
            <a:spLocks noChangeShapeType="1"/>
          </p:cNvSpPr>
          <p:nvPr/>
        </p:nvSpPr>
        <p:spPr bwMode="auto">
          <a:xfrm flipV="1">
            <a:off x="2916238" y="1412875"/>
            <a:ext cx="3024187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24" name="Text Box 39"/>
          <p:cNvSpPr txBox="1">
            <a:spLocks noChangeArrowheads="1"/>
          </p:cNvSpPr>
          <p:nvPr/>
        </p:nvSpPr>
        <p:spPr bwMode="auto">
          <a:xfrm rot="-1660006">
            <a:off x="4095750" y="3355975"/>
            <a:ext cx="1076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 DF signal</a:t>
            </a:r>
          </a:p>
        </p:txBody>
      </p:sp>
      <p:pic>
        <p:nvPicPr>
          <p:cNvPr id="4125" name="Picture 40" descr="S5001485"/>
          <p:cNvPicPr>
            <a:picLocks noChangeAspect="1" noChangeArrowheads="1"/>
          </p:cNvPicPr>
          <p:nvPr/>
        </p:nvPicPr>
        <p:blipFill>
          <a:blip r:embed="rId4" cstate="print"/>
          <a:srcRect l="1781" t="4750" r="2531" b="12625"/>
          <a:stretch>
            <a:fillRect/>
          </a:stretch>
        </p:blipFill>
        <p:spPr bwMode="auto">
          <a:xfrm>
            <a:off x="6156325" y="115888"/>
            <a:ext cx="2879725" cy="1866900"/>
          </a:xfrm>
          <a:prstGeom prst="rect">
            <a:avLst/>
          </a:prstGeom>
          <a:noFill/>
          <a:ln w="508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126" name="Picture 4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7488" y="2565400"/>
            <a:ext cx="1866900" cy="1619250"/>
          </a:xfrm>
          <a:prstGeom prst="rect">
            <a:avLst/>
          </a:prstGeom>
          <a:noFill/>
          <a:ln w="508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4127" name="Rectangle 42"/>
          <p:cNvSpPr>
            <a:spLocks noChangeArrowheads="1"/>
          </p:cNvSpPr>
          <p:nvPr/>
        </p:nvSpPr>
        <p:spPr bwMode="auto">
          <a:xfrm>
            <a:off x="5286375" y="2638425"/>
            <a:ext cx="287338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28" name="Rectangle 43"/>
          <p:cNvSpPr>
            <a:spLocks noChangeArrowheads="1"/>
          </p:cNvSpPr>
          <p:nvPr/>
        </p:nvSpPr>
        <p:spPr bwMode="auto">
          <a:xfrm>
            <a:off x="5286375" y="3357563"/>
            <a:ext cx="287338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29" name="Text Box 45"/>
          <p:cNvSpPr txBox="1">
            <a:spLocks noChangeArrowheads="1"/>
          </p:cNvSpPr>
          <p:nvPr/>
        </p:nvSpPr>
        <p:spPr bwMode="auto">
          <a:xfrm>
            <a:off x="2916238" y="987425"/>
            <a:ext cx="25892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DF converted into voltage</a:t>
            </a:r>
          </a:p>
        </p:txBody>
      </p:sp>
      <p:sp>
        <p:nvSpPr>
          <p:cNvPr id="4130" name="Text Box 46"/>
          <p:cNvSpPr txBox="1">
            <a:spLocks noChangeArrowheads="1"/>
          </p:cNvSpPr>
          <p:nvPr/>
        </p:nvSpPr>
        <p:spPr bwMode="auto">
          <a:xfrm>
            <a:off x="5076825" y="2133600"/>
            <a:ext cx="1430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Amplification</a:t>
            </a:r>
          </a:p>
        </p:txBody>
      </p:sp>
      <p:sp>
        <p:nvSpPr>
          <p:cNvPr id="4131" name="Line 47"/>
          <p:cNvSpPr>
            <a:spLocks noChangeShapeType="1"/>
          </p:cNvSpPr>
          <p:nvPr/>
        </p:nvSpPr>
        <p:spPr bwMode="auto">
          <a:xfrm>
            <a:off x="7956550" y="2133600"/>
            <a:ext cx="0" cy="29511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32" name="Line 48"/>
          <p:cNvSpPr>
            <a:spLocks noChangeShapeType="1"/>
          </p:cNvSpPr>
          <p:nvPr/>
        </p:nvSpPr>
        <p:spPr bwMode="auto">
          <a:xfrm flipH="1" flipV="1">
            <a:off x="4357688" y="4929188"/>
            <a:ext cx="3598862" cy="1555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33" name="Text Box 49"/>
          <p:cNvSpPr txBox="1">
            <a:spLocks noChangeArrowheads="1"/>
          </p:cNvSpPr>
          <p:nvPr/>
        </p:nvSpPr>
        <p:spPr bwMode="auto">
          <a:xfrm rot="206454">
            <a:off x="4787900" y="4481513"/>
            <a:ext cx="29733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600"/>
              <a:t>X,Y,Z piezo sensitively controlled</a:t>
            </a:r>
          </a:p>
        </p:txBody>
      </p:sp>
      <p:pic>
        <p:nvPicPr>
          <p:cNvPr id="4134" name="Picture 51" descr="nanodrive1"/>
          <p:cNvPicPr>
            <a:picLocks noChangeAspect="1" noChangeArrowheads="1"/>
          </p:cNvPicPr>
          <p:nvPr/>
        </p:nvPicPr>
        <p:blipFill>
          <a:blip r:embed="rId6" cstate="print"/>
          <a:srcRect l="3879" t="61484" r="2182" b="4674"/>
          <a:stretch>
            <a:fillRect/>
          </a:stretch>
        </p:blipFill>
        <p:spPr bwMode="auto">
          <a:xfrm>
            <a:off x="6156325" y="6021388"/>
            <a:ext cx="2679700" cy="650875"/>
          </a:xfrm>
          <a:prstGeom prst="rect">
            <a:avLst/>
          </a:prstGeom>
          <a:noFill/>
          <a:ln w="508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4135" name="Line 52"/>
          <p:cNvSpPr>
            <a:spLocks noChangeShapeType="1"/>
          </p:cNvSpPr>
          <p:nvPr/>
        </p:nvSpPr>
        <p:spPr bwMode="auto">
          <a:xfrm>
            <a:off x="8604250" y="2133600"/>
            <a:ext cx="0" cy="37433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36" name="Line 53"/>
          <p:cNvSpPr>
            <a:spLocks noChangeShapeType="1"/>
          </p:cNvSpPr>
          <p:nvPr/>
        </p:nvSpPr>
        <p:spPr bwMode="auto">
          <a:xfrm flipH="1" flipV="1">
            <a:off x="4214813" y="5929313"/>
            <a:ext cx="1798637" cy="5238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37" name="Text Box 54"/>
          <p:cNvSpPr txBox="1">
            <a:spLocks noChangeArrowheads="1"/>
          </p:cNvSpPr>
          <p:nvPr/>
        </p:nvSpPr>
        <p:spPr bwMode="auto">
          <a:xfrm rot="972972">
            <a:off x="4276725" y="5732463"/>
            <a:ext cx="15763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/>
              <a:t>X,Y stage controller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-142875" y="71438"/>
            <a:ext cx="5786438" cy="571500"/>
          </a:xfrm>
          <a:prstGeom prst="rect">
            <a:avLst/>
          </a:prstGeom>
        </p:spPr>
        <p:txBody>
          <a:bodyPr/>
          <a:lstStyle/>
          <a:p>
            <a:pPr algn="r" fontAlgn="auto">
              <a:spcAft>
                <a:spcPts val="0"/>
              </a:spcAft>
              <a:defRPr/>
            </a:pPr>
            <a:r>
              <a:rPr lang="en-US" sz="240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Lab. for Spectroscopy and Imaging of </a:t>
            </a:r>
            <a:r>
              <a:rPr lang="en-US" sz="2400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Nano</a:t>
            </a:r>
            <a:r>
              <a:rPr lang="en-US" sz="240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-systems</a:t>
            </a:r>
          </a:p>
        </p:txBody>
      </p:sp>
      <p:pic>
        <p:nvPicPr>
          <p:cNvPr id="4139" name="Picture 6" descr="setup"/>
          <p:cNvPicPr>
            <a:picLocks noChangeAspect="1" noChangeArrowheads="1"/>
          </p:cNvPicPr>
          <p:nvPr/>
        </p:nvPicPr>
        <p:blipFill>
          <a:blip r:embed="rId7" cstate="print"/>
          <a:srcRect l="13754" r="25218"/>
          <a:stretch>
            <a:fillRect/>
          </a:stretch>
        </p:blipFill>
        <p:spPr bwMode="auto">
          <a:xfrm>
            <a:off x="98425" y="3835400"/>
            <a:ext cx="1901825" cy="2808288"/>
          </a:xfrm>
          <a:prstGeom prst="rect">
            <a:avLst/>
          </a:prstGeom>
          <a:noFill/>
          <a:ln w="635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4140" name="Espaço Reservado para Número de Slide 4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49C9A69-7687-44CF-905D-6F2D76BE5494}" type="slidenum">
              <a:rPr lang="pt-BR" smtClean="0"/>
              <a:pPr/>
              <a:t>86</a:t>
            </a:fld>
            <a:endParaRPr lang="pt-B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SCN1454.JPG"/>
          <p:cNvPicPr>
            <a:picLocks noChangeAspect="1"/>
          </p:cNvPicPr>
          <p:nvPr/>
        </p:nvPicPr>
        <p:blipFill>
          <a:blip r:embed="rId2" cstate="print"/>
          <a:srcRect t="6103"/>
          <a:stretch>
            <a:fillRect/>
          </a:stretch>
        </p:blipFill>
        <p:spPr>
          <a:xfrm>
            <a:off x="3714712" y="3143248"/>
            <a:ext cx="5072066" cy="357187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10292" y="6356350"/>
            <a:ext cx="2133600" cy="365125"/>
          </a:xfrm>
        </p:spPr>
        <p:txBody>
          <a:bodyPr/>
          <a:lstStyle/>
          <a:p>
            <a:fld id="{BBCFBC3E-905D-412E-BDBB-1A0CFB361ECF}" type="slidenum">
              <a:rPr lang="pt-BR" smtClean="0"/>
              <a:pPr/>
              <a:t>87</a:t>
            </a:fld>
            <a:endParaRPr lang="pt-BR"/>
          </a:p>
        </p:txBody>
      </p:sp>
      <p:pic>
        <p:nvPicPr>
          <p:cNvPr id="9" name="Picture 8" descr="DSCN14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214422"/>
            <a:ext cx="5143504" cy="3857628"/>
          </a:xfrm>
          <a:prstGeom prst="rect">
            <a:avLst/>
          </a:prstGeom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14348" y="71414"/>
            <a:ext cx="78581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0000FF"/>
                </a:solidFill>
              </a:rPr>
              <a:t>Building the nanomanipulator</a:t>
            </a:r>
          </a:p>
          <a:p>
            <a:pPr algn="ctr"/>
            <a:r>
              <a:rPr lang="pt-BR" sz="3600" dirty="0" smtClean="0"/>
              <a:t>A mechanics and electronic issue</a:t>
            </a:r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5" name="Picture 3" descr="Fig2"/>
          <p:cNvPicPr>
            <a:picLocks noChangeAspect="1" noChangeArrowheads="1"/>
          </p:cNvPicPr>
          <p:nvPr/>
        </p:nvPicPr>
        <p:blipFill>
          <a:blip r:embed="rId2" cstate="print"/>
          <a:srcRect l="6923" t="14443" r="50000"/>
          <a:stretch>
            <a:fillRect/>
          </a:stretch>
        </p:blipFill>
        <p:spPr bwMode="auto">
          <a:xfrm>
            <a:off x="5379442" y="93861"/>
            <a:ext cx="3764590" cy="3549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7" name="Picture 5" descr="Fig4"/>
          <p:cNvPicPr>
            <a:picLocks noChangeAspect="1" noChangeArrowheads="1"/>
          </p:cNvPicPr>
          <p:nvPr/>
        </p:nvPicPr>
        <p:blipFill>
          <a:blip r:embed="rId3" cstate="print"/>
          <a:srcRect t="12121" r="36364"/>
          <a:stretch>
            <a:fillRect/>
          </a:stretch>
        </p:blipFill>
        <p:spPr bwMode="auto">
          <a:xfrm>
            <a:off x="142844" y="1482342"/>
            <a:ext cx="2431324" cy="251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300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3001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4" descr="Fig3"/>
          <p:cNvPicPr>
            <a:picLocks noChangeAspect="1" noChangeArrowheads="1"/>
          </p:cNvPicPr>
          <p:nvPr/>
        </p:nvPicPr>
        <p:blipFill>
          <a:blip r:embed="rId4" cstate="print"/>
          <a:srcRect r="46808"/>
          <a:stretch>
            <a:fillRect/>
          </a:stretch>
        </p:blipFill>
        <p:spPr bwMode="auto">
          <a:xfrm>
            <a:off x="5286380" y="3500438"/>
            <a:ext cx="3463685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428596" y="71414"/>
            <a:ext cx="417985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0000FF"/>
                </a:solidFill>
              </a:rPr>
              <a:t>Nanomanipulation 1</a:t>
            </a:r>
          </a:p>
          <a:p>
            <a:pPr algn="ctr"/>
            <a:r>
              <a:rPr lang="pt-BR" sz="3600" b="1" dirty="0" smtClean="0"/>
              <a:t>pressing the tube</a:t>
            </a:r>
            <a:endParaRPr lang="pt-BR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71406" y="6253483"/>
            <a:ext cx="57864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err="1" smtClean="0"/>
              <a:t>Barbosa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Neto</a:t>
            </a:r>
            <a:r>
              <a:rPr lang="en-US" sz="2400" i="1" dirty="0" smtClean="0"/>
              <a:t> et al.  Submitted (2011)</a:t>
            </a:r>
            <a:endParaRPr lang="en-US" sz="2400" i="1" dirty="0"/>
          </a:p>
        </p:txBody>
      </p:sp>
      <p:pic>
        <p:nvPicPr>
          <p:cNvPr id="10" name="Picture 6" descr="Fig5"/>
          <p:cNvPicPr>
            <a:picLocks noChangeAspect="1" noChangeArrowheads="1"/>
          </p:cNvPicPr>
          <p:nvPr/>
        </p:nvPicPr>
        <p:blipFill>
          <a:blip r:embed="rId5" cstate="print"/>
          <a:srcRect l="64908" t="13514" r="4902" b="16988"/>
          <a:stretch>
            <a:fillRect/>
          </a:stretch>
        </p:blipFill>
        <p:spPr bwMode="auto">
          <a:xfrm>
            <a:off x="2571736" y="1257285"/>
            <a:ext cx="2714644" cy="4886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:\VC12\VC12-01-100X.jpg"/>
          <p:cNvPicPr>
            <a:picLocks noChangeAspect="1" noChangeArrowheads="1"/>
          </p:cNvPicPr>
          <p:nvPr/>
        </p:nvPicPr>
        <p:blipFill>
          <a:blip r:embed="rId2" cstate="print"/>
          <a:srcRect l="30852" t="22968" r="48877" b="10732"/>
          <a:stretch>
            <a:fillRect/>
          </a:stretch>
        </p:blipFill>
        <p:spPr bwMode="auto">
          <a:xfrm>
            <a:off x="0" y="1381125"/>
            <a:ext cx="185737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 descr="F:\VC12\VC12-01-dobradoreply-100X.jpg"/>
          <p:cNvPicPr>
            <a:picLocks noChangeAspect="1" noChangeArrowheads="1"/>
          </p:cNvPicPr>
          <p:nvPr/>
        </p:nvPicPr>
        <p:blipFill>
          <a:blip r:embed="rId3" cstate="print"/>
          <a:srcRect l="29198" t="16481" r="48721" b="21260"/>
          <a:stretch>
            <a:fillRect/>
          </a:stretch>
        </p:blipFill>
        <p:spPr bwMode="auto">
          <a:xfrm>
            <a:off x="3681413" y="1381125"/>
            <a:ext cx="185737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CaixaDeTexto 3"/>
          <p:cNvSpPr txBox="1">
            <a:spLocks noChangeArrowheads="1"/>
          </p:cNvSpPr>
          <p:nvPr/>
        </p:nvSpPr>
        <p:spPr bwMode="auto">
          <a:xfrm>
            <a:off x="3949700" y="5368925"/>
            <a:ext cx="517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3-4</a:t>
            </a:r>
          </a:p>
        </p:txBody>
      </p:sp>
      <p:sp>
        <p:nvSpPr>
          <p:cNvPr id="39941" name="CaixaDeTexto 4"/>
          <p:cNvSpPr txBox="1">
            <a:spLocks noChangeArrowheads="1"/>
          </p:cNvSpPr>
          <p:nvPr/>
        </p:nvSpPr>
        <p:spPr bwMode="auto">
          <a:xfrm>
            <a:off x="4654550" y="3940175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6</a:t>
            </a:r>
          </a:p>
        </p:txBody>
      </p:sp>
      <p:sp>
        <p:nvSpPr>
          <p:cNvPr id="39942" name="CaixaDeTexto 5"/>
          <p:cNvSpPr txBox="1">
            <a:spLocks noChangeArrowheads="1"/>
          </p:cNvSpPr>
          <p:nvPr/>
        </p:nvSpPr>
        <p:spPr bwMode="auto">
          <a:xfrm>
            <a:off x="4440238" y="2511425"/>
            <a:ext cx="31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5</a:t>
            </a:r>
          </a:p>
        </p:txBody>
      </p:sp>
      <p:sp>
        <p:nvSpPr>
          <p:cNvPr id="39943" name="CaixaDeTexto 6"/>
          <p:cNvSpPr txBox="1">
            <a:spLocks noChangeArrowheads="1"/>
          </p:cNvSpPr>
          <p:nvPr/>
        </p:nvSpPr>
        <p:spPr bwMode="auto">
          <a:xfrm>
            <a:off x="4797425" y="2738438"/>
            <a:ext cx="312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2</a:t>
            </a:r>
          </a:p>
        </p:txBody>
      </p:sp>
      <p:pic>
        <p:nvPicPr>
          <p:cNvPr id="39944" name="Imagem 2" descr="map_d.tif"/>
          <p:cNvPicPr>
            <a:picLocks noChangeAspect="1"/>
          </p:cNvPicPr>
          <p:nvPr/>
        </p:nvPicPr>
        <p:blipFill>
          <a:blip r:embed="rId4" cstate="print"/>
          <a:srcRect l="3571" r="3571" b="1334"/>
          <a:stretch>
            <a:fillRect/>
          </a:stretch>
        </p:blipFill>
        <p:spPr bwMode="auto">
          <a:xfrm>
            <a:off x="7324725" y="1309688"/>
            <a:ext cx="1857375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Imagem 3" descr="Gband01all.tif"/>
          <p:cNvPicPr>
            <a:picLocks noChangeAspect="1"/>
          </p:cNvPicPr>
          <p:nvPr/>
        </p:nvPicPr>
        <p:blipFill>
          <a:blip r:embed="rId5" cstate="print"/>
          <a:srcRect l="3596" r="2876"/>
          <a:stretch>
            <a:fillRect/>
          </a:stretch>
        </p:blipFill>
        <p:spPr bwMode="auto">
          <a:xfrm>
            <a:off x="5500688" y="1309688"/>
            <a:ext cx="1857375" cy="496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6" name="CaixaDeTexto 6"/>
          <p:cNvSpPr txBox="1">
            <a:spLocks noChangeArrowheads="1"/>
          </p:cNvSpPr>
          <p:nvPr/>
        </p:nvSpPr>
        <p:spPr bwMode="auto">
          <a:xfrm>
            <a:off x="5857875" y="5868988"/>
            <a:ext cx="145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        G band</a:t>
            </a:r>
          </a:p>
        </p:txBody>
      </p:sp>
      <p:sp>
        <p:nvSpPr>
          <p:cNvPr id="39947" name="CaixaDeTexto 7"/>
          <p:cNvSpPr txBox="1">
            <a:spLocks noChangeArrowheads="1"/>
          </p:cNvSpPr>
          <p:nvPr/>
        </p:nvSpPr>
        <p:spPr bwMode="auto">
          <a:xfrm>
            <a:off x="8253413" y="5868988"/>
            <a:ext cx="1071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D Band </a:t>
            </a:r>
          </a:p>
        </p:txBody>
      </p:sp>
      <p:sp>
        <p:nvSpPr>
          <p:cNvPr id="39948" name="Rectangle 22"/>
          <p:cNvSpPr>
            <a:spLocks noChangeArrowheads="1"/>
          </p:cNvSpPr>
          <p:nvPr/>
        </p:nvSpPr>
        <p:spPr bwMode="auto">
          <a:xfrm>
            <a:off x="0" y="5595938"/>
            <a:ext cx="2286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AFM</a:t>
            </a:r>
          </a:p>
          <a:p>
            <a:r>
              <a:rPr lang="en-US"/>
              <a:t>before folding</a:t>
            </a:r>
            <a:endParaRPr lang="pt-BR"/>
          </a:p>
        </p:txBody>
      </p:sp>
      <p:pic>
        <p:nvPicPr>
          <p:cNvPr id="39949" name="Imagem 17" descr="VC12-01-dobrado intermidiario-100X.jpg"/>
          <p:cNvPicPr>
            <a:picLocks noChangeAspect="1"/>
          </p:cNvPicPr>
          <p:nvPr/>
        </p:nvPicPr>
        <p:blipFill>
          <a:blip r:embed="rId6" cstate="print"/>
          <a:srcRect l="48282" t="23804" r="30730" b="11388"/>
          <a:stretch>
            <a:fillRect/>
          </a:stretch>
        </p:blipFill>
        <p:spPr bwMode="auto">
          <a:xfrm>
            <a:off x="1857375" y="1381125"/>
            <a:ext cx="185737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Conector de seta reta 16"/>
          <p:cNvCxnSpPr/>
          <p:nvPr/>
        </p:nvCxnSpPr>
        <p:spPr>
          <a:xfrm>
            <a:off x="4443413" y="5553075"/>
            <a:ext cx="496887" cy="301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51" name="Rectangle 23"/>
          <p:cNvSpPr>
            <a:spLocks noChangeArrowheads="1"/>
          </p:cNvSpPr>
          <p:nvPr/>
        </p:nvSpPr>
        <p:spPr bwMode="auto">
          <a:xfrm>
            <a:off x="1857375" y="5881688"/>
            <a:ext cx="1285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folding 1 </a:t>
            </a:r>
            <a:endParaRPr lang="pt-BR"/>
          </a:p>
        </p:txBody>
      </p:sp>
      <p:sp>
        <p:nvSpPr>
          <p:cNvPr id="39952" name="Rectangle 23"/>
          <p:cNvSpPr>
            <a:spLocks noChangeArrowheads="1"/>
          </p:cNvSpPr>
          <p:nvPr/>
        </p:nvSpPr>
        <p:spPr bwMode="auto">
          <a:xfrm>
            <a:off x="3681413" y="5881688"/>
            <a:ext cx="1285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folding 2 </a:t>
            </a:r>
            <a:endParaRPr lang="pt-BR"/>
          </a:p>
        </p:txBody>
      </p:sp>
      <p:cxnSp>
        <p:nvCxnSpPr>
          <p:cNvPr id="21" name="Conector reto 20"/>
          <p:cNvCxnSpPr/>
          <p:nvPr/>
        </p:nvCxnSpPr>
        <p:spPr>
          <a:xfrm>
            <a:off x="500063" y="1452563"/>
            <a:ext cx="857250" cy="158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954" name="CaixaDeTexto 23"/>
          <p:cNvSpPr txBox="1">
            <a:spLocks noChangeArrowheads="1"/>
          </p:cNvSpPr>
          <p:nvPr/>
        </p:nvSpPr>
        <p:spPr bwMode="auto">
          <a:xfrm>
            <a:off x="519113" y="1439863"/>
            <a:ext cx="7667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10</a:t>
            </a:r>
            <a:r>
              <a:rPr lang="en-US">
                <a:latin typeface="Symbol" pitchFamily="18" charset="2"/>
              </a:rPr>
              <a:t>m</a:t>
            </a:r>
            <a:r>
              <a:rPr lang="en-US"/>
              <a:t>m</a:t>
            </a:r>
          </a:p>
        </p:txBody>
      </p:sp>
      <p:sp>
        <p:nvSpPr>
          <p:cNvPr id="39955" name="Retângulo 24"/>
          <p:cNvSpPr>
            <a:spLocks noChangeArrowheads="1"/>
          </p:cNvSpPr>
          <p:nvPr/>
        </p:nvSpPr>
        <p:spPr bwMode="auto">
          <a:xfrm>
            <a:off x="5143500" y="6416675"/>
            <a:ext cx="1949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(1520-1620 cm</a:t>
            </a:r>
            <a:r>
              <a:rPr lang="en-US" baseline="30000"/>
              <a:t>-1</a:t>
            </a:r>
            <a:r>
              <a:rPr lang="en-US"/>
              <a:t>)</a:t>
            </a:r>
            <a:endParaRPr lang="pt-BR"/>
          </a:p>
        </p:txBody>
      </p:sp>
      <p:sp>
        <p:nvSpPr>
          <p:cNvPr id="39956" name="Retângulo 25"/>
          <p:cNvSpPr>
            <a:spLocks noChangeArrowheads="1"/>
          </p:cNvSpPr>
          <p:nvPr/>
        </p:nvSpPr>
        <p:spPr bwMode="auto">
          <a:xfrm>
            <a:off x="7181850" y="6416675"/>
            <a:ext cx="1949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(1320-1370 cm</a:t>
            </a:r>
            <a:r>
              <a:rPr lang="en-US" baseline="30000"/>
              <a:t>-1</a:t>
            </a:r>
            <a:r>
              <a:rPr lang="en-US"/>
              <a:t>)</a:t>
            </a:r>
            <a:endParaRPr lang="pt-BR"/>
          </a:p>
        </p:txBody>
      </p:sp>
      <p:sp>
        <p:nvSpPr>
          <p:cNvPr id="39957" name="CaixaDeTexto 26"/>
          <p:cNvSpPr txBox="1">
            <a:spLocks noChangeArrowheads="1"/>
          </p:cNvSpPr>
          <p:nvPr/>
        </p:nvSpPr>
        <p:spPr bwMode="auto">
          <a:xfrm>
            <a:off x="4654550" y="2297113"/>
            <a:ext cx="312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39958" name="CaixaDeTexto 27"/>
          <p:cNvSpPr txBox="1">
            <a:spLocks noChangeArrowheads="1"/>
          </p:cNvSpPr>
          <p:nvPr/>
        </p:nvSpPr>
        <p:spPr bwMode="auto">
          <a:xfrm>
            <a:off x="1390650" y="1368425"/>
            <a:ext cx="466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(a)</a:t>
            </a:r>
          </a:p>
        </p:txBody>
      </p:sp>
      <p:sp>
        <p:nvSpPr>
          <p:cNvPr id="39959" name="CaixaDeTexto 28"/>
          <p:cNvSpPr txBox="1">
            <a:spLocks noChangeArrowheads="1"/>
          </p:cNvSpPr>
          <p:nvPr/>
        </p:nvSpPr>
        <p:spPr bwMode="auto">
          <a:xfrm>
            <a:off x="3214688" y="1368425"/>
            <a:ext cx="466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(b)</a:t>
            </a:r>
          </a:p>
        </p:txBody>
      </p:sp>
      <p:sp>
        <p:nvSpPr>
          <p:cNvPr id="39960" name="CaixaDeTexto 29"/>
          <p:cNvSpPr txBox="1">
            <a:spLocks noChangeArrowheads="1"/>
          </p:cNvSpPr>
          <p:nvPr/>
        </p:nvSpPr>
        <p:spPr bwMode="auto">
          <a:xfrm>
            <a:off x="5072063" y="1368425"/>
            <a:ext cx="454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(c)</a:t>
            </a:r>
          </a:p>
        </p:txBody>
      </p:sp>
      <p:sp>
        <p:nvSpPr>
          <p:cNvPr id="39961" name="CaixaDeTexto 30"/>
          <p:cNvSpPr txBox="1">
            <a:spLocks noChangeArrowheads="1"/>
          </p:cNvSpPr>
          <p:nvPr/>
        </p:nvSpPr>
        <p:spPr bwMode="auto">
          <a:xfrm>
            <a:off x="6858000" y="1368425"/>
            <a:ext cx="466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(d)</a:t>
            </a:r>
          </a:p>
        </p:txBody>
      </p:sp>
      <p:sp>
        <p:nvSpPr>
          <p:cNvPr id="39962" name="CaixaDeTexto 31"/>
          <p:cNvSpPr txBox="1">
            <a:spLocks noChangeArrowheads="1"/>
          </p:cNvSpPr>
          <p:nvPr/>
        </p:nvSpPr>
        <p:spPr bwMode="auto">
          <a:xfrm>
            <a:off x="8715375" y="1368425"/>
            <a:ext cx="466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(e)</a:t>
            </a:r>
          </a:p>
        </p:txBody>
      </p:sp>
      <p:sp>
        <p:nvSpPr>
          <p:cNvPr id="39963" name="Rectangle 26"/>
          <p:cNvSpPr>
            <a:spLocks noChangeArrowheads="1"/>
          </p:cNvSpPr>
          <p:nvPr/>
        </p:nvSpPr>
        <p:spPr bwMode="auto">
          <a:xfrm>
            <a:off x="357188" y="142875"/>
            <a:ext cx="8001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srgbClr val="0000FF"/>
                </a:solidFill>
              </a:rPr>
              <a:t>Building supperlattices </a:t>
            </a:r>
          </a:p>
          <a:p>
            <a:pPr algn="ctr"/>
            <a:r>
              <a:rPr lang="en-US" sz="3600">
                <a:solidFill>
                  <a:srgbClr val="0000FF"/>
                </a:solidFill>
              </a:rPr>
              <a:t>by folding graphene into itself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582594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Nanocarbono majoritariamente sp</a:t>
            </a:r>
            <a:r>
              <a:rPr lang="pt-BR" baseline="30000" dirty="0" smtClean="0">
                <a:solidFill>
                  <a:srgbClr val="0000FF"/>
                </a:solidFill>
              </a:rPr>
              <a:t>2</a:t>
            </a:r>
            <a:endParaRPr lang="pt-BR" baseline="30000" dirty="0">
              <a:solidFill>
                <a:srgbClr val="0000FF"/>
              </a:solidFill>
            </a:endParaRPr>
          </a:p>
        </p:txBody>
      </p:sp>
      <p:pic>
        <p:nvPicPr>
          <p:cNvPr id="627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1320558"/>
            <a:ext cx="2571768" cy="2608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ixaDeTexto 36"/>
          <p:cNvSpPr txBox="1"/>
          <p:nvPr/>
        </p:nvSpPr>
        <p:spPr>
          <a:xfrm>
            <a:off x="6228441" y="714356"/>
            <a:ext cx="24869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Glassy carbon</a:t>
            </a:r>
            <a:endParaRPr lang="pt-BR" sz="3200" baseline="30000" dirty="0"/>
          </a:p>
        </p:txBody>
      </p:sp>
      <p:pic>
        <p:nvPicPr>
          <p:cNvPr id="6277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223" y="4629150"/>
            <a:ext cx="32289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ixaDeTexto 36"/>
          <p:cNvSpPr txBox="1"/>
          <p:nvPr/>
        </p:nvSpPr>
        <p:spPr>
          <a:xfrm>
            <a:off x="3290041" y="4143380"/>
            <a:ext cx="23535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Carbon black</a:t>
            </a:r>
            <a:endParaRPr lang="pt-BR" sz="3200" baseline="30000" dirty="0"/>
          </a:p>
        </p:txBody>
      </p:sp>
      <p:pic>
        <p:nvPicPr>
          <p:cNvPr id="6277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1183636"/>
            <a:ext cx="1857387" cy="1530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CaixaDeTexto 36"/>
          <p:cNvSpPr txBox="1"/>
          <p:nvPr/>
        </p:nvSpPr>
        <p:spPr>
          <a:xfrm>
            <a:off x="3286116" y="714356"/>
            <a:ext cx="22685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Carbon fiber</a:t>
            </a:r>
            <a:endParaRPr lang="pt-BR" sz="3200" baseline="30000" dirty="0"/>
          </a:p>
        </p:txBody>
      </p:sp>
      <p:pic>
        <p:nvPicPr>
          <p:cNvPr id="6277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2500306"/>
            <a:ext cx="2029253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771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86546" y="4472010"/>
            <a:ext cx="2028825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CaixaDeTexto 36"/>
          <p:cNvSpPr txBox="1"/>
          <p:nvPr/>
        </p:nvSpPr>
        <p:spPr>
          <a:xfrm>
            <a:off x="6143636" y="3843348"/>
            <a:ext cx="2728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Carbon aerogel</a:t>
            </a:r>
            <a:endParaRPr lang="pt-BR" sz="3200" baseline="30000" dirty="0"/>
          </a:p>
        </p:txBody>
      </p:sp>
      <p:pic>
        <p:nvPicPr>
          <p:cNvPr id="62771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1468425"/>
            <a:ext cx="2500330" cy="5246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CaixaDeTexto 36"/>
          <p:cNvSpPr txBox="1"/>
          <p:nvPr/>
        </p:nvSpPr>
        <p:spPr>
          <a:xfrm>
            <a:off x="946321" y="714356"/>
            <a:ext cx="768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GIC</a:t>
            </a:r>
            <a:endParaRPr lang="pt-BR" sz="32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6"/>
          <p:cNvPicPr>
            <a:picLocks noChangeAspect="1" noChangeArrowheads="1"/>
          </p:cNvPicPr>
          <p:nvPr/>
        </p:nvPicPr>
        <p:blipFill>
          <a:blip r:embed="rId2" cstate="print"/>
          <a:srcRect b="34306"/>
          <a:stretch>
            <a:fillRect/>
          </a:stretch>
        </p:blipFill>
        <p:spPr bwMode="auto">
          <a:xfrm>
            <a:off x="123825" y="1357313"/>
            <a:ext cx="8877300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1438" y="5286375"/>
            <a:ext cx="3929062" cy="1571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964" name="Rectangle 3"/>
          <p:cNvSpPr>
            <a:spLocks noChangeArrowheads="1"/>
          </p:cNvSpPr>
          <p:nvPr/>
        </p:nvSpPr>
        <p:spPr bwMode="auto">
          <a:xfrm>
            <a:off x="357188" y="142875"/>
            <a:ext cx="8001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srgbClr val="0000FF"/>
                </a:solidFill>
              </a:rPr>
              <a:t>Building supperlattices </a:t>
            </a:r>
          </a:p>
          <a:p>
            <a:pPr algn="ctr"/>
            <a:r>
              <a:rPr lang="en-US" sz="3600">
                <a:solidFill>
                  <a:srgbClr val="0000FF"/>
                </a:solidFill>
              </a:rPr>
              <a:t>by folding graphene into itself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t="-4784" b="1152"/>
          <a:stretch>
            <a:fillRect/>
          </a:stretch>
        </p:blipFill>
        <p:spPr bwMode="auto">
          <a:xfrm>
            <a:off x="5000625" y="0"/>
            <a:ext cx="3857625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42875"/>
            <a:ext cx="4714875" cy="1857375"/>
          </a:xfrm>
          <a:noFill/>
        </p:spPr>
        <p:txBody>
          <a:bodyPr anchor="t"/>
          <a:lstStyle/>
          <a:p>
            <a:r>
              <a:rPr lang="en-US" sz="3600" dirty="0" smtClean="0"/>
              <a:t>Can we measure </a:t>
            </a:r>
            <a:r>
              <a:rPr lang="en-US" sz="3600" dirty="0" err="1" smtClean="0"/>
              <a:t>Moirre</a:t>
            </a:r>
            <a:r>
              <a:rPr lang="en-US" sz="3600" dirty="0" smtClean="0"/>
              <a:t>-like pattern optically?</a:t>
            </a:r>
            <a:endParaRPr lang="en-US" sz="3600" dirty="0"/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3" cstate="print"/>
          <a:srcRect l="50000" t="29639"/>
          <a:stretch>
            <a:fillRect/>
          </a:stretch>
        </p:blipFill>
        <p:spPr bwMode="auto">
          <a:xfrm>
            <a:off x="214313" y="2500313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313"/>
            <a:ext cx="3382963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25" y="1206500"/>
            <a:ext cx="5857875" cy="566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Rectangle 3"/>
          <p:cNvSpPr>
            <a:spLocks noChangeArrowheads="1"/>
          </p:cNvSpPr>
          <p:nvPr/>
        </p:nvSpPr>
        <p:spPr bwMode="auto">
          <a:xfrm>
            <a:off x="214313" y="85725"/>
            <a:ext cx="8715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srgbClr val="0000FF"/>
                </a:solidFill>
              </a:rPr>
              <a:t>The modulation provides a q vector </a:t>
            </a:r>
          </a:p>
          <a:p>
            <a:pPr algn="ctr"/>
            <a:r>
              <a:rPr lang="en-US" sz="3600">
                <a:solidFill>
                  <a:srgbClr val="0000FF"/>
                </a:solidFill>
              </a:rPr>
              <a:t>for double resonance Raman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6"/>
          <p:cNvPicPr>
            <a:picLocks noChangeAspect="1" noChangeArrowheads="1"/>
          </p:cNvPicPr>
          <p:nvPr/>
        </p:nvPicPr>
        <p:blipFill>
          <a:blip r:embed="rId2" cstate="print"/>
          <a:srcRect t="46341"/>
          <a:stretch>
            <a:fillRect/>
          </a:stretch>
        </p:blipFill>
        <p:spPr bwMode="auto">
          <a:xfrm>
            <a:off x="71438" y="1857375"/>
            <a:ext cx="90328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1982788" y="71438"/>
            <a:ext cx="53752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0000FF"/>
                </a:solidFill>
              </a:rPr>
              <a:t>Experimental evidence</a:t>
            </a:r>
            <a:endParaRPr lang="en-US" sz="4000"/>
          </a:p>
        </p:txBody>
      </p:sp>
      <p:sp>
        <p:nvSpPr>
          <p:cNvPr id="6" name="Rectangle 5"/>
          <p:cNvSpPr/>
          <p:nvPr/>
        </p:nvSpPr>
        <p:spPr>
          <a:xfrm>
            <a:off x="3429000" y="928688"/>
            <a:ext cx="5715000" cy="2571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085" name="TextBox 6"/>
          <p:cNvSpPr txBox="1">
            <a:spLocks noChangeArrowheads="1"/>
          </p:cNvSpPr>
          <p:nvPr/>
        </p:nvSpPr>
        <p:spPr bwMode="auto">
          <a:xfrm>
            <a:off x="714375" y="1357313"/>
            <a:ext cx="2393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Raman spectra</a:t>
            </a:r>
          </a:p>
        </p:txBody>
      </p:sp>
      <p:sp>
        <p:nvSpPr>
          <p:cNvPr id="46086" name="TextBox 8"/>
          <p:cNvSpPr txBox="1">
            <a:spLocks noChangeArrowheads="1"/>
          </p:cNvSpPr>
          <p:nvPr/>
        </p:nvSpPr>
        <p:spPr bwMode="auto">
          <a:xfrm>
            <a:off x="4357688" y="2038350"/>
            <a:ext cx="3844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Raman spectral mapping</a:t>
            </a:r>
          </a:p>
        </p:txBody>
      </p:sp>
      <p:sp>
        <p:nvSpPr>
          <p:cNvPr id="46087" name="TextBox 9"/>
          <p:cNvSpPr txBox="1">
            <a:spLocks noChangeArrowheads="1"/>
          </p:cNvSpPr>
          <p:nvPr/>
        </p:nvSpPr>
        <p:spPr bwMode="auto">
          <a:xfrm>
            <a:off x="4164013" y="3071813"/>
            <a:ext cx="1193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 band</a:t>
            </a:r>
          </a:p>
        </p:txBody>
      </p:sp>
      <p:sp>
        <p:nvSpPr>
          <p:cNvPr id="46088" name="TextBox 10"/>
          <p:cNvSpPr txBox="1">
            <a:spLocks noChangeArrowheads="1"/>
          </p:cNvSpPr>
          <p:nvPr/>
        </p:nvSpPr>
        <p:spPr bwMode="auto">
          <a:xfrm>
            <a:off x="6357938" y="2714625"/>
            <a:ext cx="26003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/>
              <a:t>Rotation-induced </a:t>
            </a:r>
          </a:p>
          <a:p>
            <a:pPr algn="ctr"/>
            <a:r>
              <a:rPr lang="en-US" sz="2400"/>
              <a:t>(R) band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-24"/>
            <a:ext cx="7772400" cy="869947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Sumário</a:t>
            </a:r>
            <a:endParaRPr lang="pt-BR" dirty="0">
              <a:solidFill>
                <a:srgbClr val="0000FF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0034" y="1214422"/>
            <a:ext cx="8429684" cy="5357850"/>
          </a:xfrm>
          <a:ln>
            <a:noFill/>
          </a:ln>
        </p:spPr>
        <p:txBody>
          <a:bodyPr>
            <a:normAutofit/>
          </a:bodyPr>
          <a:lstStyle/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Contextualizando o trabalho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Estrutura eletrônica e vibracional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A óptica e o espalhamento Raman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Deformações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Efeitos de acoplamentos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Perturbações do meio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Defeitos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chemeClr val="tx1"/>
                </a:solidFill>
              </a:rPr>
              <a:t> Nanomanipulação</a:t>
            </a:r>
          </a:p>
          <a:p>
            <a:pPr algn="l">
              <a:buFontTx/>
              <a:buChar char="-"/>
            </a:pPr>
            <a:r>
              <a:rPr lang="pt-BR" dirty="0" smtClean="0">
                <a:solidFill>
                  <a:srgbClr val="FF0000"/>
                </a:solidFill>
              </a:rPr>
              <a:t> So what???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BC3E-905D-412E-BDBB-1A0CFB361ECF}" type="slidenum">
              <a:rPr lang="pt-BR" smtClean="0"/>
              <a:pPr/>
              <a:t>94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85728"/>
            <a:ext cx="8229600" cy="7921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Construção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do SNI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142876" y="3000372"/>
            <a:ext cx="8786842" cy="42862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ctangle 10"/>
          <p:cNvSpPr/>
          <p:nvPr/>
        </p:nvSpPr>
        <p:spPr>
          <a:xfrm>
            <a:off x="1911102" y="2354041"/>
            <a:ext cx="17322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1967</a:t>
            </a:r>
          </a:p>
          <a:p>
            <a:pPr algn="ctr"/>
            <a:r>
              <a:rPr lang="pt-BR" b="1" dirty="0" smtClean="0">
                <a:solidFill>
                  <a:srgbClr val="FF0000"/>
                </a:solidFill>
              </a:rPr>
              <a:t>FINEP e CNPq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000496" y="2425479"/>
            <a:ext cx="10001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1985</a:t>
            </a:r>
          </a:p>
          <a:p>
            <a:pPr algn="ctr"/>
            <a:r>
              <a:rPr lang="pt-BR" b="1" dirty="0" smtClean="0">
                <a:solidFill>
                  <a:srgbClr val="FF0000"/>
                </a:solidFill>
              </a:rPr>
              <a:t>MCT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43240" y="121978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b="1" dirty="0" smtClean="0"/>
              <a:t>1996</a:t>
            </a:r>
          </a:p>
          <a:p>
            <a:pPr algn="ctr"/>
            <a:r>
              <a:rPr lang="pt-BR" b="1" dirty="0" smtClean="0"/>
              <a:t>Lei de Propriedade </a:t>
            </a:r>
          </a:p>
          <a:p>
            <a:pPr algn="ctr"/>
            <a:r>
              <a:rPr lang="pt-BR" b="1" dirty="0" smtClean="0"/>
              <a:t>Industrial (Patentes)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43504" y="2214554"/>
            <a:ext cx="22145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2004</a:t>
            </a:r>
          </a:p>
          <a:p>
            <a:pPr algn="ctr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Lei da </a:t>
            </a:r>
          </a:p>
          <a:p>
            <a:pPr algn="ctr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Inovação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58016" y="1571612"/>
            <a:ext cx="2571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rgbClr val="0000FF"/>
                </a:solidFill>
              </a:rPr>
              <a:t>2011</a:t>
            </a:r>
          </a:p>
          <a:p>
            <a:r>
              <a:rPr lang="pt-BR" b="1" dirty="0" smtClean="0">
                <a:solidFill>
                  <a:srgbClr val="0000FF"/>
                </a:solidFill>
              </a:rPr>
              <a:t>Plano Brasil </a:t>
            </a:r>
          </a:p>
          <a:p>
            <a:r>
              <a:rPr lang="pt-BR" b="1" dirty="0" smtClean="0">
                <a:solidFill>
                  <a:srgbClr val="0000FF"/>
                </a:solidFill>
              </a:rPr>
              <a:t>Maior</a:t>
            </a:r>
            <a:endParaRPr lang="pt-BR" b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4282" y="3000372"/>
            <a:ext cx="7694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|	 |	 |	 |	 |	 |	 |	 |	 |</a:t>
            </a:r>
            <a:endParaRPr lang="pt-BR" dirty="0"/>
          </a:p>
        </p:txBody>
      </p:sp>
      <p:cxnSp>
        <p:nvCxnSpPr>
          <p:cNvPr id="26" name="Straight Connector 25"/>
          <p:cNvCxnSpPr/>
          <p:nvPr/>
        </p:nvCxnSpPr>
        <p:spPr>
          <a:xfrm rot="5400000" flipH="1" flipV="1">
            <a:off x="6143637" y="2357430"/>
            <a:ext cx="1428761" cy="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rot="16200000">
            <a:off x="7865876" y="1635323"/>
            <a:ext cx="171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/>
              <a:t>BRASIL</a:t>
            </a:r>
            <a:endParaRPr lang="pt-BR" sz="3200" b="1" dirty="0"/>
          </a:p>
        </p:txBody>
      </p:sp>
      <p:cxnSp>
        <p:nvCxnSpPr>
          <p:cNvPr id="34" name="Straight Connector 33"/>
          <p:cNvCxnSpPr>
            <a:endCxn id="14" idx="2"/>
          </p:cNvCxnSpPr>
          <p:nvPr/>
        </p:nvCxnSpPr>
        <p:spPr>
          <a:xfrm rot="16200000" flipV="1">
            <a:off x="4964892" y="2607464"/>
            <a:ext cx="92869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3429000"/>
            <a:ext cx="592935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85728"/>
            <a:ext cx="8229600" cy="7921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Construção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do SNI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142876" y="3000372"/>
            <a:ext cx="8786842" cy="42862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ctangle 6"/>
          <p:cNvSpPr/>
          <p:nvPr/>
        </p:nvSpPr>
        <p:spPr>
          <a:xfrm>
            <a:off x="142844" y="4000504"/>
            <a:ext cx="13516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1946</a:t>
            </a:r>
          </a:p>
          <a:p>
            <a:pPr algn="ctr"/>
            <a:r>
              <a:rPr lang="pt-BR" b="1" dirty="0" smtClean="0">
                <a:solidFill>
                  <a:srgbClr val="FF0000"/>
                </a:solidFill>
              </a:rPr>
              <a:t>ONR e NIH</a:t>
            </a:r>
          </a:p>
        </p:txBody>
      </p:sp>
      <p:sp>
        <p:nvSpPr>
          <p:cNvPr id="8" name="Rectangle 7"/>
          <p:cNvSpPr/>
          <p:nvPr/>
        </p:nvSpPr>
        <p:spPr>
          <a:xfrm>
            <a:off x="945415" y="3357562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1950</a:t>
            </a:r>
          </a:p>
          <a:p>
            <a:pPr algn="ctr"/>
            <a:r>
              <a:rPr lang="pt-BR" b="1" dirty="0" smtClean="0">
                <a:solidFill>
                  <a:srgbClr val="FF0000"/>
                </a:solidFill>
              </a:rPr>
              <a:t>NSF</a:t>
            </a:r>
          </a:p>
        </p:txBody>
      </p:sp>
      <p:sp>
        <p:nvSpPr>
          <p:cNvPr id="9" name="Rectangle 8"/>
          <p:cNvSpPr/>
          <p:nvPr/>
        </p:nvSpPr>
        <p:spPr>
          <a:xfrm>
            <a:off x="1714480" y="335756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1980</a:t>
            </a:r>
          </a:p>
          <a:p>
            <a:pPr algn="ctr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Uniform Federal Patent </a:t>
            </a:r>
          </a:p>
          <a:p>
            <a:pPr algn="ctr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Policy Act (Bayh-Dole)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57686" y="4429132"/>
            <a:ext cx="27146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rgbClr val="0000FF"/>
                </a:solidFill>
              </a:rPr>
              <a:t>1998</a:t>
            </a:r>
          </a:p>
          <a:p>
            <a:pPr algn="ctr"/>
            <a:r>
              <a:rPr lang="pt-BR" b="1" dirty="0" smtClean="0">
                <a:solidFill>
                  <a:srgbClr val="0000FF"/>
                </a:solidFill>
              </a:rPr>
              <a:t>Omnibus Trade and </a:t>
            </a:r>
          </a:p>
          <a:p>
            <a:pPr algn="ctr"/>
            <a:r>
              <a:rPr lang="pt-BR" b="1" dirty="0" smtClean="0">
                <a:solidFill>
                  <a:srgbClr val="0000FF"/>
                </a:solidFill>
              </a:rPr>
              <a:t>Competitive Act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11102" y="2354041"/>
            <a:ext cx="17322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1967</a:t>
            </a:r>
          </a:p>
          <a:p>
            <a:pPr algn="ctr"/>
            <a:r>
              <a:rPr lang="pt-BR" b="1" dirty="0" smtClean="0">
                <a:solidFill>
                  <a:srgbClr val="FF0000"/>
                </a:solidFill>
              </a:rPr>
              <a:t>FINEP e CNPq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000496" y="2425479"/>
            <a:ext cx="10001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1985</a:t>
            </a:r>
          </a:p>
          <a:p>
            <a:pPr algn="ctr"/>
            <a:r>
              <a:rPr lang="pt-BR" b="1" dirty="0" smtClean="0">
                <a:solidFill>
                  <a:srgbClr val="FF0000"/>
                </a:solidFill>
              </a:rPr>
              <a:t>MCT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43240" y="121978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b="1" dirty="0" smtClean="0"/>
              <a:t>1996</a:t>
            </a:r>
          </a:p>
          <a:p>
            <a:pPr algn="ctr"/>
            <a:r>
              <a:rPr lang="pt-BR" b="1" dirty="0" smtClean="0"/>
              <a:t>Lei de Propriedade </a:t>
            </a:r>
          </a:p>
          <a:p>
            <a:pPr algn="ctr"/>
            <a:r>
              <a:rPr lang="pt-BR" b="1" dirty="0" smtClean="0"/>
              <a:t>Industrial (Patentes)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43504" y="2214554"/>
            <a:ext cx="22145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2004</a:t>
            </a:r>
          </a:p>
          <a:p>
            <a:pPr algn="ctr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Lei da </a:t>
            </a:r>
          </a:p>
          <a:p>
            <a:pPr algn="ctr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Inovação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58016" y="1571612"/>
            <a:ext cx="2571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rgbClr val="0000FF"/>
                </a:solidFill>
              </a:rPr>
              <a:t>2011</a:t>
            </a:r>
          </a:p>
          <a:p>
            <a:r>
              <a:rPr lang="pt-BR" b="1" dirty="0" smtClean="0">
                <a:solidFill>
                  <a:srgbClr val="0000FF"/>
                </a:solidFill>
              </a:rPr>
              <a:t>Plano Brasil </a:t>
            </a:r>
          </a:p>
          <a:p>
            <a:r>
              <a:rPr lang="pt-BR" b="1" dirty="0" smtClean="0">
                <a:solidFill>
                  <a:srgbClr val="0000FF"/>
                </a:solidFill>
              </a:rPr>
              <a:t>Maior</a:t>
            </a:r>
            <a:endParaRPr lang="pt-BR" b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4282" y="3000372"/>
            <a:ext cx="7694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|	 |	 |	 |	 |	 |	 |	 |	 |</a:t>
            </a:r>
            <a:endParaRPr lang="pt-BR" dirty="0"/>
          </a:p>
        </p:txBody>
      </p:sp>
      <p:cxnSp>
        <p:nvCxnSpPr>
          <p:cNvPr id="20" name="Straight Connector 19"/>
          <p:cNvCxnSpPr/>
          <p:nvPr/>
        </p:nvCxnSpPr>
        <p:spPr>
          <a:xfrm rot="5400000" flipH="1" flipV="1">
            <a:off x="5215736" y="3857628"/>
            <a:ext cx="999338" cy="7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 flipH="1" flipV="1">
            <a:off x="571869" y="3642917"/>
            <a:ext cx="571504" cy="7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 flipH="1" flipV="1">
            <a:off x="6143637" y="2357430"/>
            <a:ext cx="1428761" cy="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16200000">
            <a:off x="8182823" y="3876873"/>
            <a:ext cx="1051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/>
              <a:t>EUA</a:t>
            </a:r>
            <a:endParaRPr lang="pt-BR" sz="3200" b="1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7865876" y="1635323"/>
            <a:ext cx="171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/>
              <a:t>BRASIL</a:t>
            </a:r>
            <a:endParaRPr lang="pt-BR" sz="3200" b="1" dirty="0"/>
          </a:p>
        </p:txBody>
      </p:sp>
      <p:cxnSp>
        <p:nvCxnSpPr>
          <p:cNvPr id="34" name="Straight Connector 33"/>
          <p:cNvCxnSpPr>
            <a:endCxn id="14" idx="2"/>
          </p:cNvCxnSpPr>
          <p:nvPr/>
        </p:nvCxnSpPr>
        <p:spPr>
          <a:xfrm rot="16200000" flipV="1">
            <a:off x="4964892" y="2607464"/>
            <a:ext cx="92869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379" y="971600"/>
            <a:ext cx="3395153" cy="249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ixaDeTexto 2"/>
          <p:cNvSpPr txBox="1"/>
          <p:nvPr/>
        </p:nvSpPr>
        <p:spPr>
          <a:xfrm>
            <a:off x="428596" y="3549183"/>
            <a:ext cx="2813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Número de </a:t>
            </a:r>
            <a:r>
              <a:rPr lang="pt-BR" dirty="0" err="1" smtClean="0"/>
              <a:t>NITs</a:t>
            </a:r>
            <a:r>
              <a:rPr lang="pt-BR" dirty="0" smtClean="0"/>
              <a:t> no Brasil</a:t>
            </a:r>
            <a:endParaRPr lang="pt-BR" dirty="0"/>
          </a:p>
        </p:txBody>
      </p:sp>
      <p:sp>
        <p:nvSpPr>
          <p:cNvPr id="8" name="Rectangle 7"/>
          <p:cNvSpPr/>
          <p:nvPr/>
        </p:nvSpPr>
        <p:spPr>
          <a:xfrm>
            <a:off x="4337673" y="925281"/>
            <a:ext cx="45920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dirty="0" smtClean="0"/>
              <a:t>Author rights: CGEE</a:t>
            </a:r>
          </a:p>
          <a:p>
            <a:pPr algn="r"/>
            <a:r>
              <a:rPr lang="en-US" sz="1600" i="1" dirty="0" smtClean="0"/>
              <a:t>Built by: </a:t>
            </a:r>
            <a:r>
              <a:rPr lang="en-US" sz="1600" i="1" dirty="0" err="1" smtClean="0"/>
              <a:t>Luiz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Otávio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Pimentelda</a:t>
            </a:r>
            <a:endParaRPr lang="en-US" sz="1600" i="1" dirty="0"/>
          </a:p>
        </p:txBody>
      </p:sp>
      <p:sp>
        <p:nvSpPr>
          <p:cNvPr id="11" name="Rectangle 10"/>
          <p:cNvSpPr/>
          <p:nvPr/>
        </p:nvSpPr>
        <p:spPr>
          <a:xfrm>
            <a:off x="1714480" y="285728"/>
            <a:ext cx="59336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</a:rPr>
              <a:t>Núcleos</a:t>
            </a:r>
            <a:r>
              <a:rPr lang="en-US" sz="2800" b="1" dirty="0" smtClean="0">
                <a:solidFill>
                  <a:srgbClr val="0070C0"/>
                </a:solidFill>
              </a:rPr>
              <a:t> de </a:t>
            </a:r>
            <a:r>
              <a:rPr lang="en-US" sz="2800" b="1" dirty="0" err="1" smtClean="0">
                <a:solidFill>
                  <a:srgbClr val="0070C0"/>
                </a:solidFill>
              </a:rPr>
              <a:t>Inovação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Tecnológica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571612"/>
            <a:ext cx="4714876" cy="34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 l="15319" t="26076" r="4839" b="19291"/>
          <a:stretch>
            <a:fillRect/>
          </a:stretch>
        </p:blipFill>
        <p:spPr bwMode="auto">
          <a:xfrm>
            <a:off x="63714" y="3929066"/>
            <a:ext cx="472260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2214546" y="4214818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</a:rPr>
              <a:t>INCUBADORAS</a:t>
            </a:r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929058" y="5000636"/>
            <a:ext cx="3000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CC00"/>
                </a:solidFill>
              </a:rPr>
              <a:t>PARQUES TECNOLÓGICOS</a:t>
            </a:r>
            <a:endParaRPr lang="pt-BR" b="1" dirty="0">
              <a:solidFill>
                <a:srgbClr val="FF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642920"/>
          </a:xfrm>
        </p:spPr>
        <p:txBody>
          <a:bodyPr rtlCol="0">
            <a:noAutofit/>
          </a:bodyPr>
          <a:lstStyle/>
          <a:p>
            <a:pPr marL="514350" indent="-514350" eaLnBrk="1" fontAlgn="auto" hangingPunct="1">
              <a:spcAft>
                <a:spcPts val="0"/>
              </a:spcAft>
              <a:defRPr/>
            </a:pPr>
            <a:r>
              <a:rPr lang="pt-BR" sz="3600" dirty="0" smtClean="0">
                <a:solidFill>
                  <a:srgbClr val="0000FF"/>
                </a:solidFill>
              </a:rPr>
              <a:t>Projeto Apoio a Centros de Tecnologia (PACT)</a:t>
            </a:r>
            <a:endParaRPr lang="pt-BR" sz="3200" dirty="0" smtClean="0">
              <a:solidFill>
                <a:srgbClr val="0000FF"/>
              </a:solidFill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 cstate="print"/>
          <a:srcRect l="4838" t="7317" b="36585"/>
          <a:stretch>
            <a:fillRect/>
          </a:stretch>
        </p:blipFill>
        <p:spPr bwMode="auto">
          <a:xfrm>
            <a:off x="642910" y="929814"/>
            <a:ext cx="7858180" cy="2856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286256"/>
            <a:ext cx="3155696" cy="1143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 l="63702" b="8928"/>
          <a:stretch>
            <a:fillRect/>
          </a:stretch>
        </p:blipFill>
        <p:spPr bwMode="auto">
          <a:xfrm>
            <a:off x="5915076" y="2643182"/>
            <a:ext cx="3014642" cy="4072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85720" y="58738"/>
            <a:ext cx="8229600" cy="798494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pt-BR" sz="4400" kern="0" dirty="0" smtClean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Agradecimentos</a:t>
            </a:r>
            <a:endParaRPr lang="en-US" sz="4400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7" name="Grupo 36"/>
          <p:cNvGrpSpPr/>
          <p:nvPr/>
        </p:nvGrpSpPr>
        <p:grpSpPr>
          <a:xfrm>
            <a:off x="8358214" y="0"/>
            <a:ext cx="823886" cy="6858000"/>
            <a:chOff x="8358214" y="0"/>
            <a:chExt cx="823886" cy="6858000"/>
          </a:xfrm>
        </p:grpSpPr>
        <p:pic>
          <p:nvPicPr>
            <p:cNvPr id="81939" name="Picture 38" descr="Humberto_Terrones"/>
            <p:cNvPicPr>
              <a:picLocks noChangeAspect="1" noChangeArrowheads="1"/>
            </p:cNvPicPr>
            <p:nvPr/>
          </p:nvPicPr>
          <p:blipFill>
            <a:blip r:embed="rId3" cstate="print"/>
            <a:srcRect l="20447" r="22322"/>
            <a:stretch>
              <a:fillRect/>
            </a:stretch>
          </p:blipFill>
          <p:spPr bwMode="auto">
            <a:xfrm>
              <a:off x="8388350" y="1158875"/>
              <a:ext cx="720725" cy="1198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40" name="Picture 39" descr="Jessica"/>
            <p:cNvPicPr>
              <a:picLocks noChangeAspect="1" noChangeArrowheads="1"/>
            </p:cNvPicPr>
            <p:nvPr/>
          </p:nvPicPr>
          <p:blipFill>
            <a:blip r:embed="rId4" cstate="print"/>
            <a:srcRect l="10893" r="29106"/>
            <a:stretch>
              <a:fillRect/>
            </a:stretch>
          </p:blipFill>
          <p:spPr bwMode="auto">
            <a:xfrm>
              <a:off x="8388350" y="2357438"/>
              <a:ext cx="755650" cy="1198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41" name="Picture 40" descr="Mauricio_Terrones"/>
            <p:cNvPicPr>
              <a:picLocks noChangeAspect="1" noChangeArrowheads="1"/>
            </p:cNvPicPr>
            <p:nvPr/>
          </p:nvPicPr>
          <p:blipFill>
            <a:blip r:embed="rId5" cstate="print"/>
            <a:srcRect l="22321" r="22411"/>
            <a:stretch>
              <a:fillRect/>
            </a:stretch>
          </p:blipFill>
          <p:spPr bwMode="auto">
            <a:xfrm>
              <a:off x="8388350" y="0"/>
              <a:ext cx="695325" cy="1198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42" name="Picture 41" descr="raoa"/>
            <p:cNvPicPr>
              <a:picLocks noChangeAspect="1" noChangeArrowheads="1"/>
            </p:cNvPicPr>
            <p:nvPr/>
          </p:nvPicPr>
          <p:blipFill>
            <a:blip r:embed="rId6" cstate="print"/>
            <a:srcRect l="21019" r="21907"/>
            <a:stretch>
              <a:fillRect/>
            </a:stretch>
          </p:blipFill>
          <p:spPr bwMode="auto">
            <a:xfrm>
              <a:off x="8388350" y="4500570"/>
              <a:ext cx="793750" cy="1198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50" name="Picture 48" descr="Ernesto.jpg"/>
            <p:cNvPicPr>
              <a:picLocks noChangeAspect="1"/>
            </p:cNvPicPr>
            <p:nvPr/>
          </p:nvPicPr>
          <p:blipFill>
            <a:blip r:embed="rId7" cstate="print"/>
            <a:srcRect l="7626" r="8475"/>
            <a:stretch>
              <a:fillRect/>
            </a:stretch>
          </p:blipFill>
          <p:spPr bwMode="auto">
            <a:xfrm>
              <a:off x="8358214" y="5645150"/>
              <a:ext cx="785813" cy="1212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Imagem 29" descr="gomes.jp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>
            <a:xfrm>
              <a:off x="8390348" y="3571876"/>
              <a:ext cx="753652" cy="928694"/>
            </a:xfrm>
            <a:prstGeom prst="rect">
              <a:avLst/>
            </a:prstGeom>
          </p:spPr>
        </p:pic>
      </p:grpSp>
      <p:grpSp>
        <p:nvGrpSpPr>
          <p:cNvPr id="36" name="Grupo 35"/>
          <p:cNvGrpSpPr/>
          <p:nvPr/>
        </p:nvGrpSpPr>
        <p:grpSpPr>
          <a:xfrm>
            <a:off x="0" y="0"/>
            <a:ext cx="812800" cy="6500834"/>
            <a:chOff x="0" y="0"/>
            <a:chExt cx="812800" cy="6500834"/>
          </a:xfrm>
        </p:grpSpPr>
        <p:pic>
          <p:nvPicPr>
            <p:cNvPr id="81944" name="Picture 1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6988" y="0"/>
              <a:ext cx="785812" cy="1089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45" name="Picture 13"/>
            <p:cNvPicPr>
              <a:picLocks noChangeAspect="1" noChangeArrowheads="1"/>
            </p:cNvPicPr>
            <p:nvPr/>
          </p:nvPicPr>
          <p:blipFill>
            <a:blip r:embed="rId10" cstate="print"/>
            <a:srcRect l="11778"/>
            <a:stretch>
              <a:fillRect/>
            </a:stretch>
          </p:blipFill>
          <p:spPr bwMode="auto">
            <a:xfrm>
              <a:off x="26988" y="1071563"/>
              <a:ext cx="785812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46" name="Picture 2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6988" y="3365521"/>
              <a:ext cx="785812" cy="1035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47" name="Picture 17"/>
            <p:cNvPicPr>
              <a:picLocks noChangeAspect="1" noChangeArrowheads="1"/>
            </p:cNvPicPr>
            <p:nvPr/>
          </p:nvPicPr>
          <p:blipFill>
            <a:blip r:embed="rId12" cstate="print"/>
            <a:srcRect l="8066" t="6250" r="11272" b="6250"/>
            <a:stretch>
              <a:fillRect/>
            </a:stretch>
          </p:blipFill>
          <p:spPr bwMode="auto">
            <a:xfrm>
              <a:off x="26988" y="5400696"/>
              <a:ext cx="785812" cy="1100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49" name="Picture 2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175" y="4400571"/>
              <a:ext cx="809625" cy="1000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Imagem 31" descr="samsonizde-Rio.jpg"/>
            <p:cNvPicPr>
              <a:picLocks noChangeAspect="1"/>
            </p:cNvPicPr>
            <p:nvPr/>
          </p:nvPicPr>
          <p:blipFill>
            <a:blip r:embed="rId14" cstate="print"/>
            <a:srcRect l="38574" t="46484" r="50879" b="33594"/>
            <a:stretch>
              <a:fillRect/>
            </a:stretch>
          </p:blipFill>
          <p:spPr>
            <a:xfrm>
              <a:off x="0" y="2222513"/>
              <a:ext cx="806829" cy="1143008"/>
            </a:xfrm>
            <a:prstGeom prst="rect">
              <a:avLst/>
            </a:prstGeom>
          </p:spPr>
        </p:pic>
      </p:grpSp>
      <p:pic>
        <p:nvPicPr>
          <p:cNvPr id="81935" name="Picture 7" descr="neil"/>
          <p:cNvPicPr>
            <a:picLocks noChangeAspect="1" noChangeArrowheads="1"/>
          </p:cNvPicPr>
          <p:nvPr/>
        </p:nvPicPr>
        <p:blipFill>
          <a:blip r:embed="rId15" cstate="print"/>
          <a:srcRect l="6874" r="9625"/>
          <a:stretch>
            <a:fillRect/>
          </a:stretch>
        </p:blipFill>
        <p:spPr bwMode="auto">
          <a:xfrm>
            <a:off x="7437463" y="5722938"/>
            <a:ext cx="706437" cy="1135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1936" name="Picture 9" descr="achim"/>
          <p:cNvPicPr>
            <a:picLocks noChangeAspect="1" noChangeArrowheads="1"/>
          </p:cNvPicPr>
          <p:nvPr/>
        </p:nvPicPr>
        <p:blipFill>
          <a:blip r:embed="rId16" cstate="print"/>
          <a:srcRect l="9488" r="6741"/>
          <a:stretch>
            <a:fillRect/>
          </a:stretch>
        </p:blipFill>
        <p:spPr bwMode="auto">
          <a:xfrm>
            <a:off x="4576778" y="5729288"/>
            <a:ext cx="709612" cy="1128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1937" name="Picture 11" descr="DSC04216"/>
          <p:cNvPicPr>
            <a:picLocks noChangeAspect="1" noChangeArrowheads="1"/>
          </p:cNvPicPr>
          <p:nvPr/>
        </p:nvPicPr>
        <p:blipFill>
          <a:blip r:embed="rId17" cstate="print"/>
          <a:srcRect l="34970" t="24837" r="52473" b="42484"/>
          <a:stretch>
            <a:fillRect/>
          </a:stretch>
        </p:blipFill>
        <p:spPr bwMode="auto">
          <a:xfrm>
            <a:off x="5286390" y="5730875"/>
            <a:ext cx="650875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8" name="Picture 13" descr="lukas"/>
          <p:cNvPicPr>
            <a:picLocks noChangeAspect="1" noChangeArrowheads="1"/>
          </p:cNvPicPr>
          <p:nvPr/>
        </p:nvPicPr>
        <p:blipFill>
          <a:blip r:embed="rId18" cstate="print"/>
          <a:srcRect l="5507" r="9512"/>
          <a:stretch>
            <a:fillRect/>
          </a:stretch>
        </p:blipFill>
        <p:spPr bwMode="auto">
          <a:xfrm>
            <a:off x="6723088" y="5729288"/>
            <a:ext cx="719137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1" name="Picture 49" descr="chacham.jp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722404" y="5778500"/>
            <a:ext cx="8572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2" name="Picture 4" descr="DSCF1314"/>
          <p:cNvPicPr>
            <a:picLocks noChangeAspect="1" noChangeArrowheads="1"/>
          </p:cNvPicPr>
          <p:nvPr/>
        </p:nvPicPr>
        <p:blipFill>
          <a:blip r:embed="rId20" cstate="print"/>
          <a:srcRect l="80966" t="25757" r="7671" b="51514"/>
          <a:stretch>
            <a:fillRect/>
          </a:stretch>
        </p:blipFill>
        <p:spPr bwMode="auto">
          <a:xfrm>
            <a:off x="5953140" y="5715000"/>
            <a:ext cx="76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3" name="Picture 51" descr="bernardo.jpg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579660" y="5776913"/>
            <a:ext cx="85725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Imagem 30" descr="capaz.jpg"/>
          <p:cNvPicPr>
            <a:picLocks noChangeAspect="1"/>
          </p:cNvPicPr>
          <p:nvPr/>
        </p:nvPicPr>
        <p:blipFill>
          <a:blip r:embed="rId22" cstate="print"/>
          <a:srcRect l="21667" r="24999" b="33332"/>
          <a:stretch>
            <a:fillRect/>
          </a:stretch>
        </p:blipFill>
        <p:spPr>
          <a:xfrm>
            <a:off x="3508373" y="5786454"/>
            <a:ext cx="857237" cy="1071546"/>
          </a:xfrm>
          <a:prstGeom prst="rect">
            <a:avLst/>
          </a:prstGeom>
        </p:spPr>
      </p:pic>
      <p:pic>
        <p:nvPicPr>
          <p:cNvPr id="81923" name="Picture 1070" descr="foto-DIMAT"/>
          <p:cNvPicPr>
            <a:picLocks noChangeAspect="1" noChangeArrowheads="1"/>
          </p:cNvPicPr>
          <p:nvPr/>
        </p:nvPicPr>
        <p:blipFill>
          <a:blip r:embed="rId23" cstate="print"/>
          <a:srcRect t="19722" b="34460"/>
          <a:stretch>
            <a:fillRect/>
          </a:stretch>
        </p:blipFill>
        <p:spPr bwMode="auto">
          <a:xfrm>
            <a:off x="1000125" y="3357563"/>
            <a:ext cx="7015163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5" name="Picture 4" descr="DSCF1314"/>
          <p:cNvPicPr>
            <a:picLocks noChangeAspect="1" noChangeArrowheads="1"/>
          </p:cNvPicPr>
          <p:nvPr/>
        </p:nvPicPr>
        <p:blipFill>
          <a:blip r:embed="rId20" cstate="print"/>
          <a:srcRect l="5619" t="25757" r="26199" b="28787"/>
          <a:stretch>
            <a:fillRect/>
          </a:stretch>
        </p:blipFill>
        <p:spPr bwMode="auto">
          <a:xfrm>
            <a:off x="2285984" y="1143000"/>
            <a:ext cx="3428998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3" name="Rectangle 52"/>
          <p:cNvSpPr>
            <a:spLocks noChangeArrowheads="1"/>
          </p:cNvSpPr>
          <p:nvPr/>
        </p:nvSpPr>
        <p:spPr bwMode="auto">
          <a:xfrm>
            <a:off x="2428859" y="1143000"/>
            <a:ext cx="4429157" cy="170815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4" name="Imagem 33" descr="GustavoCancado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000100" y="1142984"/>
            <a:ext cx="1200159" cy="1714512"/>
          </a:xfrm>
          <a:prstGeom prst="rect">
            <a:avLst/>
          </a:prstGeom>
        </p:spPr>
      </p:pic>
      <p:sp>
        <p:nvSpPr>
          <p:cNvPr id="39" name="CaixaDeTexto 38"/>
          <p:cNvSpPr txBox="1"/>
          <p:nvPr/>
        </p:nvSpPr>
        <p:spPr>
          <a:xfrm>
            <a:off x="5191761" y="2857496"/>
            <a:ext cx="2523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... e muitos outros.</a:t>
            </a:r>
            <a:endParaRPr lang="pt-BR" sz="2400" dirty="0"/>
          </a:p>
        </p:txBody>
      </p:sp>
      <p:pic>
        <p:nvPicPr>
          <p:cNvPr id="33" name="Imagem 32" descr="newton"/>
          <p:cNvPicPr>
            <a:picLocks noChangeAspect="1"/>
          </p:cNvPicPr>
          <p:nvPr/>
        </p:nvPicPr>
        <p:blipFill>
          <a:blip r:embed="rId25" cstate="print"/>
          <a:srcRect l="42969" r="28906" b="52344"/>
          <a:stretch>
            <a:fillRect/>
          </a:stretch>
        </p:blipFill>
        <p:spPr>
          <a:xfrm>
            <a:off x="7000892" y="1142984"/>
            <a:ext cx="1285884" cy="1714512"/>
          </a:xfrm>
          <a:prstGeom prst="rect">
            <a:avLst/>
          </a:prstGeom>
        </p:spPr>
      </p:pic>
      <p:pic>
        <p:nvPicPr>
          <p:cNvPr id="35" name="Imagem 34" descr="jenaina.bmp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715007" y="1142984"/>
            <a:ext cx="1186513" cy="1714512"/>
          </a:xfrm>
          <a:prstGeom prst="rect">
            <a:avLst/>
          </a:prstGeom>
        </p:spPr>
      </p:pic>
      <p:pic>
        <p:nvPicPr>
          <p:cNvPr id="38" name="Picture 37" descr="bk-newton2.jpg"/>
          <p:cNvPicPr>
            <a:picLocks noChangeAspect="1"/>
          </p:cNvPicPr>
          <p:nvPr/>
        </p:nvPicPr>
        <p:blipFill>
          <a:blip r:embed="rId27" cstate="print"/>
          <a:srcRect l="4196" t="8593" r="85357"/>
          <a:stretch>
            <a:fillRect/>
          </a:stretch>
        </p:blipFill>
        <p:spPr>
          <a:xfrm>
            <a:off x="936605" y="5786454"/>
            <a:ext cx="857256" cy="1071570"/>
          </a:xfrm>
          <a:prstGeom prst="rect">
            <a:avLst/>
          </a:prstGeom>
        </p:spPr>
      </p:pic>
      <p:pic>
        <p:nvPicPr>
          <p:cNvPr id="81926" name="Picture 5" descr="tangara2 037"/>
          <p:cNvPicPr>
            <a:picLocks noChangeAspect="1" noChangeArrowheads="1"/>
          </p:cNvPicPr>
          <p:nvPr/>
        </p:nvPicPr>
        <p:blipFill>
          <a:blip r:embed="rId28" cstate="print"/>
          <a:srcRect l="56065" t="47974" r="37218" b="37805"/>
          <a:stretch>
            <a:fillRect/>
          </a:stretch>
        </p:blipFill>
        <p:spPr bwMode="auto">
          <a:xfrm>
            <a:off x="3286116" y="2113700"/>
            <a:ext cx="857256" cy="1210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7" name="Picture 6" descr="tangara2 037"/>
          <p:cNvPicPr>
            <a:picLocks noChangeAspect="1" noChangeArrowheads="1"/>
          </p:cNvPicPr>
          <p:nvPr/>
        </p:nvPicPr>
        <p:blipFill>
          <a:blip r:embed="rId29" cstate="print"/>
          <a:srcRect l="27779" t="32114" r="66779" b="55692"/>
          <a:stretch>
            <a:fillRect/>
          </a:stretch>
        </p:blipFill>
        <p:spPr bwMode="auto">
          <a:xfrm>
            <a:off x="4143372" y="2143116"/>
            <a:ext cx="785818" cy="1173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2644</TotalTime>
  <Words>1861</Words>
  <Application>Microsoft Office PowerPoint</Application>
  <PresentationFormat>Apresentação na tela (4:3)</PresentationFormat>
  <Paragraphs>528</Paragraphs>
  <Slides>100</Slides>
  <Notes>7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3</vt:i4>
      </vt:variant>
      <vt:variant>
        <vt:lpstr>Títulos de slides</vt:lpstr>
      </vt:variant>
      <vt:variant>
        <vt:i4>100</vt:i4>
      </vt:variant>
    </vt:vector>
  </HeadingPairs>
  <TitlesOfParts>
    <vt:vector size="104" baseType="lpstr">
      <vt:lpstr>Office Theme</vt:lpstr>
      <vt:lpstr>Graph</vt:lpstr>
      <vt:lpstr>Equation</vt:lpstr>
      <vt:lpstr>Imagem de bitmap</vt:lpstr>
      <vt:lpstr>Slide 1</vt:lpstr>
      <vt:lpstr>Sumário</vt:lpstr>
      <vt:lpstr>Sumário</vt:lpstr>
      <vt:lpstr>O carbono sp2</vt:lpstr>
      <vt:lpstr>A cozinha italiana</vt:lpstr>
      <vt:lpstr>A cozinha italiana</vt:lpstr>
      <vt:lpstr>Slide 7</vt:lpstr>
      <vt:lpstr>Nanoestruturas  de carbono sp2</vt:lpstr>
      <vt:lpstr>Nanocarbono majoritariamente sp2</vt:lpstr>
      <vt:lpstr>Slide 10</vt:lpstr>
      <vt:lpstr>O potencial do carbono sp2</vt:lpstr>
      <vt:lpstr>Slide 12</vt:lpstr>
      <vt:lpstr>Quantum Hall Effect</vt:lpstr>
      <vt:lpstr>Quantum computing with graphene</vt:lpstr>
      <vt:lpstr>Graphene Synthesis</vt:lpstr>
      <vt:lpstr>Slide 16</vt:lpstr>
      <vt:lpstr>Sumário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Carbon Nanotube Separation</vt:lpstr>
      <vt:lpstr>Slide 27</vt:lpstr>
      <vt:lpstr>Slide 28</vt:lpstr>
      <vt:lpstr>Slide 29</vt:lpstr>
      <vt:lpstr>Slide 30</vt:lpstr>
      <vt:lpstr>Sumário</vt:lpstr>
      <vt:lpstr>Slide 32</vt:lpstr>
      <vt:lpstr>Slide 33</vt:lpstr>
      <vt:lpstr>Slide 34</vt:lpstr>
      <vt:lpstr>Slide 35</vt:lpstr>
      <vt:lpstr>Slide 36</vt:lpstr>
      <vt:lpstr>Slide 37</vt:lpstr>
      <vt:lpstr>Sumário</vt:lpstr>
      <vt:lpstr>Slide 39</vt:lpstr>
      <vt:lpstr>Slide 40</vt:lpstr>
      <vt:lpstr>Deformation in bi-layer graphene</vt:lpstr>
      <vt:lpstr>Slide 42</vt:lpstr>
      <vt:lpstr>Sumário</vt:lpstr>
      <vt:lpstr>Slide 44</vt:lpstr>
      <vt:lpstr>Slide 45</vt:lpstr>
      <vt:lpstr>Slide 46</vt:lpstr>
      <vt:lpstr>Slide 47</vt:lpstr>
      <vt:lpstr>e-e interaction in graphene</vt:lpstr>
      <vt:lpstr>Optical absorption  of graphene</vt:lpstr>
      <vt:lpstr>Slide 50</vt:lpstr>
      <vt:lpstr>Slide 51</vt:lpstr>
      <vt:lpstr>Slide 52</vt:lpstr>
      <vt:lpstr>Slide 53</vt:lpstr>
      <vt:lpstr>Slide 54</vt:lpstr>
      <vt:lpstr>Slide 55</vt:lpstr>
      <vt:lpstr>Sumário</vt:lpstr>
      <vt:lpstr>Slide 57</vt:lpstr>
      <vt:lpstr>Slide 58</vt:lpstr>
      <vt:lpstr>Slide 59</vt:lpstr>
      <vt:lpstr>Slide 60</vt:lpstr>
      <vt:lpstr>Interaction with the surface generates a metal-semiconductor superlattice</vt:lpstr>
      <vt:lpstr>Slide 62</vt:lpstr>
      <vt:lpstr>Sumário</vt:lpstr>
      <vt:lpstr>G and D band imaging of a nano-graphite</vt:lpstr>
      <vt:lpstr>Slide 65</vt:lpstr>
      <vt:lpstr>Slide 66</vt:lpstr>
      <vt:lpstr>Looking at single defects State-of-the-art TERS is limited to 10 nm resolution  </vt:lpstr>
      <vt:lpstr>Slide 68</vt:lpstr>
      <vt:lpstr>Slide 69</vt:lpstr>
      <vt:lpstr>Slide 70</vt:lpstr>
      <vt:lpstr>Slide 71</vt:lpstr>
      <vt:lpstr>Slide 72</vt:lpstr>
      <vt:lpstr>Disorder in graphene Raman spectra</vt:lpstr>
      <vt:lpstr>ID / IG vs. Ar+ bombardment time</vt:lpstr>
      <vt:lpstr>Slide 75</vt:lpstr>
      <vt:lpstr>ID / IG vs. LD</vt:lpstr>
      <vt:lpstr>ID / IG vs. LD</vt:lpstr>
      <vt:lpstr>ID / IG vs. LD</vt:lpstr>
      <vt:lpstr>ID / IG vs. LD</vt:lpstr>
      <vt:lpstr>ID / IG vs. LD</vt:lpstr>
      <vt:lpstr>Terras Pretas de Índios (TIPs) da Amazonia  Indian black earth in Amazon</vt:lpstr>
      <vt:lpstr>Slide 82</vt:lpstr>
      <vt:lpstr>Slide 83</vt:lpstr>
      <vt:lpstr>Sumário</vt:lpstr>
      <vt:lpstr>Slide 85</vt:lpstr>
      <vt:lpstr>Slide 86</vt:lpstr>
      <vt:lpstr>Slide 87</vt:lpstr>
      <vt:lpstr>Slide 88</vt:lpstr>
      <vt:lpstr>Slide 89</vt:lpstr>
      <vt:lpstr>Slide 90</vt:lpstr>
      <vt:lpstr>Can we measure Moirre-like pattern optically?</vt:lpstr>
      <vt:lpstr>Slide 92</vt:lpstr>
      <vt:lpstr>Slide 93</vt:lpstr>
      <vt:lpstr>Sumário</vt:lpstr>
      <vt:lpstr>Slide 95</vt:lpstr>
      <vt:lpstr>Slide 96</vt:lpstr>
      <vt:lpstr>Slide 97</vt:lpstr>
      <vt:lpstr>Projeto Apoio a Centros de Tecnologia (PACT)</vt:lpstr>
      <vt:lpstr>Slide 99</vt:lpstr>
      <vt:lpstr>Slide 100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adojorio</dc:creator>
  <cp:lastModifiedBy>Celeste</cp:lastModifiedBy>
  <cp:revision>427</cp:revision>
  <dcterms:created xsi:type="dcterms:W3CDTF">2010-05-05T12:19:52Z</dcterms:created>
  <dcterms:modified xsi:type="dcterms:W3CDTF">2012-06-14T20:47:04Z</dcterms:modified>
</cp:coreProperties>
</file>