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4" r:id="rId4"/>
    <p:sldId id="259" r:id="rId5"/>
    <p:sldId id="260" r:id="rId6"/>
    <p:sldId id="283" r:id="rId7"/>
    <p:sldId id="261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2" r:id="rId17"/>
    <p:sldId id="275" r:id="rId18"/>
    <p:sldId id="278" r:id="rId19"/>
    <p:sldId id="269" r:id="rId20"/>
    <p:sldId id="274" r:id="rId21"/>
    <p:sldId id="279" r:id="rId22"/>
    <p:sldId id="280" r:id="rId23"/>
    <p:sldId id="271" r:id="rId24"/>
    <p:sldId id="277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970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6212-CAD9-4AE9-9DA1-448A4DA3B673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C1AF9-7C8E-4130-BE76-83F6E734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1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F43F7375-A1E8-4A2F-86F7-F9B5FE9E62CD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48CF8B90-5DFD-461D-B6B3-A9132426F43E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BFFD0EE7-E13D-42D7-B63D-1DFCABDE02A2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AE12BCD9-EC42-44C1-B747-5B609C7ED114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AAA7EBF-A8B2-4470-8203-556F8FF8E10C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D1952CA-B98C-4625-AFB5-CA6A0F83AC83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C80D1-31CB-4224-A490-04F8E3B4B9BA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906E536-F84A-47F7-8F2D-3C48B7C91CC3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487A16F3-B1FC-4B13-A0AC-646DE5484FDD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E83052BC-A590-4146-AC66-086A527DF07F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8F85DFF6-9352-431D-9809-1E3259CE3C6D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0E25AFA2-DEC2-4A92-A554-937C932C4617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fld id="{68C6EC66-F7F2-422A-BEEA-9167DECA586E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688245AD-9AC0-4C0E-9C7D-6158FCE43869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fld id="{0D878B29-9E0F-456C-9566-94933AD19102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8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2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4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9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5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7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92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1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6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5216-C362-458C-8409-5EDCC893EDCD}" type="datetimeFigureOut">
              <a:rPr lang="pt-BR" smtClean="0"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4FDC-3464-45D6-AE55-124DE3741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1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90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0.png"/><Relationship Id="rId9" Type="http://schemas.openxmlformats.org/officeDocument/2006/relationships/image" Target="../media/image2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1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0.png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9750" y="274909"/>
            <a:ext cx="770413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000" dirty="0" err="1" smtClean="0"/>
              <a:t>Instituto</a:t>
            </a:r>
            <a:r>
              <a:rPr lang="en-GB" sz="2000" dirty="0" smtClean="0"/>
              <a:t> de </a:t>
            </a:r>
            <a:r>
              <a:rPr lang="en-GB" sz="2000" dirty="0" err="1" smtClean="0"/>
              <a:t>Física</a:t>
            </a:r>
            <a:r>
              <a:rPr lang="en-GB" sz="2000" dirty="0" smtClean="0"/>
              <a:t> da </a:t>
            </a:r>
            <a:r>
              <a:rPr lang="en-GB" sz="2000" dirty="0" err="1" smtClean="0"/>
              <a:t>Universidade</a:t>
            </a:r>
            <a:r>
              <a:rPr lang="en-GB" sz="2000" dirty="0" smtClean="0"/>
              <a:t> de São Paulo, São Carlos</a:t>
            </a:r>
          </a:p>
          <a:p>
            <a:pPr algn="ctr"/>
            <a:r>
              <a:rPr lang="en-GB" sz="2000" dirty="0" smtClean="0"/>
              <a:t>“</a:t>
            </a:r>
            <a:r>
              <a:rPr lang="en-GB" sz="2000" dirty="0" err="1" smtClean="0"/>
              <a:t>Projeto</a:t>
            </a:r>
            <a:r>
              <a:rPr lang="en-GB" sz="2000" dirty="0" smtClean="0"/>
              <a:t> Café com </a:t>
            </a:r>
            <a:r>
              <a:rPr lang="en-GB" sz="2000" dirty="0" err="1" smtClean="0"/>
              <a:t>Física</a:t>
            </a:r>
            <a:r>
              <a:rPr lang="en-GB" sz="2000" dirty="0" smtClean="0"/>
              <a:t>”</a:t>
            </a:r>
          </a:p>
          <a:p>
            <a:pPr algn="ctr"/>
            <a:endParaRPr lang="en-GB" dirty="0" smtClean="0"/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Relação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entre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elasticidade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de DNA e a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ligação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cooperativa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proteínas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fármacos</a:t>
            </a: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pt-BR" sz="1600" i="1" dirty="0">
                <a:latin typeface="Arial" charset="0"/>
              </a:rPr>
              <a:t>Oscar Nassif Mesquita</a:t>
            </a:r>
            <a:endParaRPr lang="en-US" sz="1600" i="1" dirty="0">
              <a:latin typeface="Arial" charset="0"/>
            </a:endParaRPr>
          </a:p>
          <a:p>
            <a:pPr algn="ctr"/>
            <a:r>
              <a:rPr lang="pt-BR" sz="1600" i="1" dirty="0" smtClean="0">
                <a:latin typeface="Arial" charset="0"/>
              </a:rPr>
              <a:t>Departamento de Física, Universidade Federal de Minas Gerais, Belo Horizonte</a:t>
            </a:r>
          </a:p>
          <a:p>
            <a:pPr algn="ctr"/>
            <a:endParaRPr lang="pt-BR" sz="1600" i="1" dirty="0">
              <a:latin typeface="Arial" charset="0"/>
            </a:endParaRPr>
          </a:p>
          <a:p>
            <a:r>
              <a:rPr lang="pt-BR" sz="1600" dirty="0" smtClean="0">
                <a:solidFill>
                  <a:srgbClr val="0000FF"/>
                </a:solidFill>
                <a:latin typeface="Arial" charset="0"/>
              </a:rPr>
              <a:t>Trabalho em colaboração com:</a:t>
            </a:r>
          </a:p>
          <a:p>
            <a:endParaRPr lang="pt-BR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pt-BR" sz="1600" i="1" dirty="0" smtClean="0">
                <a:latin typeface="Arial" charset="0"/>
              </a:rPr>
              <a:t>Lívia </a:t>
            </a:r>
            <a:r>
              <a:rPr lang="pt-BR" sz="1600" i="1" dirty="0" err="1">
                <a:latin typeface="Arial" charset="0"/>
              </a:rPr>
              <a:t>Siman</a:t>
            </a:r>
            <a:r>
              <a:rPr lang="pt-BR" sz="1600" i="1" dirty="0">
                <a:latin typeface="Arial" charset="0"/>
              </a:rPr>
              <a:t> Gomes </a:t>
            </a:r>
            <a:r>
              <a:rPr lang="pt-BR" sz="1600" i="1" dirty="0" smtClean="0">
                <a:latin typeface="Arial" charset="0"/>
              </a:rPr>
              <a:t> (Doutoranda, Física - UFMG)</a:t>
            </a:r>
            <a:r>
              <a:rPr lang="pt-BR" sz="1600" i="1" dirty="0">
                <a:latin typeface="Arial" charset="0"/>
              </a:rPr>
              <a:t>	</a:t>
            </a:r>
            <a:endParaRPr lang="pt-BR" sz="1600" i="1" dirty="0" smtClean="0">
              <a:latin typeface="Arial" charset="0"/>
            </a:endParaRPr>
          </a:p>
          <a:p>
            <a:r>
              <a:rPr lang="pt-BR" sz="1600" i="1" dirty="0" smtClean="0">
                <a:latin typeface="Arial" charset="0"/>
              </a:rPr>
              <a:t>Ismael S. Silva Carrasco  (Mestrando, Física - UFV)</a:t>
            </a:r>
          </a:p>
          <a:p>
            <a:r>
              <a:rPr lang="pt-BR" sz="1600" i="1" dirty="0" smtClean="0">
                <a:latin typeface="Arial" charset="0"/>
              </a:rPr>
              <a:t>Prof. </a:t>
            </a:r>
            <a:r>
              <a:rPr lang="pt-BR" sz="1600" i="1" dirty="0" err="1" smtClean="0">
                <a:latin typeface="Arial" charset="0"/>
              </a:rPr>
              <a:t>Jafferson</a:t>
            </a:r>
            <a:r>
              <a:rPr lang="pt-BR" sz="1600" i="1" dirty="0" smtClean="0">
                <a:latin typeface="Arial" charset="0"/>
              </a:rPr>
              <a:t> K. L. </a:t>
            </a:r>
            <a:r>
              <a:rPr lang="pt-BR" sz="1600" i="1" dirty="0">
                <a:latin typeface="Arial" charset="0"/>
              </a:rPr>
              <a:t>da </a:t>
            </a:r>
            <a:r>
              <a:rPr lang="pt-BR" sz="1600" i="1" dirty="0" smtClean="0">
                <a:latin typeface="Arial" charset="0"/>
              </a:rPr>
              <a:t>Silva  (Física - UFMG)</a:t>
            </a:r>
          </a:p>
          <a:p>
            <a:r>
              <a:rPr lang="pt-BR" sz="1600" i="1" dirty="0" smtClean="0">
                <a:latin typeface="Arial" charset="0"/>
              </a:rPr>
              <a:t>Prof. Ricardo S. </a:t>
            </a:r>
            <a:r>
              <a:rPr lang="pt-BR" sz="1600" i="1" dirty="0" err="1" smtClean="0">
                <a:latin typeface="Arial" charset="0"/>
              </a:rPr>
              <a:t>Schor</a:t>
            </a:r>
            <a:r>
              <a:rPr lang="pt-BR" sz="1600" i="1" dirty="0" smtClean="0">
                <a:latin typeface="Arial" charset="0"/>
              </a:rPr>
              <a:t>  (Física – UFMG)</a:t>
            </a:r>
            <a:r>
              <a:rPr lang="pt-BR" sz="1600" i="1" dirty="0">
                <a:latin typeface="Arial" charset="0"/>
              </a:rPr>
              <a:t>	</a:t>
            </a:r>
            <a:endParaRPr lang="pt-BR" sz="1600" i="1" dirty="0" smtClean="0">
              <a:latin typeface="Arial" charset="0"/>
            </a:endParaRPr>
          </a:p>
          <a:p>
            <a:r>
              <a:rPr lang="pt-BR" sz="1600" i="1" dirty="0" smtClean="0">
                <a:latin typeface="Arial" charset="0"/>
              </a:rPr>
              <a:t>Profa. Mônica </a:t>
            </a:r>
            <a:r>
              <a:rPr lang="pt-BR" sz="1600" i="1" dirty="0">
                <a:latin typeface="Arial" charset="0"/>
              </a:rPr>
              <a:t>C. de Oliveira </a:t>
            </a:r>
            <a:r>
              <a:rPr lang="pt-BR" sz="1600" i="1" dirty="0" smtClean="0">
                <a:latin typeface="Arial" charset="0"/>
              </a:rPr>
              <a:t> (Farmácia  – </a:t>
            </a:r>
            <a:r>
              <a:rPr lang="pt-BR" sz="1600" i="1" dirty="0">
                <a:latin typeface="Arial" charset="0"/>
              </a:rPr>
              <a:t>UFMG</a:t>
            </a:r>
            <a:r>
              <a:rPr lang="pt-BR" sz="1600" i="1" dirty="0" smtClean="0">
                <a:latin typeface="Arial" charset="0"/>
              </a:rPr>
              <a:t>)</a:t>
            </a:r>
          </a:p>
          <a:p>
            <a:r>
              <a:rPr lang="pt-BR" sz="1600" i="1" dirty="0" smtClean="0">
                <a:latin typeface="Arial" charset="0"/>
              </a:rPr>
              <a:t>Prof. Márcio </a:t>
            </a:r>
            <a:r>
              <a:rPr lang="pt-BR" sz="1600" i="1" dirty="0">
                <a:latin typeface="Arial" charset="0"/>
              </a:rPr>
              <a:t>Santos Rocha </a:t>
            </a:r>
            <a:r>
              <a:rPr lang="pt-BR" sz="1600" i="1" dirty="0" smtClean="0">
                <a:latin typeface="Arial" charset="0"/>
              </a:rPr>
              <a:t> (Física  – </a:t>
            </a:r>
            <a:r>
              <a:rPr lang="pt-BR" sz="1600" i="1" dirty="0">
                <a:latin typeface="Arial" charset="0"/>
              </a:rPr>
              <a:t>UFV)</a:t>
            </a:r>
          </a:p>
          <a:p>
            <a:endParaRPr lang="pt-BR" sz="1600" i="1" dirty="0">
              <a:latin typeface="Arial" charset="0"/>
            </a:endParaRPr>
          </a:p>
          <a:p>
            <a:endParaRPr lang="en-US" sz="1600" i="1" dirty="0">
              <a:latin typeface="Arial" charset="0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latin typeface="Arial" charset="0"/>
              </a:rPr>
              <a:t>Agências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</a:rPr>
              <a:t>financiadoras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pt-BR" sz="1600" i="1" dirty="0" err="1" smtClean="0">
                <a:latin typeface="Arial" charset="0"/>
              </a:rPr>
              <a:t>Fapemig</a:t>
            </a:r>
            <a:r>
              <a:rPr lang="pt-BR" sz="1600" i="1" dirty="0">
                <a:latin typeface="Arial" charset="0"/>
              </a:rPr>
              <a:t>, CNPq, </a:t>
            </a:r>
            <a:r>
              <a:rPr lang="pt-BR" sz="1600" i="1" dirty="0" err="1">
                <a:latin typeface="Arial" charset="0"/>
              </a:rPr>
              <a:t>Pronex-Facepe</a:t>
            </a:r>
            <a:r>
              <a:rPr lang="pt-BR" sz="1600" i="1" dirty="0">
                <a:latin typeface="Arial" charset="0"/>
              </a:rPr>
              <a:t>, </a:t>
            </a:r>
            <a:r>
              <a:rPr lang="pt-BR" sz="1600" i="1" dirty="0" err="1">
                <a:latin typeface="Arial" charset="0"/>
              </a:rPr>
              <a:t>INCFx</a:t>
            </a:r>
            <a:r>
              <a:rPr lang="pt-BR" sz="1600" i="1" dirty="0">
                <a:latin typeface="Arial" charset="0"/>
              </a:rPr>
              <a:t>-Instituto Nacional de Fluidos Complexos e Aplicações</a:t>
            </a:r>
          </a:p>
          <a:p>
            <a:pPr algn="ctr"/>
            <a:endParaRPr lang="en-US" sz="16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79" y="3860800"/>
            <a:ext cx="55975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perf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79" y="549275"/>
            <a:ext cx="3908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278063" y="92075"/>
            <a:ext cx="4579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Stretching DNA : entropic elasticity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7265491" y="1700213"/>
            <a:ext cx="1050925" cy="2160587"/>
            <a:chOff x="3264" y="1776"/>
            <a:chExt cx="816" cy="1680"/>
          </a:xfrm>
        </p:grpSpPr>
        <p:grpSp>
          <p:nvGrpSpPr>
            <p:cNvPr id="21510" name="Group 4"/>
            <p:cNvGrpSpPr>
              <a:grpSpLocks/>
            </p:cNvGrpSpPr>
            <p:nvPr/>
          </p:nvGrpSpPr>
          <p:grpSpPr bwMode="auto">
            <a:xfrm>
              <a:off x="3264" y="1776"/>
              <a:ext cx="816" cy="1632"/>
              <a:chOff x="3264" y="1776"/>
              <a:chExt cx="816" cy="1632"/>
            </a:xfrm>
          </p:grpSpPr>
          <p:sp>
            <p:nvSpPr>
              <p:cNvPr id="21512" name="Oval 5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charset="0"/>
                </a:endParaRPr>
              </a:p>
            </p:txBody>
          </p:sp>
          <p:sp>
            <p:nvSpPr>
              <p:cNvPr id="21513" name="Freeform 6"/>
              <p:cNvSpPr>
                <a:spLocks/>
              </p:cNvSpPr>
              <p:nvPr/>
            </p:nvSpPr>
            <p:spPr bwMode="auto">
              <a:xfrm>
                <a:off x="3264" y="2160"/>
                <a:ext cx="783" cy="1248"/>
              </a:xfrm>
              <a:custGeom>
                <a:avLst/>
                <a:gdLst>
                  <a:gd name="T0" fmla="*/ 423 w 783"/>
                  <a:gd name="T1" fmla="*/ 0 h 1215"/>
                  <a:gd name="T2" fmla="*/ 333 w 783"/>
                  <a:gd name="T3" fmla="*/ 71 h 1215"/>
                  <a:gd name="T4" fmla="*/ 351 w 783"/>
                  <a:gd name="T5" fmla="*/ 129 h 1215"/>
                  <a:gd name="T6" fmla="*/ 405 w 783"/>
                  <a:gd name="T7" fmla="*/ 151 h 1215"/>
                  <a:gd name="T8" fmla="*/ 612 w 783"/>
                  <a:gd name="T9" fmla="*/ 191 h 1215"/>
                  <a:gd name="T10" fmla="*/ 594 w 783"/>
                  <a:gd name="T11" fmla="*/ 491 h 1215"/>
                  <a:gd name="T12" fmla="*/ 522 w 783"/>
                  <a:gd name="T13" fmla="*/ 521 h 1215"/>
                  <a:gd name="T14" fmla="*/ 414 w 783"/>
                  <a:gd name="T15" fmla="*/ 541 h 1215"/>
                  <a:gd name="T16" fmla="*/ 198 w 783"/>
                  <a:gd name="T17" fmla="*/ 531 h 1215"/>
                  <a:gd name="T18" fmla="*/ 153 w 783"/>
                  <a:gd name="T19" fmla="*/ 441 h 1215"/>
                  <a:gd name="T20" fmla="*/ 171 w 783"/>
                  <a:gd name="T21" fmla="*/ 371 h 1215"/>
                  <a:gd name="T22" fmla="*/ 306 w 783"/>
                  <a:gd name="T23" fmla="*/ 280 h 1215"/>
                  <a:gd name="T24" fmla="*/ 468 w 783"/>
                  <a:gd name="T25" fmla="*/ 311 h 1215"/>
                  <a:gd name="T26" fmla="*/ 504 w 783"/>
                  <a:gd name="T27" fmla="*/ 371 h 1215"/>
                  <a:gd name="T28" fmla="*/ 522 w 783"/>
                  <a:gd name="T29" fmla="*/ 401 h 1215"/>
                  <a:gd name="T30" fmla="*/ 639 w 783"/>
                  <a:gd name="T31" fmla="*/ 581 h 1215"/>
                  <a:gd name="T32" fmla="*/ 693 w 783"/>
                  <a:gd name="T33" fmla="*/ 621 h 1215"/>
                  <a:gd name="T34" fmla="*/ 783 w 783"/>
                  <a:gd name="T35" fmla="*/ 902 h 1215"/>
                  <a:gd name="T36" fmla="*/ 297 w 783"/>
                  <a:gd name="T37" fmla="*/ 882 h 1215"/>
                  <a:gd name="T38" fmla="*/ 261 w 783"/>
                  <a:gd name="T39" fmla="*/ 822 h 1215"/>
                  <a:gd name="T40" fmla="*/ 369 w 783"/>
                  <a:gd name="T41" fmla="*/ 762 h 1215"/>
                  <a:gd name="T42" fmla="*/ 567 w 783"/>
                  <a:gd name="T43" fmla="*/ 722 h 1215"/>
                  <a:gd name="T44" fmla="*/ 630 w 783"/>
                  <a:gd name="T45" fmla="*/ 711 h 1215"/>
                  <a:gd name="T46" fmla="*/ 684 w 783"/>
                  <a:gd name="T47" fmla="*/ 631 h 1215"/>
                  <a:gd name="T48" fmla="*/ 756 w 783"/>
                  <a:gd name="T49" fmla="*/ 470 h 1215"/>
                  <a:gd name="T50" fmla="*/ 765 w 783"/>
                  <a:gd name="T51" fmla="*/ 341 h 1215"/>
                  <a:gd name="T52" fmla="*/ 702 w 783"/>
                  <a:gd name="T53" fmla="*/ 351 h 1215"/>
                  <a:gd name="T54" fmla="*/ 666 w 783"/>
                  <a:gd name="T55" fmla="*/ 441 h 1215"/>
                  <a:gd name="T56" fmla="*/ 630 w 783"/>
                  <a:gd name="T57" fmla="*/ 561 h 1215"/>
                  <a:gd name="T58" fmla="*/ 621 w 783"/>
                  <a:gd name="T59" fmla="*/ 651 h 1215"/>
                  <a:gd name="T60" fmla="*/ 378 w 783"/>
                  <a:gd name="T61" fmla="*/ 711 h 1215"/>
                  <a:gd name="T62" fmla="*/ 54 w 783"/>
                  <a:gd name="T63" fmla="*/ 731 h 1215"/>
                  <a:gd name="T64" fmla="*/ 0 w 783"/>
                  <a:gd name="T65" fmla="*/ 822 h 1215"/>
                  <a:gd name="T66" fmla="*/ 18 w 783"/>
                  <a:gd name="T67" fmla="*/ 911 h 1215"/>
                  <a:gd name="T68" fmla="*/ 54 w 783"/>
                  <a:gd name="T69" fmla="*/ 942 h 1215"/>
                  <a:gd name="T70" fmla="*/ 414 w 783"/>
                  <a:gd name="T71" fmla="*/ 992 h 1215"/>
                  <a:gd name="T72" fmla="*/ 486 w 783"/>
                  <a:gd name="T73" fmla="*/ 1001 h 1215"/>
                  <a:gd name="T74" fmla="*/ 657 w 783"/>
                  <a:gd name="T75" fmla="*/ 1062 h 1215"/>
                  <a:gd name="T76" fmla="*/ 675 w 783"/>
                  <a:gd name="T77" fmla="*/ 1122 h 1215"/>
                  <a:gd name="T78" fmla="*/ 585 w 783"/>
                  <a:gd name="T79" fmla="*/ 1353 h 12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83"/>
                  <a:gd name="T121" fmla="*/ 0 h 1215"/>
                  <a:gd name="T122" fmla="*/ 783 w 783"/>
                  <a:gd name="T123" fmla="*/ 1215 h 12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83" h="1215">
                    <a:moveTo>
                      <a:pt x="423" y="0"/>
                    </a:moveTo>
                    <a:cubicBezTo>
                      <a:pt x="376" y="9"/>
                      <a:pt x="349" y="15"/>
                      <a:pt x="333" y="63"/>
                    </a:cubicBezTo>
                    <a:cubicBezTo>
                      <a:pt x="339" y="81"/>
                      <a:pt x="338" y="104"/>
                      <a:pt x="351" y="117"/>
                    </a:cubicBezTo>
                    <a:cubicBezTo>
                      <a:pt x="364" y="130"/>
                      <a:pt x="387" y="130"/>
                      <a:pt x="405" y="135"/>
                    </a:cubicBezTo>
                    <a:cubicBezTo>
                      <a:pt x="524" y="168"/>
                      <a:pt x="495" y="160"/>
                      <a:pt x="612" y="171"/>
                    </a:cubicBezTo>
                    <a:cubicBezTo>
                      <a:pt x="606" y="261"/>
                      <a:pt x="620" y="355"/>
                      <a:pt x="594" y="441"/>
                    </a:cubicBezTo>
                    <a:cubicBezTo>
                      <a:pt x="587" y="466"/>
                      <a:pt x="547" y="462"/>
                      <a:pt x="522" y="468"/>
                    </a:cubicBezTo>
                    <a:cubicBezTo>
                      <a:pt x="487" y="477"/>
                      <a:pt x="414" y="486"/>
                      <a:pt x="414" y="486"/>
                    </a:cubicBezTo>
                    <a:cubicBezTo>
                      <a:pt x="342" y="483"/>
                      <a:pt x="269" y="488"/>
                      <a:pt x="198" y="477"/>
                    </a:cubicBezTo>
                    <a:cubicBezTo>
                      <a:pt x="167" y="472"/>
                      <a:pt x="153" y="396"/>
                      <a:pt x="153" y="396"/>
                    </a:cubicBezTo>
                    <a:cubicBezTo>
                      <a:pt x="159" y="375"/>
                      <a:pt x="161" y="353"/>
                      <a:pt x="171" y="333"/>
                    </a:cubicBezTo>
                    <a:cubicBezTo>
                      <a:pt x="187" y="302"/>
                      <a:pt x="274" y="260"/>
                      <a:pt x="306" y="252"/>
                    </a:cubicBezTo>
                    <a:cubicBezTo>
                      <a:pt x="333" y="254"/>
                      <a:pt x="432" y="238"/>
                      <a:pt x="468" y="279"/>
                    </a:cubicBezTo>
                    <a:cubicBezTo>
                      <a:pt x="482" y="295"/>
                      <a:pt x="492" y="315"/>
                      <a:pt x="504" y="333"/>
                    </a:cubicBezTo>
                    <a:cubicBezTo>
                      <a:pt x="510" y="342"/>
                      <a:pt x="522" y="360"/>
                      <a:pt x="522" y="360"/>
                    </a:cubicBezTo>
                    <a:cubicBezTo>
                      <a:pt x="539" y="459"/>
                      <a:pt x="563" y="465"/>
                      <a:pt x="639" y="522"/>
                    </a:cubicBezTo>
                    <a:cubicBezTo>
                      <a:pt x="693" y="562"/>
                      <a:pt x="639" y="540"/>
                      <a:pt x="693" y="558"/>
                    </a:cubicBezTo>
                    <a:cubicBezTo>
                      <a:pt x="751" y="635"/>
                      <a:pt x="753" y="721"/>
                      <a:pt x="783" y="810"/>
                    </a:cubicBezTo>
                    <a:cubicBezTo>
                      <a:pt x="628" y="887"/>
                      <a:pt x="451" y="854"/>
                      <a:pt x="297" y="792"/>
                    </a:cubicBezTo>
                    <a:cubicBezTo>
                      <a:pt x="294" y="789"/>
                      <a:pt x="251" y="754"/>
                      <a:pt x="261" y="738"/>
                    </a:cubicBezTo>
                    <a:cubicBezTo>
                      <a:pt x="293" y="687"/>
                      <a:pt x="320" y="692"/>
                      <a:pt x="369" y="684"/>
                    </a:cubicBezTo>
                    <a:cubicBezTo>
                      <a:pt x="436" y="640"/>
                      <a:pt x="470" y="654"/>
                      <a:pt x="567" y="648"/>
                    </a:cubicBezTo>
                    <a:cubicBezTo>
                      <a:pt x="588" y="645"/>
                      <a:pt x="611" y="648"/>
                      <a:pt x="630" y="639"/>
                    </a:cubicBezTo>
                    <a:cubicBezTo>
                      <a:pt x="664" y="624"/>
                      <a:pt x="668" y="594"/>
                      <a:pt x="684" y="567"/>
                    </a:cubicBezTo>
                    <a:cubicBezTo>
                      <a:pt x="714" y="518"/>
                      <a:pt x="730" y="474"/>
                      <a:pt x="756" y="423"/>
                    </a:cubicBezTo>
                    <a:cubicBezTo>
                      <a:pt x="762" y="381"/>
                      <a:pt x="778" y="345"/>
                      <a:pt x="765" y="306"/>
                    </a:cubicBezTo>
                    <a:cubicBezTo>
                      <a:pt x="744" y="309"/>
                      <a:pt x="721" y="306"/>
                      <a:pt x="702" y="315"/>
                    </a:cubicBezTo>
                    <a:cubicBezTo>
                      <a:pt x="685" y="322"/>
                      <a:pt x="667" y="394"/>
                      <a:pt x="666" y="396"/>
                    </a:cubicBezTo>
                    <a:cubicBezTo>
                      <a:pt x="638" y="495"/>
                      <a:pt x="663" y="438"/>
                      <a:pt x="630" y="504"/>
                    </a:cubicBezTo>
                    <a:cubicBezTo>
                      <a:pt x="627" y="531"/>
                      <a:pt x="630" y="559"/>
                      <a:pt x="621" y="585"/>
                    </a:cubicBezTo>
                    <a:cubicBezTo>
                      <a:pt x="599" y="650"/>
                      <a:pt x="403" y="638"/>
                      <a:pt x="378" y="639"/>
                    </a:cubicBezTo>
                    <a:cubicBezTo>
                      <a:pt x="270" y="645"/>
                      <a:pt x="54" y="657"/>
                      <a:pt x="54" y="657"/>
                    </a:cubicBezTo>
                    <a:cubicBezTo>
                      <a:pt x="3" y="683"/>
                      <a:pt x="13" y="684"/>
                      <a:pt x="0" y="738"/>
                    </a:cubicBezTo>
                    <a:cubicBezTo>
                      <a:pt x="6" y="765"/>
                      <a:pt x="6" y="794"/>
                      <a:pt x="18" y="819"/>
                    </a:cubicBezTo>
                    <a:cubicBezTo>
                      <a:pt x="25" y="832"/>
                      <a:pt x="39" y="842"/>
                      <a:pt x="54" y="846"/>
                    </a:cubicBezTo>
                    <a:cubicBezTo>
                      <a:pt x="162" y="873"/>
                      <a:pt x="305" y="882"/>
                      <a:pt x="414" y="891"/>
                    </a:cubicBezTo>
                    <a:cubicBezTo>
                      <a:pt x="438" y="893"/>
                      <a:pt x="462" y="897"/>
                      <a:pt x="486" y="900"/>
                    </a:cubicBezTo>
                    <a:cubicBezTo>
                      <a:pt x="543" y="918"/>
                      <a:pt x="605" y="924"/>
                      <a:pt x="657" y="954"/>
                    </a:cubicBezTo>
                    <a:cubicBezTo>
                      <a:pt x="673" y="963"/>
                      <a:pt x="674" y="989"/>
                      <a:pt x="675" y="1008"/>
                    </a:cubicBezTo>
                    <a:cubicBezTo>
                      <a:pt x="677" y="1060"/>
                      <a:pt x="687" y="1215"/>
                      <a:pt x="585" y="121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840" y="34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709095" cy="18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043608" y="2852936"/>
                <a:ext cx="3096344" cy="62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3096344" cy="6260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9512" y="3861048"/>
            <a:ext cx="348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A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polymer</a:t>
            </a:r>
            <a:r>
              <a:rPr lang="pt-BR" dirty="0" smtClean="0"/>
              <a:t> </a:t>
            </a:r>
            <a:r>
              <a:rPr lang="pt-BR" dirty="0" err="1" smtClean="0"/>
              <a:t>persistence</a:t>
            </a:r>
            <a:r>
              <a:rPr lang="pt-BR" dirty="0" smtClean="0"/>
              <a:t> </a:t>
            </a:r>
            <a:r>
              <a:rPr lang="pt-BR" dirty="0" err="1" smtClean="0"/>
              <a:t>length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365104"/>
            <a:ext cx="353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dirty="0" err="1" smtClean="0"/>
              <a:t>bending</a:t>
            </a:r>
            <a:r>
              <a:rPr lang="pt-BR" dirty="0" smtClean="0"/>
              <a:t> </a:t>
            </a:r>
            <a:r>
              <a:rPr lang="pt-BR" dirty="0" err="1" smtClean="0"/>
              <a:t>rigidity</a:t>
            </a:r>
            <a:r>
              <a:rPr lang="pt-BR" dirty="0" smtClean="0"/>
              <a:t>/</a:t>
            </a:r>
            <a:r>
              <a:rPr lang="pt-BR" dirty="0" err="1" smtClean="0"/>
              <a:t>thermal</a:t>
            </a:r>
            <a:r>
              <a:rPr lang="pt-BR" dirty="0" smtClean="0"/>
              <a:t> </a:t>
            </a:r>
            <a:r>
              <a:rPr lang="pt-BR" dirty="0" err="1" smtClean="0"/>
              <a:t>energy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8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cap7fi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41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02386"/>
              </p:ext>
            </p:extLst>
          </p:nvPr>
        </p:nvGraphicFramePr>
        <p:xfrm>
          <a:off x="920750" y="4953000"/>
          <a:ext cx="24241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" name="Equação" r:id="rId5" imgW="939600" imgH="304560" progId="Equation.3">
                  <p:embed/>
                </p:oleObj>
              </mc:Choice>
              <mc:Fallback>
                <p:oleObj name="Equação" r:id="rId5" imgW="9396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953000"/>
                        <a:ext cx="24241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39868"/>
              </p:ext>
            </p:extLst>
          </p:nvPr>
        </p:nvGraphicFramePr>
        <p:xfrm>
          <a:off x="5151438" y="4953000"/>
          <a:ext cx="30337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" name="Equação" r:id="rId7" imgW="1168200" imgH="304560" progId="Equation.3">
                  <p:embed/>
                </p:oleObj>
              </mc:Choice>
              <mc:Fallback>
                <p:oleObj name="Equação" r:id="rId7" imgW="1168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953000"/>
                        <a:ext cx="30337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828800" y="6019800"/>
            <a:ext cx="525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pt-BR" sz="1200">
              <a:latin typeface="Times New Roman" pitchFamily="18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85800" y="6080125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t-BR" sz="2000">
                <a:solidFill>
                  <a:srgbClr val="0000FF"/>
                </a:solidFill>
                <a:latin typeface="Times New Roman" pitchFamily="18" charset="0"/>
              </a:rPr>
              <a:t>Viana, Freire &amp; Mesquita, PRE</a:t>
            </a:r>
            <a:r>
              <a:rPr lang="pt-BR" sz="2000" b="1">
                <a:solidFill>
                  <a:srgbClr val="0000FF"/>
                </a:solidFill>
                <a:latin typeface="Times New Roman" pitchFamily="18" charset="0"/>
              </a:rPr>
              <a:t> 65</a:t>
            </a:r>
            <a:r>
              <a:rPr lang="pt-BR" sz="2000">
                <a:solidFill>
                  <a:srgbClr val="0000FF"/>
                </a:solidFill>
                <a:latin typeface="Times New Roman" pitchFamily="18" charset="0"/>
              </a:rPr>
              <a:t>, 041921 (2002)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29200" y="533400"/>
          <a:ext cx="37592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" name="Equation" r:id="rId9" imgW="1828800" imgH="939600" progId="Equation.3">
                  <p:embed/>
                </p:oleObj>
              </mc:Choice>
              <mc:Fallback>
                <p:oleObj name="Equation" r:id="rId9" imgW="1828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"/>
                        <a:ext cx="3759200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800600" y="2819400"/>
            <a:ext cx="434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Marko and Siggia expression for the entropic force, where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A is the persistence length,</a:t>
            </a:r>
            <a:r>
              <a:rPr lang="en-US" sz="2400">
                <a:latin typeface="Times New Roman" pitchFamily="18" charset="0"/>
              </a:rPr>
              <a:t> z is the end-to-end distance and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 is the contour length</a:t>
            </a:r>
            <a:r>
              <a:rPr lang="en-US" sz="2400">
                <a:latin typeface="Times New Roman" pitchFamily="18" charset="0"/>
              </a:rPr>
              <a:t> of the polymer.</a:t>
            </a:r>
          </a:p>
        </p:txBody>
      </p:sp>
    </p:spTree>
    <p:extLst>
      <p:ext uri="{BB962C8B-B14F-4D97-AF65-F5344CB8AC3E}">
        <p14:creationId xmlns:p14="http://schemas.microsoft.com/office/powerpoint/2010/main" val="13152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138"/>
            <a:ext cx="3627438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9624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13325" y="1828800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DNA/Ethidium Bromide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8200" y="2270125"/>
            <a:ext cx="379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Fit to the neighbor exclusion model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04800"/>
            <a:ext cx="54022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608388"/>
            <a:ext cx="33194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573463"/>
            <a:ext cx="32385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20713"/>
            <a:ext cx="48307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DNA-</a:t>
            </a:r>
            <a:r>
              <a:rPr lang="en-US" sz="2000" dirty="0" err="1" smtClean="0">
                <a:solidFill>
                  <a:srgbClr val="0000FF"/>
                </a:solidFill>
              </a:rPr>
              <a:t>psoralen</a:t>
            </a:r>
            <a:r>
              <a:rPr lang="en-US" sz="2000" dirty="0" smtClean="0">
                <a:solidFill>
                  <a:srgbClr val="0000FF"/>
                </a:solidFill>
              </a:rPr>
              <a:t> interaction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93568" y="3068638"/>
            <a:ext cx="3559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Persistence length with and without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pt-BR" dirty="0" smtClean="0">
                <a:solidFill>
                  <a:srgbClr val="0000FF"/>
                </a:solidFill>
              </a:rPr>
              <a:t>UV light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760135" y="3244850"/>
            <a:ext cx="3444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Relative increase of contour length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906463"/>
            <a:ext cx="46672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5013325"/>
            <a:ext cx="918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Psoralen-DNA fragment with five base CG pairs and two</a:t>
            </a:r>
          </a:p>
          <a:p>
            <a:pPr algn="ctr"/>
            <a:r>
              <a:rPr lang="en-US" sz="1600"/>
              <a:t>intercalated psoralens obtained from our </a:t>
            </a:r>
            <a:r>
              <a:rPr lang="en-US" sz="1600" i="1"/>
              <a:t>ab initio DFT calculations.</a:t>
            </a:r>
            <a:endParaRPr lang="en-US" sz="160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5876925"/>
            <a:ext cx="8893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DNA-psoralen: Single-molecule experiments and first principles calculations, APL (2009)</a:t>
            </a:r>
          </a:p>
          <a:p>
            <a:pPr algn="ctr"/>
            <a:r>
              <a:rPr lang="pt-BR" sz="1600"/>
              <a:t>M. S. Rocha, A. D. Lúcio, S. S. Alexandre, R. W. Nunes, and O. N. Mesquita</a:t>
            </a:r>
            <a:endParaRPr lang="en-US" sz="1600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333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0000FF"/>
                </a:solidFill>
              </a:rPr>
              <a:t>ab initio DFT calculations</a:t>
            </a:r>
            <a:endParaRPr 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11"/>
            <a:ext cx="882047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4509120"/>
            <a:ext cx="421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Cyclodextrins</a:t>
            </a:r>
            <a:r>
              <a:rPr lang="pt-BR" dirty="0" smtClean="0"/>
              <a:t> are </a:t>
            </a:r>
            <a:r>
              <a:rPr lang="pt-BR" dirty="0" err="1" smtClean="0"/>
              <a:t>used</a:t>
            </a:r>
            <a:r>
              <a:rPr lang="pt-BR" dirty="0" smtClean="0"/>
              <a:t> for </a:t>
            </a:r>
            <a:r>
              <a:rPr lang="pt-BR" dirty="0" err="1" smtClean="0"/>
              <a:t>condensing</a:t>
            </a:r>
            <a:r>
              <a:rPr lang="pt-BR" dirty="0" smtClean="0"/>
              <a:t> DNA</a:t>
            </a:r>
          </a:p>
          <a:p>
            <a:r>
              <a:rPr lang="pt-BR" dirty="0" err="1"/>
              <a:t>i</a:t>
            </a:r>
            <a:r>
              <a:rPr lang="pt-BR" dirty="0" err="1" smtClean="0"/>
              <a:t>nto</a:t>
            </a:r>
            <a:r>
              <a:rPr lang="pt-BR" dirty="0" smtClean="0"/>
              <a:t> </a:t>
            </a:r>
            <a:r>
              <a:rPr lang="pt-BR" dirty="0" err="1" smtClean="0"/>
              <a:t>small</a:t>
            </a:r>
            <a:r>
              <a:rPr lang="pt-BR" dirty="0" smtClean="0"/>
              <a:t> </a:t>
            </a:r>
            <a:r>
              <a:rPr lang="pt-BR" dirty="0" err="1" smtClean="0"/>
              <a:t>lipid</a:t>
            </a:r>
            <a:r>
              <a:rPr lang="pt-BR" dirty="0" smtClean="0"/>
              <a:t> </a:t>
            </a:r>
            <a:r>
              <a:rPr lang="pt-BR" dirty="0" err="1" smtClean="0"/>
              <a:t>vesicles</a:t>
            </a:r>
            <a:r>
              <a:rPr lang="pt-BR" dirty="0" smtClean="0"/>
              <a:t> for gene </a:t>
            </a:r>
            <a:r>
              <a:rPr lang="pt-BR" dirty="0" err="1" smtClean="0"/>
              <a:t>therapy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3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viagem_Erice\AxCt-medi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187822"/>
            <a:ext cx="5956300" cy="55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16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CD-DNA </a:t>
            </a:r>
            <a:r>
              <a:rPr lang="pt-BR" sz="2400" b="1" dirty="0" err="1" smtClean="0">
                <a:solidFill>
                  <a:srgbClr val="0070C0"/>
                </a:solidFill>
              </a:rPr>
              <a:t>persistence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length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measured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with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optical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tweezers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ctr"/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Blue </a:t>
            </a:r>
            <a:r>
              <a:rPr lang="pt-BR" sz="2000" b="1" dirty="0" err="1" smtClean="0">
                <a:solidFill>
                  <a:srgbClr val="0070C0"/>
                </a:solidFill>
              </a:rPr>
              <a:t>squares</a:t>
            </a:r>
            <a:r>
              <a:rPr lang="pt-BR" sz="2000" b="1" dirty="0" smtClean="0">
                <a:solidFill>
                  <a:srgbClr val="0070C0"/>
                </a:solidFill>
              </a:rPr>
              <a:t> – </a:t>
            </a:r>
            <a:r>
              <a:rPr lang="pt-BR" sz="2000" b="1" dirty="0" err="1" smtClean="0">
                <a:solidFill>
                  <a:srgbClr val="0070C0"/>
                </a:solidFill>
              </a:rPr>
              <a:t>cationic</a:t>
            </a:r>
            <a:r>
              <a:rPr lang="pt-BR" sz="2000" b="1" dirty="0" smtClean="0">
                <a:solidFill>
                  <a:srgbClr val="0070C0"/>
                </a:solidFill>
              </a:rPr>
              <a:t> CD	</a:t>
            </a:r>
            <a:r>
              <a:rPr lang="pt-BR" sz="2000" b="1" dirty="0" err="1" smtClean="0">
                <a:solidFill>
                  <a:srgbClr val="C00000"/>
                </a:solidFill>
              </a:rPr>
              <a:t>Red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circles</a:t>
            </a:r>
            <a:r>
              <a:rPr lang="pt-BR" sz="2000" b="1" dirty="0" smtClean="0">
                <a:solidFill>
                  <a:srgbClr val="C00000"/>
                </a:solidFill>
              </a:rPr>
              <a:t> – neutral CD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60" y="1257300"/>
            <a:ext cx="5694680" cy="3827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392087" y="5085184"/>
            <a:ext cx="318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total  HU </a:t>
            </a:r>
            <a:r>
              <a:rPr lang="pt-BR" sz="2000" dirty="0" err="1" smtClean="0"/>
              <a:t>concentration</a:t>
            </a:r>
            <a:r>
              <a:rPr lang="pt-BR" sz="2000" dirty="0" smtClean="0"/>
              <a:t> (</a:t>
            </a:r>
            <a:r>
              <a:rPr lang="pt-BR" sz="2000" dirty="0" err="1" smtClean="0"/>
              <a:t>nM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5776" y="5805264"/>
            <a:ext cx="451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J. </a:t>
            </a:r>
            <a:r>
              <a:rPr lang="pt-BR" dirty="0">
                <a:solidFill>
                  <a:srgbClr val="002060"/>
                </a:solidFill>
              </a:rPr>
              <a:t>v</a:t>
            </a:r>
            <a:r>
              <a:rPr lang="pt-BR" dirty="0" smtClean="0">
                <a:solidFill>
                  <a:srgbClr val="002060"/>
                </a:solidFill>
              </a:rPr>
              <a:t>an </a:t>
            </a:r>
            <a:r>
              <a:rPr lang="pt-BR" dirty="0" err="1" smtClean="0">
                <a:solidFill>
                  <a:srgbClr val="002060"/>
                </a:solidFill>
              </a:rPr>
              <a:t>Noort</a:t>
            </a:r>
            <a:r>
              <a:rPr lang="pt-BR" dirty="0" smtClean="0">
                <a:solidFill>
                  <a:srgbClr val="002060"/>
                </a:solidFill>
              </a:rPr>
              <a:t> et al., PNAS 101 (18), 6969 (2004)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332656"/>
            <a:ext cx="678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</a:rPr>
              <a:t>HU-DNA </a:t>
            </a:r>
            <a:r>
              <a:rPr lang="pt-BR" sz="2000" b="1" dirty="0" err="1" smtClean="0">
                <a:solidFill>
                  <a:srgbClr val="0070C0"/>
                </a:solidFill>
              </a:rPr>
              <a:t>persistence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length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measured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with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magnetic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tweezers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8367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(</a:t>
            </a:r>
            <a:r>
              <a:rPr lang="pt-BR" b="1" dirty="0" err="1" smtClean="0">
                <a:solidFill>
                  <a:srgbClr val="FF0000"/>
                </a:solidFill>
              </a:rPr>
              <a:t>continuous</a:t>
            </a:r>
            <a:r>
              <a:rPr lang="pt-BR" b="1" dirty="0" smtClean="0">
                <a:solidFill>
                  <a:srgbClr val="FF0000"/>
                </a:solidFill>
              </a:rPr>
              <a:t> curve </a:t>
            </a:r>
            <a:r>
              <a:rPr lang="pt-BR" b="1" dirty="0" err="1" smtClean="0">
                <a:solidFill>
                  <a:srgbClr val="FF0000"/>
                </a:solidFill>
              </a:rPr>
              <a:t>is</a:t>
            </a:r>
            <a:r>
              <a:rPr lang="pt-BR" b="1" dirty="0" smtClean="0">
                <a:solidFill>
                  <a:srgbClr val="FF0000"/>
                </a:solidFill>
              </a:rPr>
              <a:t> a </a:t>
            </a:r>
            <a:r>
              <a:rPr lang="pt-BR" b="1" dirty="0" err="1" smtClean="0">
                <a:solidFill>
                  <a:srgbClr val="FF0000"/>
                </a:solidFill>
              </a:rPr>
              <a:t>guide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the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eye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0060"/>
            <a:ext cx="4388693" cy="37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0131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dirty="0" smtClean="0"/>
              <a:t>HU </a:t>
            </a:r>
            <a:r>
              <a:rPr lang="pt-BR" dirty="0" err="1" smtClean="0"/>
              <a:t>dimmers</a:t>
            </a:r>
            <a:r>
              <a:rPr lang="pt-BR" dirty="0" smtClean="0"/>
              <a:t> (</a:t>
            </a:r>
            <a:r>
              <a:rPr lang="pt-BR" dirty="0" err="1" smtClean="0"/>
              <a:t>spheres</a:t>
            </a:r>
            <a:r>
              <a:rPr lang="pt-BR" dirty="0" smtClean="0"/>
              <a:t>) </a:t>
            </a:r>
            <a:r>
              <a:rPr lang="pt-BR" dirty="0" err="1" smtClean="0"/>
              <a:t>bind</a:t>
            </a:r>
            <a:r>
              <a:rPr lang="pt-BR" dirty="0" smtClean="0"/>
              <a:t> </a:t>
            </a:r>
            <a:r>
              <a:rPr lang="pt-BR" dirty="0" err="1" smtClean="0"/>
              <a:t>cooperatively</a:t>
            </a:r>
            <a:r>
              <a:rPr lang="pt-BR" dirty="0" smtClean="0"/>
              <a:t> (</a:t>
            </a:r>
            <a:r>
              <a:rPr lang="pt-BR" dirty="0" err="1" smtClean="0"/>
              <a:t>bound</a:t>
            </a:r>
            <a:r>
              <a:rPr lang="pt-BR" dirty="0" smtClean="0"/>
              <a:t>-clusters </a:t>
            </a:r>
            <a:r>
              <a:rPr lang="pt-BR" dirty="0" err="1" smtClean="0"/>
              <a:t>with</a:t>
            </a:r>
            <a:r>
              <a:rPr lang="pt-BR" dirty="0" smtClean="0"/>
              <a:t> 4 </a:t>
            </a:r>
            <a:r>
              <a:rPr lang="pt-BR" dirty="0" err="1" smtClean="0"/>
              <a:t>or</a:t>
            </a:r>
            <a:r>
              <a:rPr lang="pt-BR" dirty="0" smtClean="0"/>
              <a:t> 5 HU </a:t>
            </a:r>
            <a:r>
              <a:rPr lang="pt-BR" dirty="0" err="1" smtClean="0"/>
              <a:t>molecules</a:t>
            </a:r>
            <a:r>
              <a:rPr lang="pt-BR" dirty="0" smtClean="0"/>
              <a:t> as </a:t>
            </a:r>
            <a:r>
              <a:rPr lang="pt-BR" dirty="0" err="1" smtClean="0"/>
              <a:t>measured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FRET)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compacts</a:t>
            </a:r>
            <a:r>
              <a:rPr lang="pt-BR" dirty="0" smtClean="0"/>
              <a:t> DNA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protein</a:t>
            </a:r>
            <a:r>
              <a:rPr lang="pt-BR" dirty="0" smtClean="0"/>
              <a:t> </a:t>
            </a:r>
            <a:r>
              <a:rPr lang="pt-BR" dirty="0" err="1" smtClean="0"/>
              <a:t>concentration</a:t>
            </a:r>
            <a:r>
              <a:rPr lang="pt-BR" dirty="0" smtClean="0"/>
              <a:t>, </a:t>
            </a:r>
            <a:r>
              <a:rPr lang="pt-BR" dirty="0" err="1" smtClean="0"/>
              <a:t>each</a:t>
            </a:r>
            <a:r>
              <a:rPr lang="pt-BR" dirty="0" smtClean="0"/>
              <a:t> HU </a:t>
            </a:r>
            <a:r>
              <a:rPr lang="pt-BR" dirty="0" err="1" smtClean="0"/>
              <a:t>dimmer</a:t>
            </a:r>
            <a:r>
              <a:rPr lang="pt-BR" dirty="0" smtClean="0"/>
              <a:t> </a:t>
            </a:r>
            <a:r>
              <a:rPr lang="pt-BR" dirty="0" err="1" smtClean="0"/>
              <a:t>introducing</a:t>
            </a:r>
            <a:r>
              <a:rPr lang="pt-BR" dirty="0" smtClean="0"/>
              <a:t> a </a:t>
            </a:r>
            <a:r>
              <a:rPr lang="pt-BR" dirty="0" err="1" smtClean="0"/>
              <a:t>small</a:t>
            </a:r>
            <a:r>
              <a:rPr lang="pt-BR" dirty="0" smtClean="0"/>
              <a:t> local </a:t>
            </a:r>
            <a:r>
              <a:rPr lang="pt-BR" dirty="0" err="1" smtClean="0"/>
              <a:t>bend</a:t>
            </a:r>
            <a:r>
              <a:rPr lang="pt-BR" dirty="0" smtClean="0"/>
              <a:t>.</a:t>
            </a:r>
          </a:p>
          <a:p>
            <a:pPr marL="342900" indent="-342900">
              <a:buAutoNum type="alphaUcParenR"/>
            </a:pPr>
            <a:endParaRPr lang="pt-BR" dirty="0" smtClean="0"/>
          </a:p>
          <a:p>
            <a:pPr marL="342900" indent="-342900">
              <a:buAutoNum type="alphaUcParenR"/>
            </a:pPr>
            <a:r>
              <a:rPr lang="pt-BR" dirty="0" smtClean="0"/>
              <a:t>At high HU </a:t>
            </a:r>
            <a:r>
              <a:rPr lang="pt-BR" dirty="0" err="1" smtClean="0"/>
              <a:t>concentrations</a:t>
            </a:r>
            <a:r>
              <a:rPr lang="pt-BR" dirty="0" smtClean="0"/>
              <a:t>, </a:t>
            </a:r>
            <a:r>
              <a:rPr lang="pt-BR" dirty="0" err="1" smtClean="0"/>
              <a:t>compactation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HU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reversed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protein</a:t>
            </a:r>
            <a:r>
              <a:rPr lang="pt-BR" dirty="0" smtClean="0"/>
              <a:t> </a:t>
            </a:r>
            <a:r>
              <a:rPr lang="pt-BR" dirty="0" err="1" smtClean="0"/>
              <a:t>appears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form</a:t>
            </a:r>
            <a:r>
              <a:rPr lang="pt-BR" dirty="0" smtClean="0"/>
              <a:t> a </a:t>
            </a:r>
            <a:r>
              <a:rPr lang="pt-BR" dirty="0" err="1" smtClean="0"/>
              <a:t>complex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helical</a:t>
            </a:r>
            <a:r>
              <a:rPr lang="pt-BR" dirty="0" smtClean="0"/>
              <a:t> </a:t>
            </a:r>
            <a:r>
              <a:rPr lang="pt-BR" dirty="0" err="1" smtClean="0"/>
              <a:t>structure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DNA.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270" y="4152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HU-DNA </a:t>
            </a:r>
            <a:r>
              <a:rPr lang="pt-BR" sz="2000" b="1" dirty="0" err="1" smtClean="0">
                <a:solidFill>
                  <a:srgbClr val="0070C0"/>
                </a:solidFill>
              </a:rPr>
              <a:t>model</a:t>
            </a:r>
            <a:r>
              <a:rPr lang="pt-BR" sz="2000" b="1" dirty="0" smtClean="0">
                <a:solidFill>
                  <a:srgbClr val="0070C0"/>
                </a:solidFill>
              </a:rPr>
              <a:t> for </a:t>
            </a:r>
            <a:r>
              <a:rPr lang="pt-BR" sz="2000" b="1" dirty="0" err="1" smtClean="0">
                <a:solidFill>
                  <a:srgbClr val="0070C0"/>
                </a:solidFill>
              </a:rPr>
              <a:t>binding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and</a:t>
            </a:r>
            <a:r>
              <a:rPr lang="pt-BR" sz="2000" b="1" dirty="0" smtClean="0">
                <a:solidFill>
                  <a:srgbClr val="0070C0"/>
                </a:solidFill>
              </a:rPr>
              <a:t> DNA </a:t>
            </a:r>
            <a:r>
              <a:rPr lang="pt-BR" sz="2000" b="1" dirty="0" err="1" smtClean="0">
                <a:solidFill>
                  <a:srgbClr val="0070C0"/>
                </a:solidFill>
              </a:rPr>
              <a:t>structural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changes</a:t>
            </a:r>
            <a:endParaRPr lang="pt-BR" sz="2000" b="1" dirty="0" smtClean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19" y="980728"/>
            <a:ext cx="43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Sagi</a:t>
            </a:r>
            <a:r>
              <a:rPr lang="pt-BR" dirty="0" smtClean="0"/>
              <a:t> et al., J. Mol. Biol., </a:t>
            </a:r>
            <a:r>
              <a:rPr lang="pt-BR" b="1" dirty="0" smtClean="0"/>
              <a:t>341</a:t>
            </a:r>
            <a:r>
              <a:rPr lang="pt-BR" dirty="0" smtClean="0"/>
              <a:t>, 419 (2004)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4778" y="2060848"/>
            <a:ext cx="263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</a:t>
            </a:r>
            <a:r>
              <a:rPr lang="pt-BR" dirty="0" err="1" smtClean="0"/>
              <a:t>maller</a:t>
            </a:r>
            <a:r>
              <a:rPr lang="pt-BR" dirty="0" smtClean="0"/>
              <a:t> </a:t>
            </a:r>
            <a:r>
              <a:rPr lang="pt-BR" dirty="0" err="1" smtClean="0"/>
              <a:t>persistence</a:t>
            </a:r>
            <a:r>
              <a:rPr lang="pt-BR" dirty="0" smtClean="0"/>
              <a:t> </a:t>
            </a:r>
            <a:r>
              <a:rPr lang="pt-BR" dirty="0" err="1" smtClean="0"/>
              <a:t>length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40152" y="2430180"/>
            <a:ext cx="24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</a:t>
            </a:r>
            <a:r>
              <a:rPr lang="pt-BR" dirty="0" err="1" smtClean="0"/>
              <a:t>arger</a:t>
            </a:r>
            <a:r>
              <a:rPr lang="pt-BR" dirty="0" smtClean="0"/>
              <a:t> </a:t>
            </a:r>
            <a:r>
              <a:rPr lang="pt-BR" dirty="0" err="1" smtClean="0"/>
              <a:t>persistence</a:t>
            </a:r>
            <a:r>
              <a:rPr lang="pt-BR" dirty="0" smtClean="0"/>
              <a:t> </a:t>
            </a:r>
            <a:r>
              <a:rPr lang="pt-BR" dirty="0" err="1" smtClean="0"/>
              <a:t>length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3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stra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563350"/>
            <a:ext cx="80962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stra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1715750"/>
            <a:ext cx="80962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A </a:t>
            </a:r>
            <a:r>
              <a:rPr lang="pt-BR" sz="2000" b="1" dirty="0" err="1" smtClean="0">
                <a:solidFill>
                  <a:srgbClr val="0070C0"/>
                </a:solidFill>
              </a:rPr>
              <a:t>mechanism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of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i</a:t>
            </a:r>
            <a:r>
              <a:rPr lang="pt-BR" sz="2000" b="1" dirty="0" err="1" smtClean="0">
                <a:solidFill>
                  <a:srgbClr val="0070C0"/>
                </a:solidFill>
              </a:rPr>
              <a:t>nteraction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of</a:t>
            </a:r>
            <a:r>
              <a:rPr lang="pt-BR" sz="2000" b="1" dirty="0" smtClean="0">
                <a:solidFill>
                  <a:srgbClr val="0070C0"/>
                </a:solidFill>
              </a:rPr>
              <a:t> CD </a:t>
            </a:r>
            <a:r>
              <a:rPr lang="pt-BR" sz="2000" b="1" dirty="0" err="1" smtClean="0">
                <a:solidFill>
                  <a:srgbClr val="0070C0"/>
                </a:solidFill>
              </a:rPr>
              <a:t>and</a:t>
            </a:r>
            <a:r>
              <a:rPr lang="pt-BR" sz="2000" b="1" dirty="0" smtClean="0">
                <a:solidFill>
                  <a:srgbClr val="0070C0"/>
                </a:solidFill>
              </a:rPr>
              <a:t> DNA </a:t>
            </a:r>
            <a:r>
              <a:rPr lang="pt-BR" sz="2000" b="1" dirty="0" err="1" smtClean="0">
                <a:solidFill>
                  <a:srgbClr val="0070C0"/>
                </a:solidFill>
              </a:rPr>
              <a:t>with</a:t>
            </a:r>
            <a:r>
              <a:rPr lang="pt-BR" sz="2000" b="1" dirty="0" smtClean="0">
                <a:solidFill>
                  <a:srgbClr val="0070C0"/>
                </a:solidFill>
              </a:rPr>
              <a:t> a </a:t>
            </a:r>
            <a:r>
              <a:rPr lang="pt-BR" sz="2000" b="1" dirty="0" err="1">
                <a:solidFill>
                  <a:srgbClr val="0070C0"/>
                </a:solidFill>
              </a:rPr>
              <a:t>f</a:t>
            </a:r>
            <a:r>
              <a:rPr lang="pt-BR" sz="2000" b="1" dirty="0" err="1" smtClean="0">
                <a:solidFill>
                  <a:srgbClr val="0070C0"/>
                </a:solidFill>
              </a:rPr>
              <a:t>lipping</a:t>
            </a:r>
            <a:r>
              <a:rPr lang="pt-BR" sz="2000" b="1" dirty="0" smtClean="0">
                <a:solidFill>
                  <a:srgbClr val="0070C0"/>
                </a:solidFill>
              </a:rPr>
              <a:t>-out DNA base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" y="1124744"/>
            <a:ext cx="9144000" cy="50576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9642" y="6182414"/>
            <a:ext cx="897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M. A. </a:t>
            </a:r>
            <a:r>
              <a:rPr lang="pt-BR" dirty="0" err="1" smtClean="0"/>
              <a:t>Spies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R. L. </a:t>
            </a:r>
            <a:r>
              <a:rPr lang="pt-BR" dirty="0" err="1" smtClean="0"/>
              <a:t>Schowen</a:t>
            </a:r>
            <a:r>
              <a:rPr lang="pt-BR" dirty="0" smtClean="0"/>
              <a:t>, J. Am. </a:t>
            </a:r>
            <a:r>
              <a:rPr lang="pt-BR" dirty="0" err="1" smtClean="0"/>
              <a:t>Chem</a:t>
            </a:r>
            <a:r>
              <a:rPr lang="pt-BR" dirty="0"/>
              <a:t>.</a:t>
            </a:r>
            <a:r>
              <a:rPr lang="pt-BR" dirty="0" smtClean="0"/>
              <a:t> Soc. </a:t>
            </a:r>
            <a:r>
              <a:rPr lang="pt-BR" b="1" dirty="0" smtClean="0"/>
              <a:t>124</a:t>
            </a:r>
            <a:r>
              <a:rPr lang="pt-BR" dirty="0" smtClean="0"/>
              <a:t>, 14049 (2002)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 err="1">
                <a:latin typeface="+mn-lt"/>
              </a:rPr>
              <a:t>Outline</a:t>
            </a:r>
            <a:endParaRPr lang="en-US" sz="2400" dirty="0">
              <a:latin typeface="+mn-lt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pt-BR" dirty="0" smtClean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Stretching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>
                <a:latin typeface="Tahoma" pitchFamily="34" charset="0"/>
              </a:rPr>
              <a:t>single DNA </a:t>
            </a:r>
            <a:r>
              <a:rPr lang="pt-BR" dirty="0" err="1">
                <a:latin typeface="Tahoma" pitchFamily="34" charset="0"/>
              </a:rPr>
              <a:t>molecules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with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optical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tweezers</a:t>
            </a:r>
            <a:r>
              <a:rPr lang="pt-BR" dirty="0" smtClean="0">
                <a:latin typeface="Tahoma" pitchFamily="34" charset="0"/>
              </a:rPr>
              <a:t>: </a:t>
            </a:r>
            <a:r>
              <a:rPr lang="pt-BR" dirty="0" err="1" smtClean="0">
                <a:latin typeface="Tahoma" pitchFamily="34" charset="0"/>
              </a:rPr>
              <a:t>measurement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persistence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length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and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contour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length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>
                <a:latin typeface="Tahoma" pitchFamily="34" charset="0"/>
              </a:rPr>
              <a:t>Study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of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the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interaction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between</a:t>
            </a:r>
            <a:r>
              <a:rPr lang="pt-BR" dirty="0">
                <a:latin typeface="Tahoma" pitchFamily="34" charset="0"/>
              </a:rPr>
              <a:t> DNA </a:t>
            </a:r>
            <a:r>
              <a:rPr lang="pt-BR" dirty="0" err="1">
                <a:latin typeface="Tahoma" pitchFamily="34" charset="0"/>
              </a:rPr>
              <a:t>and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molecules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of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pharmaceutical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interest</a:t>
            </a:r>
            <a:r>
              <a:rPr lang="pt-BR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Interaction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between</a:t>
            </a:r>
            <a:r>
              <a:rPr lang="pt-BR" dirty="0" smtClean="0">
                <a:latin typeface="Tahoma" pitchFamily="34" charset="0"/>
              </a:rPr>
              <a:t> DNA </a:t>
            </a:r>
            <a:r>
              <a:rPr lang="pt-BR" dirty="0" err="1" smtClean="0">
                <a:latin typeface="Tahoma" pitchFamily="34" charset="0"/>
              </a:rPr>
              <a:t>and</a:t>
            </a:r>
            <a:r>
              <a:rPr lang="pt-BR" dirty="0" smtClean="0">
                <a:latin typeface="Tahoma" pitchFamily="34" charset="0"/>
              </a:rPr>
              <a:t> beta-</a:t>
            </a:r>
            <a:r>
              <a:rPr lang="pt-BR" dirty="0" err="1" smtClean="0">
                <a:latin typeface="Tahoma" pitchFamily="34" charset="0"/>
              </a:rPr>
              <a:t>cyclodextrin</a:t>
            </a:r>
            <a:r>
              <a:rPr lang="pt-BR" dirty="0" smtClean="0">
                <a:latin typeface="Tahoma" pitchFamily="34" charset="0"/>
              </a:rPr>
              <a:t>: non-</a:t>
            </a:r>
            <a:r>
              <a:rPr lang="pt-BR" dirty="0" err="1" smtClean="0">
                <a:latin typeface="Tahoma" pitchFamily="34" charset="0"/>
              </a:rPr>
              <a:t>monotonic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flexibility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smtClean="0">
                <a:latin typeface="Tahoma" pitchFamily="34" charset="0"/>
              </a:rPr>
              <a:t>HU-DNA </a:t>
            </a:r>
            <a:r>
              <a:rPr lang="pt-BR" dirty="0" err="1" smtClean="0">
                <a:latin typeface="Tahoma" pitchFamily="34" charset="0"/>
              </a:rPr>
              <a:t>interaction</a:t>
            </a:r>
            <a:r>
              <a:rPr lang="pt-BR" dirty="0" smtClean="0">
                <a:latin typeface="Tahoma" pitchFamily="34" charset="0"/>
              </a:rPr>
              <a:t>: </a:t>
            </a:r>
            <a:r>
              <a:rPr lang="pt-BR" dirty="0" err="1" smtClean="0">
                <a:latin typeface="Tahoma" pitchFamily="34" charset="0"/>
              </a:rPr>
              <a:t>previous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example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non-</a:t>
            </a:r>
            <a:r>
              <a:rPr lang="pt-BR" dirty="0" err="1" smtClean="0">
                <a:latin typeface="Tahoma" pitchFamily="34" charset="0"/>
              </a:rPr>
              <a:t>monotonic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flexibility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smtClean="0">
                <a:latin typeface="Tahoma" pitchFamily="34" charset="0"/>
              </a:rPr>
              <a:t>Hill </a:t>
            </a:r>
            <a:r>
              <a:rPr lang="pt-BR" dirty="0" err="1" smtClean="0">
                <a:latin typeface="Tahoma" pitchFamily="34" charset="0"/>
              </a:rPr>
              <a:t>cooperativity</a:t>
            </a:r>
            <a:r>
              <a:rPr lang="pt-BR" dirty="0" smtClean="0">
                <a:latin typeface="Tahoma" pitchFamily="34" charset="0"/>
              </a:rPr>
              <a:t> in </a:t>
            </a:r>
            <a:r>
              <a:rPr lang="pt-BR" dirty="0" err="1" smtClean="0">
                <a:latin typeface="Tahoma" pitchFamily="34" charset="0"/>
              </a:rPr>
              <a:t>biochemical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reactions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Our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two</a:t>
            </a:r>
            <a:r>
              <a:rPr lang="pt-BR" dirty="0" smtClean="0">
                <a:latin typeface="Tahoma" pitchFamily="34" charset="0"/>
              </a:rPr>
              <a:t>-sites </a:t>
            </a:r>
            <a:r>
              <a:rPr lang="pt-BR" dirty="0" err="1" smtClean="0">
                <a:latin typeface="Tahoma" pitchFamily="34" charset="0"/>
              </a:rPr>
              <a:t>quenched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disorder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model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to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explain</a:t>
            </a:r>
            <a:r>
              <a:rPr lang="pt-BR" dirty="0" smtClean="0">
                <a:latin typeface="Tahoma" pitchFamily="34" charset="0"/>
              </a:rPr>
              <a:t> non-</a:t>
            </a:r>
            <a:r>
              <a:rPr lang="pt-BR" dirty="0" err="1" smtClean="0">
                <a:latin typeface="Tahoma" pitchFamily="34" charset="0"/>
              </a:rPr>
              <a:t>monotonic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flexibilities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Results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and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discussion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>
                <a:latin typeface="Tahoma" pitchFamily="34" charset="0"/>
              </a:rPr>
              <a:t>Conclusions</a:t>
            </a:r>
            <a:r>
              <a:rPr lang="pt-BR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Hill </a:t>
            </a:r>
            <a:r>
              <a:rPr lang="pt-BR" sz="2400" b="1" dirty="0" err="1" smtClean="0">
                <a:solidFill>
                  <a:srgbClr val="0070C0"/>
                </a:solidFill>
              </a:rPr>
              <a:t>cooperativity</a:t>
            </a:r>
            <a:endParaRPr lang="pt-BR" dirty="0" smtClean="0"/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n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ligands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bind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simultaneously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to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the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</a:rPr>
              <a:t>substrate</a:t>
            </a:r>
            <a:r>
              <a:rPr lang="pt-BR" sz="2000" b="1" dirty="0" smtClean="0">
                <a:solidFill>
                  <a:srgbClr val="C00000"/>
                </a:solidFill>
              </a:rPr>
              <a:t> (</a:t>
            </a:r>
            <a:r>
              <a:rPr lang="pt-BR" sz="2000" b="1" dirty="0" err="1" smtClean="0">
                <a:solidFill>
                  <a:srgbClr val="C00000"/>
                </a:solidFill>
              </a:rPr>
              <a:t>bound</a:t>
            </a:r>
            <a:r>
              <a:rPr lang="pt-BR" sz="2000" b="1" dirty="0" smtClean="0">
                <a:solidFill>
                  <a:srgbClr val="C00000"/>
                </a:solidFill>
              </a:rPr>
              <a:t>-cluster</a:t>
            </a:r>
            <a:r>
              <a:rPr lang="pt-BR" b="1" dirty="0" smtClean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1196752"/>
                <a:ext cx="9144000" cy="46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L for </a:t>
                </a:r>
                <a:r>
                  <a:rPr lang="pt-BR" dirty="0" err="1" smtClean="0"/>
                  <a:t>ligand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and</a:t>
                </a:r>
                <a:r>
                  <a:rPr lang="pt-BR" dirty="0" smtClean="0"/>
                  <a:t> S for </a:t>
                </a:r>
                <a:r>
                  <a:rPr lang="pt-BR" dirty="0" err="1" smtClean="0"/>
                  <a:t>substrate</a:t>
                </a:r>
                <a:r>
                  <a:rPr lang="pt-BR" dirty="0"/>
                  <a:t>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𝑛𝐿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  <m:groupChr>
                      <m:groupChrPr>
                        <m:chr m:val="→"/>
                        <m:vertJc m:val="bot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groupCh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144000" cy="464486"/>
              </a:xfrm>
              <a:prstGeom prst="rect">
                <a:avLst/>
              </a:prstGeom>
              <a:blipFill rotWithShape="1">
                <a:blip r:embed="rId3"/>
                <a:stretch>
                  <a:fillRect l="-533" b="-19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0" y="1700808"/>
                <a:ext cx="9144000" cy="56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Mass-</a:t>
                </a:r>
                <a:r>
                  <a:rPr lang="pt-BR" dirty="0" err="1" smtClean="0"/>
                  <a:t>action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law</a:t>
                </a:r>
                <a:r>
                  <a:rPr lang="pt-BR" dirty="0" smtClean="0"/>
                  <a:t>: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K</m:t>
                    </m:r>
                    <m:r>
                      <a:rPr lang="pt-B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/>
                      </a:rPr>
                      <m:t>  </m:t>
                    </m:r>
                    <m:r>
                      <a:rPr lang="pt-BR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chemical</m:t>
                    </m:r>
                    <m:r>
                      <a:rPr lang="pt-B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constant</m:t>
                    </m:r>
                    <m:r>
                      <a:rPr lang="pt-BR" b="0" i="0" smtClean="0">
                        <a:latin typeface="Cambria Math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0808"/>
                <a:ext cx="9144000" cy="569195"/>
              </a:xfrm>
              <a:prstGeom prst="rect">
                <a:avLst/>
              </a:prstGeom>
              <a:blipFill rotWithShape="1">
                <a:blip r:embed="rId4"/>
                <a:stretch>
                  <a:fillRect l="-533"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-36512" y="2060848"/>
                <a:ext cx="9144000" cy="97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Fraction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ligands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bound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𝐾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1+</m:t>
                        </m:r>
                        <m:r>
                          <a:rPr lang="pt-BR" i="1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060848"/>
                <a:ext cx="9144000" cy="971356"/>
              </a:xfrm>
              <a:prstGeom prst="rect">
                <a:avLst/>
              </a:prstGeom>
              <a:blipFill rotWithShape="1">
                <a:blip r:embed="rId5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0" y="2996952"/>
                <a:ext cx="9095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is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dissociation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constant</a:t>
                </a:r>
                <a:r>
                  <a:rPr lang="pt-BR" dirty="0" smtClean="0"/>
                  <a:t>;   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6952"/>
                <a:ext cx="909513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58828"/>
              </p:ext>
            </p:extLst>
          </p:nvPr>
        </p:nvGraphicFramePr>
        <p:xfrm>
          <a:off x="3282652" y="2427684"/>
          <a:ext cx="44577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KGPlot" r:id="rId7" imgW="6858000" imgH="6858000" progId="KGraph_Plot">
                  <p:embed/>
                </p:oleObj>
              </mc:Choice>
              <mc:Fallback>
                <p:oleObj name="KGPlot" r:id="rId7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2652" y="2427684"/>
                        <a:ext cx="44577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21443" y="3645024"/>
                <a:ext cx="2394373" cy="519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𝑑</m:t>
                        </m:r>
                        <m:r>
                          <a:rPr lang="pt-BR" i="1">
                            <a:latin typeface="Cambria Math"/>
                          </a:rPr>
                          <m:t>  ,    </m:t>
                        </m:r>
                      </m:sub>
                    </m:sSub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3" y="3645024"/>
                <a:ext cx="2394373" cy="519181"/>
              </a:xfrm>
              <a:prstGeom prst="rect">
                <a:avLst/>
              </a:prstGeom>
              <a:blipFill rotWithShape="1">
                <a:blip r:embed="rId9"/>
                <a:stretch>
                  <a:fillRect l="-2296"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082948" y="5723964"/>
                <a:ext cx="958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 smtClean="0"/>
                  <a:t> = 40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948" y="5723964"/>
                <a:ext cx="9585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4459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521443" y="4581128"/>
            <a:ext cx="2776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Hill </a:t>
            </a:r>
            <a:r>
              <a:rPr lang="pt-BR" b="1" dirty="0" err="1" smtClean="0">
                <a:solidFill>
                  <a:srgbClr val="FF0000"/>
                </a:solidFill>
              </a:rPr>
              <a:t>exponent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n &lt; 1 negative </a:t>
            </a:r>
            <a:r>
              <a:rPr lang="pt-BR" dirty="0" err="1" smtClean="0"/>
              <a:t>cooperativity</a:t>
            </a:r>
            <a:endParaRPr lang="pt-BR" dirty="0" smtClean="0"/>
          </a:p>
          <a:p>
            <a:r>
              <a:rPr lang="pt-BR" dirty="0" smtClean="0"/>
              <a:t>n = 1 non-</a:t>
            </a:r>
            <a:r>
              <a:rPr lang="pt-BR" dirty="0" err="1" smtClean="0"/>
              <a:t>cooperativity</a:t>
            </a:r>
            <a:endParaRPr lang="pt-BR" dirty="0" smtClean="0"/>
          </a:p>
          <a:p>
            <a:r>
              <a:rPr lang="pt-BR" dirty="0" smtClean="0"/>
              <a:t>n &gt; 1 positive </a:t>
            </a:r>
            <a:r>
              <a:rPr lang="pt-BR" dirty="0" err="1" smtClean="0"/>
              <a:t>cooperativity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9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0070C0"/>
                </a:solidFill>
              </a:rPr>
              <a:t>Two</a:t>
            </a:r>
            <a:r>
              <a:rPr lang="pt-BR" sz="2400" b="1" dirty="0" smtClean="0">
                <a:solidFill>
                  <a:srgbClr val="0070C0"/>
                </a:solidFill>
              </a:rPr>
              <a:t>-sites </a:t>
            </a:r>
            <a:r>
              <a:rPr lang="pt-BR" sz="2400" b="1" dirty="0" err="1" smtClean="0">
                <a:solidFill>
                  <a:srgbClr val="0070C0"/>
                </a:solidFill>
              </a:rPr>
              <a:t>quenched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disorder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model</a:t>
            </a:r>
            <a:endParaRPr lang="pt-BR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0320" y="476672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pt-BR" dirty="0" err="1" smtClean="0"/>
                  <a:t>Assumption</a:t>
                </a:r>
                <a:r>
                  <a:rPr lang="pt-BR" dirty="0" smtClean="0"/>
                  <a:t> 1: </a:t>
                </a:r>
                <a:r>
                  <a:rPr lang="pt-BR" dirty="0" err="1" smtClean="0"/>
                  <a:t>When</a:t>
                </a:r>
                <a:r>
                  <a:rPr lang="pt-BR" dirty="0" smtClean="0"/>
                  <a:t> a </a:t>
                </a:r>
                <a:r>
                  <a:rPr lang="pt-BR" dirty="0" err="1" smtClean="0"/>
                  <a:t>bound</a:t>
                </a:r>
                <a:r>
                  <a:rPr lang="pt-BR" dirty="0" smtClean="0"/>
                  <a:t>-cluster </a:t>
                </a:r>
                <a:r>
                  <a:rPr lang="pt-BR" dirty="0" err="1" smtClean="0"/>
                  <a:t>binds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to</a:t>
                </a:r>
                <a:r>
                  <a:rPr lang="pt-BR" dirty="0" smtClean="0"/>
                  <a:t> DNA it </a:t>
                </a:r>
                <a:r>
                  <a:rPr lang="pt-BR" dirty="0" err="1" smtClean="0"/>
                  <a:t>decreases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persistence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length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from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bare</a:t>
                </a:r>
                <a:r>
                  <a:rPr lang="pt-BR" dirty="0" smtClean="0"/>
                  <a:t> DNA </a:t>
                </a:r>
                <a:r>
                  <a:rPr lang="pt-BR" dirty="0" err="1" smtClean="0"/>
                  <a:t>value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to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; </a:t>
                </a:r>
                <a:r>
                  <a:rPr lang="pt-BR" dirty="0" err="1" smtClean="0"/>
                  <a:t>if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two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bound</a:t>
                </a:r>
                <a:r>
                  <a:rPr lang="pt-BR" dirty="0" smtClean="0"/>
                  <a:t>-clusters </a:t>
                </a:r>
                <a:r>
                  <a:rPr lang="pt-BR" dirty="0" err="1" smtClean="0"/>
                  <a:t>become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nearest-neighbors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stiffen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DNA, </a:t>
                </a:r>
                <a:r>
                  <a:rPr lang="pt-BR" dirty="0" err="1" smtClean="0"/>
                  <a:t>resulting</a:t>
                </a:r>
                <a:r>
                  <a:rPr lang="pt-BR" dirty="0" smtClean="0"/>
                  <a:t> in a </a:t>
                </a:r>
                <a:r>
                  <a:rPr lang="pt-BR" dirty="0" err="1" smtClean="0"/>
                  <a:t>larger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persistence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length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.</a:t>
                </a:r>
              </a:p>
              <a:p>
                <a:pPr marL="342900" indent="-342900">
                  <a:buAutoNum type="arabicParenR"/>
                </a:pPr>
                <a:endParaRPr lang="pt-BR" dirty="0" smtClean="0"/>
              </a:p>
              <a:p>
                <a:pPr marL="342900" indent="-342900">
                  <a:buAutoNum type="arabicParenR"/>
                </a:pPr>
                <a:r>
                  <a:rPr lang="pt-BR" dirty="0" err="1" smtClean="0"/>
                  <a:t>Assumption</a:t>
                </a:r>
                <a:r>
                  <a:rPr lang="pt-BR" dirty="0" smtClean="0"/>
                  <a:t> 2: The </a:t>
                </a:r>
                <a:r>
                  <a:rPr lang="pt-BR" dirty="0" err="1" smtClean="0"/>
                  <a:t>bound</a:t>
                </a:r>
                <a:r>
                  <a:rPr lang="pt-BR" dirty="0" smtClean="0"/>
                  <a:t>-clusters </a:t>
                </a:r>
                <a:r>
                  <a:rPr lang="pt-BR" dirty="0" err="1" smtClean="0"/>
                  <a:t>have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same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average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size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n </a:t>
                </a:r>
                <a:r>
                  <a:rPr lang="pt-BR" dirty="0" err="1" smtClean="0"/>
                  <a:t>molecules</a:t>
                </a:r>
                <a:r>
                  <a:rPr lang="pt-BR" dirty="0" smtClean="0"/>
                  <a:t>, </a:t>
                </a:r>
                <a:r>
                  <a:rPr lang="pt-BR" dirty="0" err="1" smtClean="0"/>
                  <a:t>cannot</a:t>
                </a:r>
                <a:r>
                  <a:rPr lang="pt-BR" dirty="0" smtClean="0"/>
                  <a:t> move </a:t>
                </a:r>
                <a:r>
                  <a:rPr lang="pt-BR" dirty="0" err="1" smtClean="0"/>
                  <a:t>along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DNA (</a:t>
                </a:r>
                <a:r>
                  <a:rPr lang="pt-BR" dirty="0" err="1" smtClean="0"/>
                  <a:t>quenched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disorder</a:t>
                </a:r>
                <a:r>
                  <a:rPr lang="pt-BR" dirty="0" smtClean="0"/>
                  <a:t>), </a:t>
                </a:r>
                <a:r>
                  <a:rPr lang="pt-BR" dirty="0" err="1" smtClean="0"/>
                  <a:t>and</a:t>
                </a:r>
                <a:r>
                  <a:rPr lang="pt-BR" dirty="0" smtClean="0"/>
                  <a:t> are </a:t>
                </a:r>
                <a:r>
                  <a:rPr lang="pt-BR" dirty="0" err="1" smtClean="0"/>
                  <a:t>randomly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distributed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along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DNA. As </a:t>
                </a:r>
                <a:r>
                  <a:rPr lang="pt-BR" dirty="0" err="1" smtClean="0"/>
                  <a:t>one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increases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ligand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concentration</a:t>
                </a:r>
                <a:r>
                  <a:rPr lang="pt-BR" dirty="0" smtClean="0"/>
                  <a:t> in </a:t>
                </a:r>
                <a:r>
                  <a:rPr lang="pt-BR" dirty="0" err="1" smtClean="0"/>
                  <a:t>solution</a:t>
                </a:r>
                <a:r>
                  <a:rPr lang="pt-BR" dirty="0" smtClean="0"/>
                  <a:t>,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clusters </a:t>
                </a:r>
                <a:r>
                  <a:rPr lang="pt-BR" dirty="0" err="1" smtClean="0"/>
                  <a:t>increases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proportionally</a:t>
                </a:r>
                <a:r>
                  <a:rPr lang="pt-BR" dirty="0" smtClean="0"/>
                  <a:t>, </a:t>
                </a:r>
                <a:r>
                  <a:rPr lang="pt-BR" dirty="0" err="1" smtClean="0"/>
                  <a:t>but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not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their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size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" y="476672"/>
                <a:ext cx="91440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533" t="-1319" b="-31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0320" y="4037002"/>
            <a:ext cx="912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FF0000"/>
                </a:solidFill>
              </a:rPr>
              <a:t>Resulting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</a:rPr>
              <a:t>equation</a:t>
            </a:r>
            <a:r>
              <a:rPr lang="pt-BR" sz="2000" b="1" dirty="0" smtClean="0">
                <a:solidFill>
                  <a:srgbClr val="FF0000"/>
                </a:solidFill>
              </a:rPr>
              <a:t> for </a:t>
            </a:r>
            <a:r>
              <a:rPr lang="pt-BR" sz="2000" b="1" dirty="0" err="1" smtClean="0">
                <a:solidFill>
                  <a:srgbClr val="FF0000"/>
                </a:solidFill>
              </a:rPr>
              <a:t>the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</a:rPr>
              <a:t>model</a:t>
            </a:r>
            <a:endParaRPr lang="pt-B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224" y="4531830"/>
                <a:ext cx="9117776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" y="4531830"/>
                <a:ext cx="9117776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971600" y="5372276"/>
                <a:ext cx="3312368" cy="1441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72276"/>
                <a:ext cx="3312368" cy="14411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779912" y="2780928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lin"/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 smtClean="0"/>
                  <a:t>;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80928"/>
                <a:ext cx="223224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6976" y="2780928"/>
                <a:ext cx="4136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a) </a:t>
                </a:r>
                <a:r>
                  <a:rPr lang="pt-BR" dirty="0" err="1" smtClean="0"/>
                  <a:t>Two</a:t>
                </a:r>
                <a:r>
                  <a:rPr lang="pt-BR" dirty="0" smtClean="0"/>
                  <a:t> sites </a:t>
                </a:r>
                <a:r>
                  <a:rPr lang="pt-BR" dirty="0" err="1" smtClean="0"/>
                  <a:t>empty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have </a:t>
                </a:r>
                <a:r>
                  <a:rPr lang="pt-BR" dirty="0" err="1" smtClean="0"/>
                  <a:t>probability</a:t>
                </a:r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76" y="2780928"/>
                <a:ext cx="413660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78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-16976" y="3212976"/>
                <a:ext cx="6205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b) </a:t>
                </a:r>
                <a:r>
                  <a:rPr lang="pt-BR" dirty="0" err="1" smtClean="0"/>
                  <a:t>One</a:t>
                </a:r>
                <a:r>
                  <a:rPr lang="pt-BR" dirty="0" smtClean="0"/>
                  <a:t> site </a:t>
                </a:r>
                <a:r>
                  <a:rPr lang="pt-BR" dirty="0" err="1" smtClean="0"/>
                  <a:t>empty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other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occupied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dirty="0" smtClean="0"/>
                  <a:t> have </a:t>
                </a:r>
                <a:r>
                  <a:rPr lang="pt-BR" dirty="0" err="1" smtClean="0"/>
                  <a:t>probability</a:t>
                </a: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76" y="3212976"/>
                <a:ext cx="620550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840619" y="3212976"/>
                <a:ext cx="3112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619" y="3212976"/>
                <a:ext cx="311277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-16976" y="3645024"/>
                <a:ext cx="4223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c) </a:t>
                </a:r>
                <a:r>
                  <a:rPr lang="pt-BR" dirty="0" err="1" smtClean="0"/>
                  <a:t>Two</a:t>
                </a:r>
                <a:r>
                  <a:rPr lang="pt-BR" dirty="0" smtClean="0"/>
                  <a:t> sites </a:t>
                </a:r>
                <a:r>
                  <a:rPr lang="pt-BR" dirty="0" err="1" smtClean="0"/>
                  <a:t>occupied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dirty="0" smtClean="0"/>
                  <a:t> have </a:t>
                </a:r>
                <a:r>
                  <a:rPr lang="pt-BR" dirty="0" err="1" smtClean="0"/>
                  <a:t>probability</a:t>
                </a:r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76" y="3645024"/>
                <a:ext cx="422316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15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965456" y="3633976"/>
                <a:ext cx="1799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56" y="3633976"/>
                <a:ext cx="17999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32040" y="5589240"/>
                <a:ext cx="1521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=50</m:t>
                      </m:r>
                      <m:r>
                        <a:rPr lang="pt-BR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pt-B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,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 smtClean="0"/>
                  <a:t>,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89240"/>
                <a:ext cx="1521891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6260440" y="5877272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f</a:t>
            </a:r>
            <a:r>
              <a:rPr lang="pt-BR" dirty="0" err="1" smtClean="0"/>
              <a:t>ree</a:t>
            </a:r>
            <a:r>
              <a:rPr lang="pt-BR" dirty="0" smtClean="0"/>
              <a:t> </a:t>
            </a:r>
            <a:r>
              <a:rPr lang="pt-BR" dirty="0" err="1" smtClean="0"/>
              <a:t>adjustable</a:t>
            </a:r>
            <a:r>
              <a:rPr lang="pt-BR" dirty="0" smtClean="0"/>
              <a:t> </a:t>
            </a:r>
            <a:r>
              <a:rPr lang="pt-BR" dirty="0" err="1" smtClean="0"/>
              <a:t>parameters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2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0070C0"/>
                </a:solidFill>
              </a:rPr>
              <a:t>Solving</a:t>
            </a:r>
            <a:r>
              <a:rPr lang="pt-BR" sz="2400" b="1" dirty="0" smtClean="0">
                <a:solidFill>
                  <a:srgbClr val="0070C0"/>
                </a:solidFill>
              </a:rPr>
              <a:t> Hill </a:t>
            </a:r>
            <a:r>
              <a:rPr lang="pt-BR" sz="2400" b="1" dirty="0" err="1" smtClean="0">
                <a:solidFill>
                  <a:srgbClr val="0070C0"/>
                </a:solidFill>
              </a:rPr>
              <a:t>equation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iteratively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400" b="1" dirty="0" err="1" smtClean="0">
                <a:solidFill>
                  <a:srgbClr val="0070C0"/>
                </a:solidFill>
              </a:rPr>
              <a:t>Equation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</a:rPr>
              <a:t>has</a:t>
            </a:r>
            <a:r>
              <a:rPr lang="pt-BR" sz="2400" b="1" dirty="0" smtClean="0">
                <a:solidFill>
                  <a:srgbClr val="0070C0"/>
                </a:solidFill>
              </a:rPr>
              <a:t> a single-</a:t>
            </a:r>
            <a:r>
              <a:rPr lang="pt-BR" sz="2400" b="1" dirty="0" err="1" smtClean="0">
                <a:solidFill>
                  <a:srgbClr val="0070C0"/>
                </a:solidFill>
              </a:rPr>
              <a:t>fixed</a:t>
            </a:r>
            <a:r>
              <a:rPr lang="pt-BR" sz="2400" b="1" dirty="0" smtClean="0">
                <a:solidFill>
                  <a:srgbClr val="0070C0"/>
                </a:solidFill>
              </a:rPr>
              <a:t> point </a:t>
            </a:r>
            <a:r>
              <a:rPr lang="pt-BR" sz="2400" b="1" dirty="0" err="1" smtClean="0">
                <a:solidFill>
                  <a:srgbClr val="0070C0"/>
                </a:solidFill>
              </a:rPr>
              <a:t>solution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0" y="1124744"/>
                <a:ext cx="9144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Experimentally </a:t>
                </a:r>
                <a:r>
                  <a:rPr lang="pt-BR" dirty="0" err="1" smtClean="0"/>
                  <a:t>we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know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total </a:t>
                </a:r>
                <a:r>
                  <a:rPr lang="pt-BR" dirty="0" err="1" smtClean="0"/>
                  <a:t>ligand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concentration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but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not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free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ligand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concentration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 smtClean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pt-B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pt-BR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pt-B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pt-BR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𝑟</m:t>
                        </m:r>
                        <m:r>
                          <a:rPr lang="pt-BR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𝑏𝑝</m:t>
                        </m:r>
                      </m:sub>
                    </m:sSub>
                  </m:oMath>
                </a14:m>
                <a:r>
                  <a:rPr lang="pt-BR" dirty="0" smtClean="0"/>
                  <a:t> then,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9144000" cy="668581"/>
              </a:xfrm>
              <a:prstGeom prst="rect">
                <a:avLst/>
              </a:prstGeom>
              <a:blipFill rotWithShape="1">
                <a:blip r:embed="rId2"/>
                <a:stretch>
                  <a:fillRect l="-533" t="-4587" b="-119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0" y="1988840"/>
                <a:ext cx="5076056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 dirty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/>
                              </a:rPr>
                              <m:t>𝑟𝐶</m:t>
                            </m:r>
                          </m:e>
                          <m:sub>
                            <m:r>
                              <a:rPr lang="pt-BR" i="1" dirty="0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 dirty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 dirty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t-BR" i="1" dirty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pt-BR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 dirty="0">
                                <a:latin typeface="Cambria Math"/>
                              </a:rPr>
                              <m:t>𝑏𝑝</m:t>
                            </m:r>
                          </m:sub>
                        </m:sSub>
                        <m:r>
                          <a:rPr lang="pt-BR" i="1" dirty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pt-BR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 dirty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 dirty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8840"/>
                <a:ext cx="5076056" cy="411331"/>
              </a:xfrm>
              <a:prstGeom prst="rect">
                <a:avLst/>
              </a:prstGeom>
              <a:blipFill rotWithShape="1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0" y="2780928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a) </a:t>
            </a:r>
            <a:r>
              <a:rPr lang="pt-BR" dirty="0" err="1" smtClean="0"/>
              <a:t>zeroth-order</a:t>
            </a:r>
            <a:r>
              <a:rPr lang="pt-BR" dirty="0" smtClean="0"/>
              <a:t> </a:t>
            </a:r>
            <a:r>
              <a:rPr lang="pt-BR" dirty="0" err="1" smtClean="0"/>
              <a:t>solution</a:t>
            </a:r>
            <a:r>
              <a:rPr lang="pt-BR" dirty="0" smtClean="0"/>
              <a:t>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67744" y="2780928"/>
                <a:ext cx="1944216" cy="411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pt-BR" i="1" smtClean="0"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80928"/>
                <a:ext cx="1944216" cy="411331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0" y="350100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b) </a:t>
            </a:r>
            <a:r>
              <a:rPr lang="pt-BR" dirty="0" err="1" smtClean="0"/>
              <a:t>first-order</a:t>
            </a:r>
            <a:r>
              <a:rPr lang="pt-BR" dirty="0" smtClean="0"/>
              <a:t> </a:t>
            </a:r>
            <a:r>
              <a:rPr lang="pt-BR" dirty="0" err="1" smtClean="0"/>
              <a:t>solution</a:t>
            </a:r>
            <a:r>
              <a:rPr lang="pt-BR" dirty="0" smtClean="0"/>
              <a:t>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925960" y="3501008"/>
                <a:ext cx="3726160" cy="411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pt-BR" i="1"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i="1" dirty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pt-BR" i="1" dirty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/>
                                </a:rPr>
                                <m:t>𝑏𝑝</m:t>
                              </m:r>
                            </m:sub>
                          </m:sSub>
                          <m:r>
                            <a:rPr lang="pt-BR" i="1" dirty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 dirty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b="0" i="1" dirty="0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60" y="3501008"/>
                <a:ext cx="3726160" cy="411331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84" y="836712"/>
            <a:ext cx="2984996" cy="321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23528" y="4211796"/>
                <a:ext cx="1962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11796"/>
                <a:ext cx="196247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6369" y="4571836"/>
                <a:ext cx="1368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9" y="4571836"/>
                <a:ext cx="136896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16393" r="-19196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51520" y="4910460"/>
                <a:ext cx="185223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𝑏𝑝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10460"/>
                <a:ext cx="1852237" cy="390748"/>
              </a:xfrm>
              <a:prstGeom prst="rect">
                <a:avLst/>
              </a:prstGeom>
              <a:blipFill rotWithShape="1">
                <a:blip r:embed="rId9"/>
                <a:stretch>
                  <a:fillRect t="-109375" r="-18421" b="-1640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103757" y="4509120"/>
                <a:ext cx="2828283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57" y="4509120"/>
                <a:ext cx="2828283" cy="6690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377413" y="1556792"/>
                <a:ext cx="12189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/>
                        </a:rPr>
                        <m:t>𝑎</m:t>
                      </m:r>
                      <m:r>
                        <a:rPr lang="pt-BR" sz="1200" b="0" i="1" smtClean="0">
                          <a:latin typeface="Cambria Math"/>
                        </a:rPr>
                        <m:t>=1    </m:t>
                      </m:r>
                      <m:r>
                        <a:rPr lang="pt-BR" sz="1200" b="0" i="1" smtClean="0">
                          <a:latin typeface="Cambria Math"/>
                        </a:rPr>
                        <m:t>𝑏</m:t>
                      </m:r>
                      <m:r>
                        <a:rPr lang="pt-BR" sz="12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13" y="1556792"/>
                <a:ext cx="1218923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296369" y="5445224"/>
            <a:ext cx="277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Iterative</a:t>
            </a:r>
            <a:r>
              <a:rPr lang="pt-BR" dirty="0" smtClean="0"/>
              <a:t> </a:t>
            </a:r>
            <a:r>
              <a:rPr lang="pt-BR" dirty="0" err="1" smtClean="0"/>
              <a:t>solution</a:t>
            </a:r>
            <a:r>
              <a:rPr lang="pt-BR" dirty="0" smtClean="0"/>
              <a:t> </a:t>
            </a:r>
            <a:r>
              <a:rPr lang="pt-BR" dirty="0" err="1" smtClean="0"/>
              <a:t>possible</a:t>
            </a:r>
            <a:r>
              <a:rPr lang="pt-BR" dirty="0" smtClean="0"/>
              <a:t> </a:t>
            </a:r>
            <a:r>
              <a:rPr lang="pt-BR" dirty="0" err="1" smtClean="0"/>
              <a:t>if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39552" y="5877272"/>
                <a:ext cx="1407565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𝑑𝑓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pt-BR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77272"/>
                <a:ext cx="1407565" cy="70859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979712" y="60840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then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771800" y="5805264"/>
                <a:ext cx="1768241" cy="736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pt-BR" i="1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805264"/>
                <a:ext cx="1768241" cy="736677"/>
              </a:xfrm>
              <a:prstGeom prst="rect">
                <a:avLst/>
              </a:prstGeom>
              <a:blipFill rotWithShape="1">
                <a:blip r:embed="rId1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8359"/>
            <a:ext cx="3096344" cy="29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06756"/>
              </p:ext>
            </p:extLst>
          </p:nvPr>
        </p:nvGraphicFramePr>
        <p:xfrm>
          <a:off x="0" y="400050"/>
          <a:ext cx="68580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KGPlot" r:id="rId3" imgW="6858000" imgH="6057720" progId="KGraph_Plot">
                  <p:embed/>
                </p:oleObj>
              </mc:Choice>
              <mc:Fallback>
                <p:oleObj name="KGPlot" r:id="rId3" imgW="6858000" imgH="6057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0050"/>
                        <a:ext cx="68580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084168" y="2274838"/>
                <a:ext cx="302433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7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9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±0.2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pt-BR" dirty="0"/>
              </a:p>
              <a:p>
                <a:endParaRPr lang="pt-BR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125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pt-BR" dirty="0"/>
              </a:p>
              <a:p>
                <a:endParaRPr lang="pt-BR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9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±0.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pt-B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pt-BR" dirty="0"/>
              </a:p>
              <a:p>
                <a:endParaRPr lang="pt-BR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3.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45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±0.1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274838"/>
                <a:ext cx="3024336" cy="23083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67544" y="4766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0070C0"/>
                </a:solidFill>
              </a:rPr>
              <a:t>Cationic</a:t>
            </a:r>
            <a:r>
              <a:rPr lang="pt-BR" sz="2000" b="1" dirty="0" smtClean="0">
                <a:solidFill>
                  <a:srgbClr val="0070C0"/>
                </a:solidFill>
              </a:rPr>
              <a:t> CD-DNA </a:t>
            </a:r>
            <a:r>
              <a:rPr lang="pt-BR" sz="2000" b="1" dirty="0" err="1" smtClean="0">
                <a:solidFill>
                  <a:srgbClr val="0070C0"/>
                </a:solidFill>
              </a:rPr>
              <a:t>interaction</a:t>
            </a: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Fit </a:t>
            </a:r>
            <a:r>
              <a:rPr lang="pt-BR" sz="2000" b="1" dirty="0" err="1" smtClean="0">
                <a:solidFill>
                  <a:srgbClr val="0070C0"/>
                </a:solidFill>
              </a:rPr>
              <a:t>using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our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model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with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first-order</a:t>
            </a:r>
            <a:r>
              <a:rPr lang="pt-BR" sz="2000" b="1" dirty="0" smtClean="0">
                <a:solidFill>
                  <a:srgbClr val="0070C0"/>
                </a:solidFill>
              </a:rPr>
              <a:t> Hill </a:t>
            </a:r>
            <a:r>
              <a:rPr lang="pt-BR" sz="2000" b="1" dirty="0" err="1" smtClean="0">
                <a:solidFill>
                  <a:srgbClr val="0070C0"/>
                </a:solidFill>
              </a:rPr>
              <a:t>equation</a:t>
            </a:r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660232" y="2682786"/>
                <a:ext cx="2419893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8.2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±0.2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pt-BR" b="0" dirty="0" smtClean="0"/>
              </a:p>
              <a:p>
                <a:endParaRPr lang="pt-BR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125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pt-BR" dirty="0" smtClean="0"/>
              </a:p>
              <a:p>
                <a:endParaRPr lang="pt-BR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36.9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±0.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𝑛𝑀</m:t>
                      </m:r>
                    </m:oMath>
                  </m:oMathPara>
                </a14:m>
                <a:endParaRPr lang="pt-BR" b="0" dirty="0" smtClean="0"/>
              </a:p>
              <a:p>
                <a:endParaRPr lang="pt-B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i="1">
                              <a:latin typeface="Cambria Math"/>
                            </a:rPr>
                            <m:t>.2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±0.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682786"/>
                <a:ext cx="2419893" cy="25853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25310"/>
              </p:ext>
            </p:extLst>
          </p:nvPr>
        </p:nvGraphicFramePr>
        <p:xfrm>
          <a:off x="107280" y="404664"/>
          <a:ext cx="69850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KGPlot" r:id="rId4" imgW="6984720" imgH="6235560" progId="KGraph_Plot">
                  <p:embed/>
                </p:oleObj>
              </mc:Choice>
              <mc:Fallback>
                <p:oleObj name="KGPlot" r:id="rId4" imgW="6984720" imgH="6235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80" y="404664"/>
                        <a:ext cx="6985000" cy="62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332656"/>
            <a:ext cx="9080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HU-DNA </a:t>
            </a:r>
            <a:r>
              <a:rPr lang="pt-BR" sz="2000" b="1" dirty="0" err="1" smtClean="0">
                <a:solidFill>
                  <a:srgbClr val="0070C0"/>
                </a:solidFill>
              </a:rPr>
              <a:t>interaction</a:t>
            </a: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2000" b="1" dirty="0">
                <a:solidFill>
                  <a:srgbClr val="0070C0"/>
                </a:solidFill>
              </a:rPr>
              <a:t>Fit </a:t>
            </a:r>
            <a:r>
              <a:rPr lang="pt-BR" sz="2000" b="1" dirty="0" err="1">
                <a:solidFill>
                  <a:srgbClr val="0070C0"/>
                </a:solidFill>
              </a:rPr>
              <a:t>using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our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model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with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smtClean="0">
                <a:solidFill>
                  <a:srgbClr val="0070C0"/>
                </a:solidFill>
              </a:rPr>
              <a:t>a </a:t>
            </a:r>
            <a:r>
              <a:rPr lang="pt-BR" sz="2000" b="1" dirty="0" err="1" smtClean="0">
                <a:solidFill>
                  <a:srgbClr val="0070C0"/>
                </a:solidFill>
              </a:rPr>
              <a:t>zeroth</a:t>
            </a:r>
            <a:r>
              <a:rPr lang="pt-BR" sz="2000" b="1" dirty="0" smtClean="0">
                <a:solidFill>
                  <a:srgbClr val="0070C0"/>
                </a:solidFill>
              </a:rPr>
              <a:t>-ordem </a:t>
            </a:r>
            <a:r>
              <a:rPr lang="pt-BR" sz="2000" b="1" dirty="0">
                <a:solidFill>
                  <a:srgbClr val="0070C0"/>
                </a:solidFill>
              </a:rPr>
              <a:t>Hill </a:t>
            </a:r>
            <a:r>
              <a:rPr lang="pt-BR" sz="2000" b="1" dirty="0" err="1">
                <a:solidFill>
                  <a:srgbClr val="0070C0"/>
                </a:solidFill>
              </a:rPr>
              <a:t>equation</a:t>
            </a:r>
            <a:endParaRPr lang="pt-BR" sz="2000" b="1" dirty="0">
              <a:solidFill>
                <a:srgbClr val="0070C0"/>
              </a:solidFill>
            </a:endParaRPr>
          </a:p>
          <a:p>
            <a:pPr algn="ctr"/>
            <a:r>
              <a:rPr lang="pt-BR" sz="2000" dirty="0" smtClean="0">
                <a:solidFill>
                  <a:srgbClr val="002060"/>
                </a:solidFill>
              </a:rPr>
              <a:t>Data </a:t>
            </a:r>
            <a:r>
              <a:rPr lang="pt-BR" sz="2000" dirty="0" err="1" smtClean="0">
                <a:solidFill>
                  <a:srgbClr val="002060"/>
                </a:solidFill>
              </a:rPr>
              <a:t>from</a:t>
            </a:r>
            <a:r>
              <a:rPr lang="pt-BR" sz="2000" dirty="0" smtClean="0">
                <a:solidFill>
                  <a:srgbClr val="002060"/>
                </a:solidFill>
              </a:rPr>
              <a:t> J</a:t>
            </a:r>
            <a:r>
              <a:rPr lang="pt-BR" sz="2000" dirty="0">
                <a:solidFill>
                  <a:srgbClr val="002060"/>
                </a:solidFill>
              </a:rPr>
              <a:t>. van </a:t>
            </a:r>
            <a:r>
              <a:rPr lang="pt-BR" sz="2000" dirty="0" err="1">
                <a:solidFill>
                  <a:srgbClr val="002060"/>
                </a:solidFill>
              </a:rPr>
              <a:t>Noort</a:t>
            </a:r>
            <a:r>
              <a:rPr lang="pt-BR" sz="2000" dirty="0">
                <a:solidFill>
                  <a:srgbClr val="002060"/>
                </a:solidFill>
              </a:rPr>
              <a:t> et al., PNAS 101 (18), 6969 (2004)</a:t>
            </a:r>
          </a:p>
          <a:p>
            <a:pPr algn="ctr"/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0" y="404664"/>
            <a:ext cx="9144000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latin typeface="+mn-lt"/>
              </a:rPr>
              <a:t>Conclusions</a:t>
            </a:r>
            <a:endParaRPr lang="en-US" sz="24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153424"/>
            <a:ext cx="9144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We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can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study</a:t>
            </a:r>
            <a:r>
              <a:rPr lang="pt-BR" dirty="0" smtClean="0">
                <a:latin typeface="Tahoma" pitchFamily="34" charset="0"/>
              </a:rPr>
              <a:t> DNA </a:t>
            </a:r>
            <a:r>
              <a:rPr lang="pt-BR" dirty="0" err="1" smtClean="0">
                <a:latin typeface="Tahoma" pitchFamily="34" charset="0"/>
              </a:rPr>
              <a:t>interactions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with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ligands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by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measuring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persistence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length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and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contour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length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complexes </a:t>
            </a:r>
            <a:r>
              <a:rPr lang="pt-BR" dirty="0" err="1" smtClean="0">
                <a:latin typeface="Tahoma" pitchFamily="34" charset="0"/>
              </a:rPr>
              <a:t>formed</a:t>
            </a:r>
            <a:r>
              <a:rPr lang="pt-BR" dirty="0" smtClean="0">
                <a:latin typeface="Tahoma" pitchFamily="34" charset="0"/>
              </a:rPr>
              <a:t>, </a:t>
            </a:r>
            <a:r>
              <a:rPr lang="pt-BR" dirty="0" err="1" smtClean="0">
                <a:latin typeface="Tahoma" pitchFamily="34" charset="0"/>
              </a:rPr>
              <a:t>using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optical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tweezers</a:t>
            </a:r>
            <a:r>
              <a:rPr lang="pt-BR" dirty="0" smtClean="0">
                <a:latin typeface="Tahoma" pitchFamily="34" charset="0"/>
              </a:rPr>
              <a:t> in single-</a:t>
            </a:r>
            <a:r>
              <a:rPr lang="pt-BR" dirty="0" err="1" smtClean="0">
                <a:latin typeface="Tahoma" pitchFamily="34" charset="0"/>
              </a:rPr>
              <a:t>molecule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assays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>
                <a:latin typeface="Tahoma" pitchFamily="34" charset="0"/>
              </a:rPr>
              <a:t>Interaction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err="1">
                <a:latin typeface="Tahoma" pitchFamily="34" charset="0"/>
              </a:rPr>
              <a:t>between</a:t>
            </a:r>
            <a:r>
              <a:rPr lang="pt-BR" dirty="0">
                <a:latin typeface="Tahoma" pitchFamily="34" charset="0"/>
              </a:rPr>
              <a:t> DNA </a:t>
            </a:r>
            <a:r>
              <a:rPr lang="pt-BR" dirty="0" err="1">
                <a:latin typeface="Tahoma" pitchFamily="34" charset="0"/>
              </a:rPr>
              <a:t>and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smtClean="0">
                <a:latin typeface="Tahoma" pitchFamily="34" charset="0"/>
              </a:rPr>
              <a:t>beta-</a:t>
            </a:r>
            <a:r>
              <a:rPr lang="pt-BR" dirty="0" err="1" smtClean="0">
                <a:latin typeface="Tahoma" pitchFamily="34" charset="0"/>
              </a:rPr>
              <a:t>cyclodextrin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and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between</a:t>
            </a:r>
            <a:r>
              <a:rPr lang="pt-BR" dirty="0">
                <a:latin typeface="Tahoma" pitchFamily="34" charset="0"/>
              </a:rPr>
              <a:t> </a:t>
            </a:r>
            <a:r>
              <a:rPr lang="pt-BR" dirty="0" smtClean="0">
                <a:latin typeface="Tahoma" pitchFamily="34" charset="0"/>
              </a:rPr>
              <a:t>HU-DNA cause non-</a:t>
            </a:r>
            <a:r>
              <a:rPr lang="pt-BR" dirty="0" err="1" smtClean="0">
                <a:latin typeface="Tahoma" pitchFamily="34" charset="0"/>
              </a:rPr>
              <a:t>monotonic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persistence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length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behavior</a:t>
            </a:r>
            <a:r>
              <a:rPr lang="pt-BR" dirty="0" smtClean="0">
                <a:latin typeface="Tahoma" pitchFamily="34" charset="0"/>
              </a:rPr>
              <a:t>, </a:t>
            </a:r>
            <a:r>
              <a:rPr lang="pt-BR" dirty="0" err="1" smtClean="0">
                <a:latin typeface="Tahoma" pitchFamily="34" charset="0"/>
              </a:rPr>
              <a:t>indicating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that</a:t>
            </a:r>
            <a:r>
              <a:rPr lang="pt-BR" dirty="0" smtClean="0">
                <a:latin typeface="Tahoma" pitchFamily="34" charset="0"/>
              </a:rPr>
              <a:t> for </a:t>
            </a:r>
            <a:r>
              <a:rPr lang="pt-BR" dirty="0" err="1" smtClean="0">
                <a:latin typeface="Tahoma" pitchFamily="34" charset="0"/>
              </a:rPr>
              <a:t>low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ligand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concentration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complex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formed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is</a:t>
            </a:r>
            <a:r>
              <a:rPr lang="pt-BR" dirty="0" smtClean="0">
                <a:latin typeface="Tahoma" pitchFamily="34" charset="0"/>
              </a:rPr>
              <a:t> more </a:t>
            </a:r>
            <a:r>
              <a:rPr lang="pt-BR" dirty="0" err="1" smtClean="0">
                <a:latin typeface="Tahoma" pitchFamily="34" charset="0"/>
              </a:rPr>
              <a:t>flexible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and</a:t>
            </a:r>
            <a:r>
              <a:rPr lang="pt-BR" dirty="0" smtClean="0">
                <a:latin typeface="Tahoma" pitchFamily="34" charset="0"/>
              </a:rPr>
              <a:t> for </a:t>
            </a:r>
            <a:r>
              <a:rPr lang="pt-BR" dirty="0" err="1" smtClean="0">
                <a:latin typeface="Tahoma" pitchFamily="34" charset="0"/>
              </a:rPr>
              <a:t>higher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concentrations</a:t>
            </a:r>
            <a:r>
              <a:rPr lang="pt-BR" dirty="0" smtClean="0">
                <a:latin typeface="Tahoma" pitchFamily="34" charset="0"/>
              </a:rPr>
              <a:t> more </a:t>
            </a:r>
            <a:r>
              <a:rPr lang="pt-BR" dirty="0" err="1" smtClean="0">
                <a:latin typeface="Tahoma" pitchFamily="34" charset="0"/>
              </a:rPr>
              <a:t>rigid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We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propose</a:t>
            </a:r>
            <a:r>
              <a:rPr lang="pt-BR" dirty="0" smtClean="0">
                <a:latin typeface="Tahoma" pitchFamily="34" charset="0"/>
              </a:rPr>
              <a:t> a </a:t>
            </a:r>
            <a:r>
              <a:rPr lang="pt-BR" dirty="0" err="1" smtClean="0">
                <a:latin typeface="Tahoma" pitchFamily="34" charset="0"/>
              </a:rPr>
              <a:t>two</a:t>
            </a:r>
            <a:r>
              <a:rPr lang="pt-BR" dirty="0" smtClean="0">
                <a:latin typeface="Tahoma" pitchFamily="34" charset="0"/>
              </a:rPr>
              <a:t>-sites </a:t>
            </a:r>
            <a:r>
              <a:rPr lang="pt-BR" dirty="0" err="1" smtClean="0">
                <a:latin typeface="Tahoma" pitchFamily="34" charset="0"/>
              </a:rPr>
              <a:t>quenched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disorder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statistical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model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together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with</a:t>
            </a:r>
            <a:r>
              <a:rPr lang="pt-BR" dirty="0" smtClean="0">
                <a:latin typeface="Tahoma" pitchFamily="34" charset="0"/>
              </a:rPr>
              <a:t> Hill </a:t>
            </a:r>
            <a:r>
              <a:rPr lang="pt-BR" dirty="0" err="1" smtClean="0">
                <a:latin typeface="Tahoma" pitchFamily="34" charset="0"/>
              </a:rPr>
              <a:t>cooperativity</a:t>
            </a:r>
            <a:r>
              <a:rPr lang="pt-BR" dirty="0" smtClean="0">
                <a:latin typeface="Tahoma" pitchFamily="34" charset="0"/>
              </a:rPr>
              <a:t>, </a:t>
            </a:r>
            <a:r>
              <a:rPr lang="pt-BR" dirty="0" err="1" smtClean="0">
                <a:latin typeface="Tahoma" pitchFamily="34" charset="0"/>
              </a:rPr>
              <a:t>which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provides</a:t>
            </a:r>
            <a:r>
              <a:rPr lang="pt-BR" dirty="0" smtClean="0">
                <a:latin typeface="Tahoma" pitchFamily="34" charset="0"/>
              </a:rPr>
              <a:t> a </a:t>
            </a:r>
            <a:r>
              <a:rPr lang="pt-BR" dirty="0" err="1" smtClean="0">
                <a:latin typeface="Tahoma" pitchFamily="34" charset="0"/>
              </a:rPr>
              <a:t>model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function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which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fits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very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well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both</a:t>
            </a:r>
            <a:r>
              <a:rPr lang="pt-BR" dirty="0" smtClean="0">
                <a:latin typeface="Tahoma" pitchFamily="34" charset="0"/>
              </a:rPr>
              <a:t> sets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data. </a:t>
            </a:r>
            <a:r>
              <a:rPr lang="pt-BR" dirty="0" err="1" smtClean="0">
                <a:latin typeface="Tahoma" pitchFamily="34" charset="0"/>
              </a:rPr>
              <a:t>Our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model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predicts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that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binding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kinetics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is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mediated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by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size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stabilized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bound</a:t>
            </a:r>
            <a:r>
              <a:rPr lang="pt-BR" dirty="0" smtClean="0">
                <a:latin typeface="Tahoma" pitchFamily="34" charset="0"/>
              </a:rPr>
              <a:t>-clusters. </a:t>
            </a:r>
            <a:r>
              <a:rPr lang="pt-BR" dirty="0" err="1" smtClean="0">
                <a:latin typeface="Tahoma" pitchFamily="34" charset="0"/>
              </a:rPr>
              <a:t>With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quantitative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parameters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obtained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were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able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to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propose</a:t>
            </a:r>
            <a:r>
              <a:rPr lang="pt-BR" dirty="0" smtClean="0">
                <a:latin typeface="Tahoma" pitchFamily="34" charset="0"/>
              </a:rPr>
              <a:t> a </a:t>
            </a:r>
            <a:r>
              <a:rPr lang="pt-BR" dirty="0" err="1" smtClean="0">
                <a:latin typeface="Tahoma" pitchFamily="34" charset="0"/>
              </a:rPr>
              <a:t>microscopic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physical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mechanism</a:t>
            </a:r>
            <a:r>
              <a:rPr lang="pt-BR" dirty="0" smtClean="0">
                <a:latin typeface="Tahoma" pitchFamily="34" charset="0"/>
              </a:rPr>
              <a:t> for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CD-DNA </a:t>
            </a:r>
            <a:r>
              <a:rPr lang="pt-BR" dirty="0" err="1" smtClean="0">
                <a:latin typeface="Tahoma" pitchFamily="34" charset="0"/>
              </a:rPr>
              <a:t>cooperative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binding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 err="1" smtClean="0">
                <a:latin typeface="Tahoma" pitchFamily="34" charset="0"/>
              </a:rPr>
              <a:t>Therefore</a:t>
            </a:r>
            <a:r>
              <a:rPr lang="pt-BR" dirty="0" smtClean="0">
                <a:latin typeface="Tahoma" pitchFamily="34" charset="0"/>
              </a:rPr>
              <a:t>, </a:t>
            </a:r>
            <a:r>
              <a:rPr lang="pt-BR" dirty="0" err="1">
                <a:latin typeface="Tahoma" pitchFamily="34" charset="0"/>
              </a:rPr>
              <a:t>f</a:t>
            </a:r>
            <a:r>
              <a:rPr lang="pt-BR" dirty="0" err="1" smtClean="0">
                <a:latin typeface="Tahoma" pitchFamily="34" charset="0"/>
              </a:rPr>
              <a:t>rom</a:t>
            </a:r>
            <a:r>
              <a:rPr lang="pt-BR" dirty="0" smtClean="0">
                <a:latin typeface="Tahoma" pitchFamily="34" charset="0"/>
              </a:rPr>
              <a:t> a single </a:t>
            </a:r>
            <a:r>
              <a:rPr lang="pt-BR" dirty="0" err="1" smtClean="0">
                <a:latin typeface="Tahoma" pitchFamily="34" charset="0"/>
              </a:rPr>
              <a:t>mechanical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measurement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can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obtain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elastic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parameters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related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to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structural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changes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DNA </a:t>
            </a:r>
            <a:r>
              <a:rPr lang="pt-BR" dirty="0" err="1" smtClean="0">
                <a:latin typeface="Tahoma" pitchFamily="34" charset="0"/>
              </a:rPr>
              <a:t>molecule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caused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by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ligands</a:t>
            </a:r>
            <a:r>
              <a:rPr lang="pt-BR" dirty="0" smtClean="0">
                <a:latin typeface="Tahoma" pitchFamily="34" charset="0"/>
              </a:rPr>
              <a:t>, </a:t>
            </a:r>
            <a:r>
              <a:rPr lang="pt-BR" dirty="0" err="1" smtClean="0">
                <a:latin typeface="Tahoma" pitchFamily="34" charset="0"/>
              </a:rPr>
              <a:t>together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with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chemical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parameters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of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the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binding</a:t>
            </a:r>
            <a:r>
              <a:rPr lang="pt-BR" dirty="0" smtClean="0">
                <a:latin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</a:rPr>
              <a:t>reaction</a:t>
            </a:r>
            <a:r>
              <a:rPr lang="pt-BR" dirty="0" smtClean="0">
                <a:latin typeface="Tahoma" pitchFamily="34" charset="0"/>
              </a:rPr>
              <a:t>.</a:t>
            </a:r>
            <a:endParaRPr lang="pt-B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669925"/>
            <a:ext cx="9144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An optical tweezers is just a light beam trapping some material</a:t>
            </a:r>
          </a:p>
          <a:p>
            <a:pPr algn="ctr"/>
            <a:r>
              <a:rPr lang="en-US" sz="2000"/>
              <a:t>(A. Ashkin example)</a:t>
            </a:r>
          </a:p>
          <a:p>
            <a:endParaRPr lang="en-US"/>
          </a:p>
        </p:txBody>
      </p:sp>
      <p:pic>
        <p:nvPicPr>
          <p:cNvPr id="31751" name="Picture 7" descr="sttng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2009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44675"/>
            <a:ext cx="4633913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050925" y="4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pt-BR" sz="2400">
              <a:latin typeface="Times New Roman" pitchFamily="18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44450"/>
            <a:ext cx="9144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Single Molecule Experiments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Schematic set-up of optical tweezers</a:t>
            </a:r>
          </a:p>
          <a:p>
            <a:pPr algn="ctr" eaLnBrk="1" hangingPunct="1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 eaLnBrk="1" hangingPunct="1"/>
            <a:r>
              <a:rPr lang="en-US">
                <a:latin typeface="Arial" charset="0"/>
              </a:rPr>
              <a:t>Optical tweezers is an invention of A. Ashkin in 1970, Phys. Rev. Lett. 24, 156 (1970)</a:t>
            </a:r>
          </a:p>
          <a:p>
            <a:pPr algn="ctr" eaLnBrk="1" hangingPunct="1"/>
            <a:endParaRPr lang="en-US">
              <a:latin typeface="Arial" charset="0"/>
            </a:endParaRPr>
          </a:p>
          <a:p>
            <a:pPr algn="ctr" eaLnBrk="1" hangingPunct="1"/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79950" y="2133600"/>
            <a:ext cx="4572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ahoma" pitchFamily="34" charset="0"/>
              </a:rPr>
              <a:t>Complete theory of optical tweezers for dielectric spheres by Maia Neto and Nussenzveig (Europhys. Lett, 50, 70C2 (2000)), and Mazolli, Maia Neto and Nussenzveig (Proc. R. Soc. Lond. A 459, 3021 (2003)), named Mie-Debye (MD) theory.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608513" y="45212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ahoma" pitchFamily="34" charset="0"/>
              </a:rPr>
              <a:t>Viana, Rocha, Mesquita, Mazolli, Maia Neto, and Nussenzveig, APL (2006), and PRE (2007).</a:t>
            </a:r>
          </a:p>
        </p:txBody>
      </p:sp>
    </p:spTree>
    <p:extLst>
      <p:ext uri="{BB962C8B-B14F-4D97-AF65-F5344CB8AC3E}">
        <p14:creationId xmlns:p14="http://schemas.microsoft.com/office/powerpoint/2010/main" val="40150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pt-BR" sz="3200">
                <a:latin typeface="Times New Roman" pitchFamily="18" charset="0"/>
              </a:rPr>
              <a:t>Set – up at UFMG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4788"/>
            <a:ext cx="50387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050925" y="228600"/>
            <a:ext cx="6721475" cy="94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pt-BR" sz="2800" b="1" dirty="0" err="1">
                <a:solidFill>
                  <a:srgbClr val="0070C0"/>
                </a:solidFill>
              </a:rPr>
              <a:t>Brownian</a:t>
            </a:r>
            <a:r>
              <a:rPr lang="pt-BR" sz="2800" b="1" dirty="0">
                <a:solidFill>
                  <a:srgbClr val="0070C0"/>
                </a:solidFill>
              </a:rPr>
              <a:t> </a:t>
            </a:r>
            <a:r>
              <a:rPr lang="pt-BR" sz="2800" b="1" dirty="0" err="1">
                <a:solidFill>
                  <a:srgbClr val="0070C0"/>
                </a:solidFill>
              </a:rPr>
              <a:t>motion</a:t>
            </a:r>
            <a:r>
              <a:rPr lang="pt-BR" sz="2800" b="1" dirty="0">
                <a:solidFill>
                  <a:srgbClr val="0070C0"/>
                </a:solidFill>
              </a:rPr>
              <a:t> </a:t>
            </a:r>
            <a:r>
              <a:rPr lang="pt-BR" sz="2800" b="1" dirty="0" err="1">
                <a:solidFill>
                  <a:srgbClr val="0070C0"/>
                </a:solidFill>
              </a:rPr>
              <a:t>of</a:t>
            </a:r>
            <a:r>
              <a:rPr lang="pt-BR" sz="2800" b="1" dirty="0">
                <a:solidFill>
                  <a:srgbClr val="0070C0"/>
                </a:solidFill>
              </a:rPr>
              <a:t> a </a:t>
            </a:r>
            <a:r>
              <a:rPr lang="pt-BR" sz="2800" b="1" dirty="0" err="1">
                <a:solidFill>
                  <a:srgbClr val="0070C0"/>
                </a:solidFill>
              </a:rPr>
              <a:t>microsphere</a:t>
            </a:r>
            <a:r>
              <a:rPr lang="pt-BR" sz="2800" b="1" dirty="0">
                <a:solidFill>
                  <a:srgbClr val="0070C0"/>
                </a:solidFill>
              </a:rPr>
              <a:t> in a </a:t>
            </a:r>
            <a:r>
              <a:rPr lang="pt-BR" sz="2800" b="1" dirty="0" err="1">
                <a:solidFill>
                  <a:srgbClr val="0070C0"/>
                </a:solidFill>
              </a:rPr>
              <a:t>harmonic</a:t>
            </a:r>
            <a:r>
              <a:rPr lang="pt-BR" sz="2800" b="1" dirty="0">
                <a:solidFill>
                  <a:srgbClr val="0070C0"/>
                </a:solidFill>
              </a:rPr>
              <a:t> </a:t>
            </a:r>
            <a:r>
              <a:rPr lang="pt-BR" sz="2800" b="1" dirty="0" err="1">
                <a:solidFill>
                  <a:srgbClr val="0070C0"/>
                </a:solidFill>
              </a:rPr>
              <a:t>potential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648200" y="4864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593725" y="1295400"/>
            <a:ext cx="254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Langevin equation: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39800" y="3505200"/>
          <a:ext cx="68564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4" imgW="3416040" imgH="419040" progId="Equation.3">
                  <p:embed/>
                </p:oleObj>
              </mc:Choice>
              <mc:Fallback>
                <p:oleObj name="Equation" r:id="rId4" imgW="341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05200"/>
                        <a:ext cx="68564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85800" y="1828800"/>
          <a:ext cx="6700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6" imgW="3340080" imgH="419040" progId="Equation.3">
                  <p:embed/>
                </p:oleObj>
              </mc:Choice>
              <mc:Fallback>
                <p:oleObj name="Equation" r:id="rId6" imgW="3340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6700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593725" y="2895600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Position correlation function satisfies the Langevin equation: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898525" y="4419600"/>
            <a:ext cx="677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Neglecting inertia and using the equipartition theorem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66800" y="4929188"/>
          <a:ext cx="16367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8" imgW="812520" imgH="431640" progId="Equation.3">
                  <p:embed/>
                </p:oleObj>
              </mc:Choice>
              <mc:Fallback>
                <p:oleObj name="Equation" r:id="rId8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29188"/>
                        <a:ext cx="16367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76688" y="4786313"/>
          <a:ext cx="26670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10" imgW="1333440" imgH="939600" progId="Equation.3">
                  <p:embed/>
                </p:oleObj>
              </mc:Choice>
              <mc:Fallback>
                <p:oleObj name="Equation" r:id="rId10" imgW="13334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4786313"/>
                        <a:ext cx="26670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2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rf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2367"/>
            <a:ext cx="4343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orrelac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25921"/>
            <a:ext cx="44958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7583" y="5146675"/>
            <a:ext cx="8778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</a:rPr>
              <a:t>From the time autocorrelation function we obtain the tweezers´ stiffness for </a:t>
            </a:r>
            <a:r>
              <a:rPr lang="en-US" sz="2400" dirty="0">
                <a:latin typeface="Times New Roman" pitchFamily="18" charset="0"/>
              </a:rPr>
              <a:t>motion perpendicular and </a:t>
            </a:r>
            <a:r>
              <a:rPr lang="en-US" sz="2400" dirty="0" smtClean="0">
                <a:latin typeface="Times New Roman" pitchFamily="18" charset="0"/>
              </a:rPr>
              <a:t>parallel </a:t>
            </a:r>
            <a:r>
              <a:rPr lang="en-US" sz="2400" dirty="0">
                <a:latin typeface="Times New Roman" pitchFamily="18" charset="0"/>
              </a:rPr>
              <a:t>to the incident direction.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059832" y="2091609"/>
            <a:ext cx="618191" cy="6173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back-scattering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profile</a:t>
            </a:r>
            <a:endParaRPr lang="pt-B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2080" y="4462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autocorrelation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back-scattered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fluctuations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trapped</a:t>
            </a:r>
            <a:r>
              <a:rPr lang="pt-B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bead</a:t>
            </a:r>
            <a:endParaRPr lang="pt-B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81113"/>
              </p:ext>
            </p:extLst>
          </p:nvPr>
        </p:nvGraphicFramePr>
        <p:xfrm>
          <a:off x="3268663" y="598805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ção" r:id="rId6" imgW="1193760" imgH="419040" progId="Equation.3">
                  <p:embed/>
                </p:oleObj>
              </mc:Choice>
              <mc:Fallback>
                <p:oleObj name="Equação" r:id="rId6" imgW="11937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598805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6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01185"/>
              </p:ext>
            </p:extLst>
          </p:nvPr>
        </p:nvGraphicFramePr>
        <p:xfrm>
          <a:off x="4860032" y="826368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KGPlot" r:id="rId3" imgW="6858000" imgH="6858000" progId="KGraph_Plot">
                  <p:embed/>
                </p:oleObj>
              </mc:Choice>
              <mc:Fallback>
                <p:oleObj name="KGPlot" r:id="rId3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2" y="826368"/>
                        <a:ext cx="41148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03968"/>
              </p:ext>
            </p:extLst>
          </p:nvPr>
        </p:nvGraphicFramePr>
        <p:xfrm>
          <a:off x="313184" y="970384"/>
          <a:ext cx="4114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KGPlot" r:id="rId5" imgW="6858000" imgH="6858000" progId="KGraph_Plot">
                  <p:embed/>
                </p:oleObj>
              </mc:Choice>
              <mc:Fallback>
                <p:oleObj name="KGPlot" r:id="rId5" imgW="6858000" imgH="6858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" y="970384"/>
                        <a:ext cx="41148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0" y="5445224"/>
                <a:ext cx="9144000" cy="5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pt-BR" dirty="0" smtClean="0"/>
                  <a:t>=-</a:t>
                </a:r>
                <a:r>
                  <a:rPr lang="pt-BR" dirty="0" err="1" smtClean="0"/>
                  <a:t>ln</a:t>
                </a:r>
                <a:r>
                  <a:rPr lang="pt-BR" dirty="0" smtClean="0"/>
                  <a:t> (</a:t>
                </a:r>
                <a:r>
                  <a:rPr lang="pt-BR" dirty="0" err="1" smtClean="0"/>
                  <a:t>probability</a:t>
                </a:r>
                <a:r>
                  <a:rPr lang="pt-BR" dirty="0" smtClean="0"/>
                  <a:t>)</a:t>
                </a:r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9144000" cy="518475"/>
              </a:xfrm>
              <a:prstGeom prst="rect">
                <a:avLst/>
              </a:prstGeom>
              <a:blipFill rotWithShape="1">
                <a:blip r:embed="rId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0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Tweezers</a:t>
            </a:r>
            <a:r>
              <a:rPr lang="pt-B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  <a:r>
              <a:rPr lang="pt-B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B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video-imaging</a:t>
            </a:r>
            <a:endParaRPr lang="pt-B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22" y="3863975"/>
            <a:ext cx="29083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838450" y="1412776"/>
            <a:ext cx="401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DNA and RNA stretching experiments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-36512" y="45152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</a:rPr>
              <a:t>Entropic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</a:rPr>
              <a:t>elasticity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</a:rPr>
              <a:t>of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 a single DNA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</a:rPr>
              <a:t>molecule</a:t>
            </a:r>
            <a:endParaRPr lang="pt-BR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587750" y="2492375"/>
            <a:ext cx="4733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pt-BR" sz="2400" u="sng">
                <a:latin typeface="Times New Roman" pitchFamily="18" charset="0"/>
              </a:rPr>
              <a:t>Nucleotides </a:t>
            </a:r>
          </a:p>
          <a:p>
            <a:pPr algn="ctr" eaLnBrk="1" hangingPunct="1"/>
            <a:r>
              <a:rPr lang="pt-BR" sz="2400">
                <a:latin typeface="Times New Roman" pitchFamily="18" charset="0"/>
              </a:rPr>
              <a:t>Adenine, Guanine, Cytosine, Tymine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2843213" y="1988840"/>
            <a:ext cx="630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First experiment by</a:t>
            </a:r>
            <a:r>
              <a:rPr lang="en-US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Carlos Bustamante and co-workers Science (1992) </a:t>
            </a:r>
          </a:p>
        </p:txBody>
      </p:sp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7963"/>
            <a:ext cx="1989138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62338"/>
            <a:ext cx="3543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1805</Words>
  <Application>Microsoft Office PowerPoint</Application>
  <PresentationFormat>Apresentação na tela (4:3)</PresentationFormat>
  <Paragraphs>183</Paragraphs>
  <Slides>25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5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Tema do Office</vt:lpstr>
      <vt:lpstr>Equation</vt:lpstr>
      <vt:lpstr>Microsoft Equation 3.0</vt:lpstr>
      <vt:lpstr>Equação</vt:lpstr>
      <vt:lpstr>KGPlot</vt:lpstr>
      <vt:lpstr>KaleidaGraph Plot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Oscar</dc:creator>
  <cp:lastModifiedBy>Oscar</cp:lastModifiedBy>
  <cp:revision>173</cp:revision>
  <dcterms:created xsi:type="dcterms:W3CDTF">2012-08-13T14:02:03Z</dcterms:created>
  <dcterms:modified xsi:type="dcterms:W3CDTF">2012-10-03T23:15:13Z</dcterms:modified>
</cp:coreProperties>
</file>