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97" r:id="rId3"/>
    <p:sldId id="257" r:id="rId4"/>
    <p:sldId id="260" r:id="rId5"/>
    <p:sldId id="308" r:id="rId6"/>
    <p:sldId id="310" r:id="rId7"/>
    <p:sldId id="309" r:id="rId8"/>
    <p:sldId id="264" r:id="rId9"/>
    <p:sldId id="311" r:id="rId10"/>
    <p:sldId id="307" r:id="rId11"/>
    <p:sldId id="265" r:id="rId12"/>
    <p:sldId id="313" r:id="rId13"/>
    <p:sldId id="279" r:id="rId14"/>
    <p:sldId id="280" r:id="rId15"/>
    <p:sldId id="266" r:id="rId16"/>
    <p:sldId id="314" r:id="rId17"/>
    <p:sldId id="312" r:id="rId18"/>
    <p:sldId id="305" r:id="rId19"/>
    <p:sldId id="306" r:id="rId20"/>
    <p:sldId id="315" r:id="rId21"/>
    <p:sldId id="318" r:id="rId22"/>
    <p:sldId id="316" r:id="rId23"/>
    <p:sldId id="317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267" r:id="rId34"/>
    <p:sldId id="328" r:id="rId35"/>
    <p:sldId id="329" r:id="rId36"/>
    <p:sldId id="284" r:id="rId37"/>
    <p:sldId id="330" r:id="rId38"/>
    <p:sldId id="331" r:id="rId39"/>
    <p:sldId id="332" r:id="rId40"/>
    <p:sldId id="333" r:id="rId41"/>
    <p:sldId id="276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56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663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663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7D44C-0895-4452-8440-AE95D552DF0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4005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F0FF45-8682-44C8-9457-C43E2473309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57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DCA85F-9326-41EC-A620-99D8331C1C1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56142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5FBF5-5AF6-4AD9-BC20-49863F1832E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3223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6B9E0-ADEC-44C9-9648-6A3FA49B1AA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BAB43-5291-4DC7-8005-F55B56FAE41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6924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5E58B3-083D-4F0F-90C3-F76B22E1276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46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29F39-A14D-45EC-9090-9400ACB81EF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3063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E0E16-074F-4202-838D-8AC54D48F61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538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31CB5-A0D8-4B2B-B618-5576008B222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988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0A850-239C-46FA-A8E0-CD673B1AD52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2849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B11C3A3-AA30-4943-90F1-10E1845A5A3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2560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560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2560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561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GB"/>
              </a:p>
            </p:txBody>
          </p:sp>
        </p:grpSp>
        <p:sp>
          <p:nvSpPr>
            <p:cNvPr id="2561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655 h 1906"/>
                <a:gd name="T4" fmla="*/ 5776 w 5740"/>
                <a:gd name="T5" fmla="*/ 1655 h 1906"/>
                <a:gd name="T6" fmla="*/ 5776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561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56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1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csb.org/pdb/search/structidSearch.do?structureId=1IMP" TargetMode="External"/><Relationship Id="rId2" Type="http://schemas.openxmlformats.org/officeDocument/2006/relationships/hyperlink" Target="http://www.rcsb.org/pdb/search/structidSearch.do?structureId=1EMV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5400" dirty="0" smtClean="0"/>
              <a:t>What is so fun about Spherical Harmonics?</a:t>
            </a:r>
            <a:endParaRPr lang="en-US" sz="5400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538663"/>
            <a:ext cx="6400800" cy="762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Rinaldo Wander </a:t>
            </a:r>
            <a:r>
              <a:rPr lang="en-GB" dirty="0" err="1" smtClean="0"/>
              <a:t>Montalv</a:t>
            </a:r>
            <a:r>
              <a:rPr lang="pt-BR" dirty="0" smtClean="0"/>
              <a:t>ã</a:t>
            </a:r>
            <a:r>
              <a:rPr lang="en-GB" dirty="0" smtClean="0"/>
              <a:t>o</a:t>
            </a:r>
          </a:p>
        </p:txBody>
      </p:sp>
      <p:sp>
        <p:nvSpPr>
          <p:cNvPr id="3076" name="AutoShape 7" descr="uc-colour"/>
          <p:cNvSpPr>
            <a:spLocks noChangeAspect="1" noChangeArrowheads="1"/>
          </p:cNvSpPr>
          <p:nvPr/>
        </p:nvSpPr>
        <p:spPr bwMode="auto">
          <a:xfrm>
            <a:off x="-1333500" y="2209800"/>
            <a:ext cx="118110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3077" name="Picture 8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949950"/>
            <a:ext cx="3275013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47427" y="5805264"/>
            <a:ext cx="33890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dirty="0" smtClean="0">
                <a:solidFill>
                  <a:srgbClr val="FF0000"/>
                </a:solidFill>
                <a:latin typeface="Freestyle Script" pitchFamily="66" charset="0"/>
              </a:rPr>
              <a:t>IFSC-USP-BR</a:t>
            </a:r>
            <a:endParaRPr lang="en-GB" sz="6000" b="1" dirty="0">
              <a:solidFill>
                <a:srgbClr val="FF0000"/>
              </a:solidFill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Conformal mapping</a:t>
            </a:r>
          </a:p>
        </p:txBody>
      </p:sp>
      <p:pic>
        <p:nvPicPr>
          <p:cNvPr id="12291" name="Picture 3" descr="origi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49388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24" name="Picture 4" descr="sphe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484313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Parametric Spherical Harmonics Functions – Duncan &amp; Olson 1993</a:t>
            </a:r>
          </a:p>
        </p:txBody>
      </p:sp>
      <p:grpSp>
        <p:nvGrpSpPr>
          <p:cNvPr id="13315" name="Group 17"/>
          <p:cNvGrpSpPr>
            <a:grpSpLocks/>
          </p:cNvGrpSpPr>
          <p:nvPr/>
        </p:nvGrpSpPr>
        <p:grpSpPr bwMode="auto">
          <a:xfrm>
            <a:off x="233363" y="1798638"/>
            <a:ext cx="8591550" cy="4684712"/>
            <a:chOff x="147" y="1133"/>
            <a:chExt cx="5412" cy="2951"/>
          </a:xfrm>
        </p:grpSpPr>
        <p:pic>
          <p:nvPicPr>
            <p:cNvPr id="13325" name="Picture 15" descr="cram_1_o5_comp_r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" y="1133"/>
              <a:ext cx="5412" cy="2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6" name="Text Box 16"/>
            <p:cNvSpPr txBox="1">
              <a:spLocks noChangeArrowheads="1"/>
            </p:cNvSpPr>
            <p:nvPr/>
          </p:nvSpPr>
          <p:spPr bwMode="auto">
            <a:xfrm>
              <a:off x="5055" y="3853"/>
              <a:ext cx="39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r>
                <a:rPr lang="en-GB"/>
                <a:t>N=5</a:t>
              </a:r>
              <a:endParaRPr lang="en-US"/>
            </a:p>
          </p:txBody>
        </p:sp>
      </p:grpSp>
      <p:grpSp>
        <p:nvGrpSpPr>
          <p:cNvPr id="40980" name="Group 20"/>
          <p:cNvGrpSpPr>
            <a:grpSpLocks/>
          </p:cNvGrpSpPr>
          <p:nvPr/>
        </p:nvGrpSpPr>
        <p:grpSpPr bwMode="auto">
          <a:xfrm>
            <a:off x="233363" y="1798638"/>
            <a:ext cx="8591550" cy="4684712"/>
            <a:chOff x="147" y="1133"/>
            <a:chExt cx="5412" cy="2951"/>
          </a:xfrm>
        </p:grpSpPr>
        <p:pic>
          <p:nvPicPr>
            <p:cNvPr id="13323" name="Picture 18" descr="cram_1_o10_comp_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" y="1133"/>
              <a:ext cx="5412" cy="2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4" name="Text Box 19"/>
            <p:cNvSpPr txBox="1">
              <a:spLocks noChangeArrowheads="1"/>
            </p:cNvSpPr>
            <p:nvPr/>
          </p:nvSpPr>
          <p:spPr bwMode="auto">
            <a:xfrm>
              <a:off x="5055" y="3853"/>
              <a:ext cx="45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r>
                <a:rPr lang="en-GB"/>
                <a:t>N=10</a:t>
              </a:r>
              <a:endParaRPr lang="en-US"/>
            </a:p>
          </p:txBody>
        </p:sp>
      </p:grpSp>
      <p:grpSp>
        <p:nvGrpSpPr>
          <p:cNvPr id="40983" name="Group 23"/>
          <p:cNvGrpSpPr>
            <a:grpSpLocks/>
          </p:cNvGrpSpPr>
          <p:nvPr/>
        </p:nvGrpSpPr>
        <p:grpSpPr bwMode="auto">
          <a:xfrm>
            <a:off x="233363" y="1798638"/>
            <a:ext cx="8591550" cy="4684712"/>
            <a:chOff x="147" y="1133"/>
            <a:chExt cx="5412" cy="2951"/>
          </a:xfrm>
        </p:grpSpPr>
        <p:pic>
          <p:nvPicPr>
            <p:cNvPr id="13321" name="Picture 21" descr="cram_1_o20_comp_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" y="1133"/>
              <a:ext cx="5412" cy="2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2" name="Text Box 22"/>
            <p:cNvSpPr txBox="1">
              <a:spLocks noChangeArrowheads="1"/>
            </p:cNvSpPr>
            <p:nvPr/>
          </p:nvSpPr>
          <p:spPr bwMode="auto">
            <a:xfrm>
              <a:off x="5055" y="3853"/>
              <a:ext cx="45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r>
                <a:rPr lang="en-GB"/>
                <a:t>N=20</a:t>
              </a:r>
              <a:endParaRPr lang="en-US"/>
            </a:p>
          </p:txBody>
        </p:sp>
      </p:grpSp>
      <p:grpSp>
        <p:nvGrpSpPr>
          <p:cNvPr id="40986" name="Group 26"/>
          <p:cNvGrpSpPr>
            <a:grpSpLocks/>
          </p:cNvGrpSpPr>
          <p:nvPr/>
        </p:nvGrpSpPr>
        <p:grpSpPr bwMode="auto">
          <a:xfrm>
            <a:off x="233363" y="1798638"/>
            <a:ext cx="8591550" cy="4684712"/>
            <a:chOff x="147" y="1133"/>
            <a:chExt cx="5412" cy="2951"/>
          </a:xfrm>
        </p:grpSpPr>
        <p:pic>
          <p:nvPicPr>
            <p:cNvPr id="13319" name="Picture 24" descr="cram_1_o40_comp_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" y="1133"/>
              <a:ext cx="5412" cy="2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20" name="Text Box 25"/>
            <p:cNvSpPr txBox="1">
              <a:spLocks noChangeArrowheads="1"/>
            </p:cNvSpPr>
            <p:nvPr/>
          </p:nvSpPr>
          <p:spPr bwMode="auto">
            <a:xfrm>
              <a:off x="5055" y="3853"/>
              <a:ext cx="459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r>
                <a:rPr lang="en-GB"/>
                <a:t>N=40</a:t>
              </a: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Saves Space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9454160"/>
              </p:ext>
            </p:extLst>
          </p:nvPr>
        </p:nvGraphicFramePr>
        <p:xfrm>
          <a:off x="1524000" y="33750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err="1" smtClean="0"/>
                        <a:t>L</a:t>
                      </a:r>
                      <a:r>
                        <a:rPr lang="en-GB" baseline="-25000" dirty="0" err="1" smtClean="0"/>
                        <a:t>max</a:t>
                      </a:r>
                      <a:endParaRPr lang="en-GB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Coefficients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363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20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1323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40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5043</a:t>
                      </a:r>
                    </a:p>
                  </a:txBody>
                  <a:tcPr/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3399831" y="2132856"/>
                <a:ext cx="18922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/>
                        </a:rPr>
                        <m:t>3</m:t>
                      </m:r>
                      <m:r>
                        <a:rPr lang="en-GB" b="0" i="1" smtClean="0">
                          <a:latin typeface="Cambria Math"/>
                          <a:ea typeface="Cambria Math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/>
                              <a:ea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/>
                                      <a:ea typeface="Cambria Math"/>
                                    </a:rPr>
                                    <m:t>𝐿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/>
                                      <a:ea typeface="Cambria Math"/>
                                    </a:rPr>
                                    <m:t>𝑚𝑎𝑥</m:t>
                                  </m:r>
                                </m:sub>
                              </m:sSub>
                              <m:r>
                                <a:rPr lang="en-GB" b="0" i="1" smtClean="0">
                                  <a:latin typeface="Cambria Math"/>
                                  <a:ea typeface="Cambria Math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9831" y="2132856"/>
                <a:ext cx="1892249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2232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Parametric Spherical Harmonics Functions – Duncan &amp; Olson 1993</a:t>
            </a:r>
          </a:p>
        </p:txBody>
      </p:sp>
      <p:pic>
        <p:nvPicPr>
          <p:cNvPr id="14339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75" y="1631950"/>
            <a:ext cx="8572500" cy="3957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40" name="Text Box 16"/>
          <p:cNvSpPr txBox="1">
            <a:spLocks noChangeArrowheads="1"/>
          </p:cNvSpPr>
          <p:nvPr/>
        </p:nvSpPr>
        <p:spPr bwMode="auto">
          <a:xfrm>
            <a:off x="250825" y="5608638"/>
            <a:ext cx="86423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just" eaLnBrk="1" hangingPunct="1"/>
            <a:r>
              <a:rPr lang="en-GB"/>
              <a:t>The maximum and minimum curvature directions of the order 10 spherical harmonic approximation of SOD (Cu-Zn superoxide dismutase – 152 residues). Red corresponds to positive curvature, blue to negative curvature. and white to zero curvature.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Parametric Spherical Harmonics Functions – Duncan &amp; Olson 1993</a:t>
            </a:r>
          </a:p>
        </p:txBody>
      </p:sp>
      <p:pic>
        <p:nvPicPr>
          <p:cNvPr id="1536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1792288"/>
            <a:ext cx="8958263" cy="386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Text Box 16"/>
          <p:cNvSpPr txBox="1">
            <a:spLocks noChangeArrowheads="1"/>
          </p:cNvSpPr>
          <p:nvPr/>
        </p:nvSpPr>
        <p:spPr bwMode="auto">
          <a:xfrm>
            <a:off x="207963" y="6027738"/>
            <a:ext cx="864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just" eaLnBrk="1" hangingPunct="1"/>
            <a:r>
              <a:rPr lang="en-GB"/>
              <a:t>Red corresponds to positive curvature, blue to negative curvature. and white to zero curvature.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Parametric Spherical Harmonics Functions – Duncan &amp; Olson 1993</a:t>
            </a:r>
          </a:p>
        </p:txBody>
      </p:sp>
      <p:pic>
        <p:nvPicPr>
          <p:cNvPr id="16387" name="Picture 15" descr="sod_d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800" y="1700213"/>
            <a:ext cx="7504113" cy="473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16"/>
          <p:cNvSpPr txBox="1">
            <a:spLocks noChangeArrowheads="1"/>
          </p:cNvSpPr>
          <p:nvPr/>
        </p:nvSpPr>
        <p:spPr bwMode="auto">
          <a:xfrm>
            <a:off x="1908175" y="6453188"/>
            <a:ext cx="5473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/>
              <a:t>SURFDOCK :- Cu-Zn superoxide dismutase dimer (SOD)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Olson 2003</a:t>
            </a:r>
            <a:endParaRPr lang="en-GB" dirty="0"/>
          </a:p>
        </p:txBody>
      </p:sp>
      <p:pic>
        <p:nvPicPr>
          <p:cNvPr id="40962" name="Picture 2" descr="C:\Users\Rinaldo\Desktop\tmp\olson_surfdoc_page2_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00808"/>
            <a:ext cx="5557266" cy="4031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861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gamma_sho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81163"/>
            <a:ext cx="3984625" cy="397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ring_origin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681163"/>
            <a:ext cx="3984625" cy="397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Balloons &amp; Donuts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436688" y="5876925"/>
            <a:ext cx="1406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2800" b="1"/>
              <a:t>Genus 0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215063" y="5876925"/>
            <a:ext cx="13811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2800" b="1"/>
              <a:t>Genus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dirty="0" smtClean="0"/>
              <a:t>Large Complexes</a:t>
            </a:r>
          </a:p>
        </p:txBody>
      </p:sp>
      <p:pic>
        <p:nvPicPr>
          <p:cNvPr id="18435" name="Picture 3" descr="penta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1484784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IV – Bouncing Droplets:</a:t>
            </a:r>
            <a:br>
              <a:rPr lang="en-GB" sz="4000" smtClean="0"/>
            </a:br>
            <a:r>
              <a:rPr lang="en-GB" sz="4000" smtClean="0"/>
              <a:t>Putting flexibility into protein-protein docking</a:t>
            </a:r>
          </a:p>
        </p:txBody>
      </p:sp>
      <p:pic>
        <p:nvPicPr>
          <p:cNvPr id="19459" name="Picture 3" descr="bounc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0875" y="1185863"/>
            <a:ext cx="5614988" cy="567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620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Step I – Ensemble</a:t>
            </a:r>
            <a:br>
              <a:rPr lang="en-GB" sz="4000" smtClean="0"/>
            </a:br>
            <a:r>
              <a:rPr lang="en-GB" sz="4000" smtClean="0"/>
              <a:t> DNAse/IM9 complex</a:t>
            </a: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1471613" y="6230938"/>
            <a:ext cx="61960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/>
              <a:t>NMR structure of Colicin E9 immunity protein IM9 – 134 residues.</a:t>
            </a:r>
          </a:p>
        </p:txBody>
      </p:sp>
      <p:pic>
        <p:nvPicPr>
          <p:cNvPr id="21508" name="Picture 6" descr="dnase_flexibil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5938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28600" y="446088"/>
            <a:ext cx="8682038" cy="5791200"/>
            <a:chOff x="144" y="281"/>
            <a:chExt cx="5469" cy="3648"/>
          </a:xfrm>
        </p:grpSpPr>
        <p:pic>
          <p:nvPicPr>
            <p:cNvPr id="24588" name="Picture 5" descr="m000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4" y="281"/>
              <a:ext cx="2736" cy="3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9" name="Picture 6" descr="s0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80" y="284"/>
              <a:ext cx="2733" cy="36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50825" y="419100"/>
            <a:ext cx="8664575" cy="5818188"/>
            <a:chOff x="158" y="264"/>
            <a:chExt cx="5458" cy="3665"/>
          </a:xfrm>
        </p:grpSpPr>
        <p:pic>
          <p:nvPicPr>
            <p:cNvPr id="24586" name="Picture 8" descr="m000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5400000">
              <a:off x="-298" y="720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9" descr="s000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5400000">
              <a:off x="2424" y="737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250825" y="419100"/>
            <a:ext cx="8642350" cy="5791200"/>
            <a:chOff x="158" y="264"/>
            <a:chExt cx="5444" cy="3648"/>
          </a:xfrm>
        </p:grpSpPr>
        <p:pic>
          <p:nvPicPr>
            <p:cNvPr id="24584" name="Picture 17" descr="s000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5400000">
              <a:off x="2410" y="720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5" name="Picture 18" descr="m000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5400000">
              <a:off x="-298" y="720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300038" y="419100"/>
            <a:ext cx="8615362" cy="5818188"/>
            <a:chOff x="189" y="264"/>
            <a:chExt cx="5427" cy="3665"/>
          </a:xfrm>
        </p:grpSpPr>
        <p:pic>
          <p:nvPicPr>
            <p:cNvPr id="24582" name="Picture 20" descr="s000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5400000">
              <a:off x="2424" y="737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3" name="Picture 22" descr="m000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 rot="5400000">
              <a:off x="-267" y="720"/>
              <a:ext cx="364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Step II – Pose prediction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38989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mtClean="0"/>
              <a:t>Highly Parallel</a:t>
            </a:r>
          </a:p>
          <a:p>
            <a:pPr eaLnBrk="1" hangingPunct="1">
              <a:defRPr/>
            </a:pPr>
            <a:r>
              <a:rPr lang="en-GB" smtClean="0"/>
              <a:t>Good poses (typically 0.2-30.0 Å RMSD)</a:t>
            </a:r>
          </a:p>
          <a:p>
            <a:pPr eaLnBrk="1" hangingPunct="1">
              <a:defRPr/>
            </a:pPr>
            <a:r>
              <a:rPr lang="en-GB" smtClean="0"/>
              <a:t>Bad selection 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859338" y="1628775"/>
            <a:ext cx="15128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Receptor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731000" y="1628775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Ligand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5724525" y="3068638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5x10</a:t>
            </a:r>
            <a:r>
              <a:rPr lang="en-GB" baseline="30000"/>
              <a:t>8</a:t>
            </a:r>
          </a:p>
        </p:txBody>
      </p:sp>
      <p:cxnSp>
        <p:nvCxnSpPr>
          <p:cNvPr id="22535" name="AutoShape 7"/>
          <p:cNvCxnSpPr>
            <a:cxnSpLocks noChangeShapeType="1"/>
            <a:stCxn id="22532" idx="2"/>
            <a:endCxn id="22534" idx="0"/>
          </p:cNvCxnSpPr>
          <p:nvPr/>
        </p:nvCxnSpPr>
        <p:spPr bwMode="auto">
          <a:xfrm rot="16200000" flipH="1">
            <a:off x="5725319" y="2312194"/>
            <a:ext cx="647700" cy="865188"/>
          </a:xfrm>
          <a:prstGeom prst="bentConnector3">
            <a:avLst>
              <a:gd name="adj1" fmla="val 49755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2536" name="AutoShape 8"/>
          <p:cNvCxnSpPr>
            <a:cxnSpLocks noChangeShapeType="1"/>
            <a:stCxn id="22533" idx="2"/>
            <a:endCxn id="22534" idx="0"/>
          </p:cNvCxnSpPr>
          <p:nvPr/>
        </p:nvCxnSpPr>
        <p:spPr bwMode="auto">
          <a:xfrm rot="5400000">
            <a:off x="6661151" y="2241550"/>
            <a:ext cx="647700" cy="1006475"/>
          </a:xfrm>
          <a:prstGeom prst="bentConnector3">
            <a:avLst>
              <a:gd name="adj1" fmla="val 49755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6118225" y="4221163"/>
            <a:ext cx="720725" cy="72072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cxnSp>
        <p:nvCxnSpPr>
          <p:cNvPr id="22538" name="AutoShape 10"/>
          <p:cNvCxnSpPr>
            <a:cxnSpLocks noChangeShapeType="1"/>
            <a:stCxn id="22534" idx="2"/>
            <a:endCxn id="22537" idx="0"/>
          </p:cNvCxnSpPr>
          <p:nvPr/>
        </p:nvCxnSpPr>
        <p:spPr bwMode="auto">
          <a:xfrm flipH="1">
            <a:off x="6478588" y="3860800"/>
            <a:ext cx="3175" cy="3603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4140200" y="4187825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Surf. Corr. Score </a:t>
            </a:r>
          </a:p>
        </p:txBody>
      </p:sp>
      <p:cxnSp>
        <p:nvCxnSpPr>
          <p:cNvPr id="22540" name="AutoShape 12"/>
          <p:cNvCxnSpPr>
            <a:cxnSpLocks noChangeShapeType="1"/>
            <a:stCxn id="22537" idx="2"/>
            <a:endCxn id="22539" idx="3"/>
          </p:cNvCxnSpPr>
          <p:nvPr/>
        </p:nvCxnSpPr>
        <p:spPr bwMode="auto">
          <a:xfrm flipH="1">
            <a:off x="5653088" y="4581525"/>
            <a:ext cx="465137" cy="317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7285038" y="4183063"/>
            <a:ext cx="1512887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Energy Score</a:t>
            </a:r>
          </a:p>
        </p:txBody>
      </p:sp>
      <p:cxnSp>
        <p:nvCxnSpPr>
          <p:cNvPr id="22542" name="AutoShape 14"/>
          <p:cNvCxnSpPr>
            <a:cxnSpLocks noChangeShapeType="1"/>
            <a:stCxn id="22537" idx="6"/>
            <a:endCxn id="22541" idx="1"/>
          </p:cNvCxnSpPr>
          <p:nvPr/>
        </p:nvCxnSpPr>
        <p:spPr bwMode="auto">
          <a:xfrm flipV="1">
            <a:off x="6838950" y="4579938"/>
            <a:ext cx="446088" cy="15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5724525" y="5373688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500 poses</a:t>
            </a:r>
          </a:p>
        </p:txBody>
      </p:sp>
      <p:cxnSp>
        <p:nvCxnSpPr>
          <p:cNvPr id="22544" name="AutoShape 16"/>
          <p:cNvCxnSpPr>
            <a:cxnSpLocks noChangeShapeType="1"/>
            <a:stCxn id="22537" idx="4"/>
            <a:endCxn id="22543" idx="0"/>
          </p:cNvCxnSpPr>
          <p:nvPr/>
        </p:nvCxnSpPr>
        <p:spPr bwMode="auto">
          <a:xfrm>
            <a:off x="6478588" y="4941888"/>
            <a:ext cx="3175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6804025" y="1557338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Ligand</a:t>
            </a:r>
          </a:p>
        </p:txBody>
      </p:sp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6877050" y="1484313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Ligands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Step II – Pose prediction</a:t>
            </a:r>
            <a:endParaRPr lang="en-US" smtClean="0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Things you need: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smtClean="0"/>
              <a:t>Ligand or Receptor ensemble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smtClean="0"/>
              <a:t>Search contraints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smtClean="0"/>
              <a:t>Spherical Harmonic order for initial screening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000" smtClean="0"/>
              <a:t>Typically between 16 and 22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smtClean="0"/>
              <a:t>Spherical Harmonic order for final search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000" smtClean="0"/>
              <a:t>Typically between 40 and 56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z="2400" smtClean="0"/>
              <a:t>Options: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000" smtClean="0"/>
              <a:t>Surface correlation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000" smtClean="0"/>
              <a:t>Electrostatics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GB" sz="2000" smtClean="0"/>
              <a:t>Desolvation</a:t>
            </a:r>
          </a:p>
          <a:p>
            <a:pPr lvl="2" eaLnBrk="1" hangingPunct="1">
              <a:lnSpc>
                <a:spcPct val="90000"/>
              </a:lnSpc>
              <a:defRPr/>
            </a:pP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250825" y="1341438"/>
            <a:ext cx="2087563" cy="2663825"/>
          </a:xfrm>
          <a:prstGeom prst="rect">
            <a:avLst/>
          </a:prstGeom>
          <a:noFill/>
          <a:ln w="25400">
            <a:solidFill>
              <a:srgbClr val="FF0000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sz="4000" smtClean="0"/>
              <a:t>Step III – Refinement and Selection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851275" y="1628775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500 poses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3851275" y="2852738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Monte Carlo</a:t>
            </a:r>
          </a:p>
          <a:p>
            <a:pPr algn="ctr" eaLnBrk="1" hangingPunct="1"/>
            <a:r>
              <a:rPr lang="en-GB"/>
              <a:t>Refinement</a:t>
            </a:r>
          </a:p>
          <a:p>
            <a:pPr algn="ctr" eaLnBrk="1" hangingPunct="1"/>
            <a:r>
              <a:rPr lang="en-GB"/>
              <a:t>(Cheshire)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39750" y="1628775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Complex</a:t>
            </a: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39750" y="2852738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Chemical Shifts</a:t>
            </a:r>
          </a:p>
        </p:txBody>
      </p:sp>
      <p:cxnSp>
        <p:nvCxnSpPr>
          <p:cNvPr id="25608" name="AutoShape 8"/>
          <p:cNvCxnSpPr>
            <a:cxnSpLocks noChangeShapeType="1"/>
            <a:stCxn id="25606" idx="2"/>
            <a:endCxn id="25607" idx="0"/>
          </p:cNvCxnSpPr>
          <p:nvPr/>
        </p:nvCxnSpPr>
        <p:spPr bwMode="auto">
          <a:xfrm>
            <a:off x="1296988" y="2420938"/>
            <a:ext cx="0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09" name="AutoShape 9"/>
          <p:cNvCxnSpPr>
            <a:cxnSpLocks noChangeShapeType="1"/>
            <a:stCxn id="25604" idx="2"/>
            <a:endCxn id="25605" idx="0"/>
          </p:cNvCxnSpPr>
          <p:nvPr/>
        </p:nvCxnSpPr>
        <p:spPr bwMode="auto">
          <a:xfrm>
            <a:off x="4608513" y="2420938"/>
            <a:ext cx="0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10" name="AutoShape 10"/>
          <p:cNvCxnSpPr>
            <a:cxnSpLocks noChangeShapeType="1"/>
            <a:stCxn id="25605" idx="2"/>
          </p:cNvCxnSpPr>
          <p:nvPr/>
        </p:nvCxnSpPr>
        <p:spPr bwMode="auto">
          <a:xfrm>
            <a:off x="4608513" y="3644900"/>
            <a:ext cx="0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3851275" y="4076700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500 opt. poses</a:t>
            </a:r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3817938" y="5300663"/>
            <a:ext cx="1512887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binding energy/</a:t>
            </a:r>
            <a:br>
              <a:rPr lang="en-GB"/>
            </a:br>
            <a:r>
              <a:rPr lang="en-GB"/>
              <a:t>structural energy</a:t>
            </a: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95288" y="836613"/>
            <a:ext cx="1804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GB"/>
              <a:t>Experimental data</a:t>
            </a:r>
          </a:p>
        </p:txBody>
      </p:sp>
      <p:cxnSp>
        <p:nvCxnSpPr>
          <p:cNvPr id="25614" name="AutoShape 14"/>
          <p:cNvCxnSpPr>
            <a:cxnSpLocks noChangeShapeType="1"/>
            <a:stCxn id="25607" idx="2"/>
            <a:endCxn id="25605" idx="1"/>
          </p:cNvCxnSpPr>
          <p:nvPr/>
        </p:nvCxnSpPr>
        <p:spPr bwMode="auto">
          <a:xfrm rot="5400000" flipH="1" flipV="1">
            <a:off x="2376488" y="2170113"/>
            <a:ext cx="395287" cy="2554287"/>
          </a:xfrm>
          <a:prstGeom prst="curvedConnector4">
            <a:avLst>
              <a:gd name="adj1" fmla="val -194380"/>
              <a:gd name="adj2" fmla="val 62273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5615" name="AutoShape 15"/>
          <p:cNvCxnSpPr>
            <a:cxnSpLocks noChangeShapeType="1"/>
          </p:cNvCxnSpPr>
          <p:nvPr/>
        </p:nvCxnSpPr>
        <p:spPr bwMode="auto">
          <a:xfrm>
            <a:off x="4572000" y="4868863"/>
            <a:ext cx="0" cy="4318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5616" name="Rectangle 16"/>
          <p:cNvSpPr>
            <a:spLocks noChangeArrowheads="1"/>
          </p:cNvSpPr>
          <p:nvPr/>
        </p:nvSpPr>
        <p:spPr bwMode="auto">
          <a:xfrm>
            <a:off x="6515100" y="4149725"/>
            <a:ext cx="1512888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Chemical Shifts</a:t>
            </a:r>
          </a:p>
          <a:p>
            <a:pPr algn="ctr" eaLnBrk="1" hangingPunct="1"/>
            <a:r>
              <a:rPr lang="en-GB"/>
              <a:t>(predicted)</a:t>
            </a:r>
          </a:p>
        </p:txBody>
      </p:sp>
      <p:cxnSp>
        <p:nvCxnSpPr>
          <p:cNvPr id="25617" name="AutoShape 17"/>
          <p:cNvCxnSpPr>
            <a:cxnSpLocks noChangeShapeType="1"/>
            <a:stCxn id="25616" idx="1"/>
            <a:endCxn id="25605" idx="3"/>
          </p:cNvCxnSpPr>
          <p:nvPr/>
        </p:nvCxnSpPr>
        <p:spPr bwMode="auto">
          <a:xfrm rot="10800000">
            <a:off x="5364163" y="3249613"/>
            <a:ext cx="1150937" cy="1296987"/>
          </a:xfrm>
          <a:prstGeom prst="curvedConnector3">
            <a:avLst>
              <a:gd name="adj1" fmla="val 50069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cxnSp>
        <p:nvCxnSpPr>
          <p:cNvPr id="25618" name="AutoShape 18"/>
          <p:cNvCxnSpPr>
            <a:cxnSpLocks noChangeShapeType="1"/>
            <a:stCxn id="25616" idx="1"/>
            <a:endCxn id="25612" idx="3"/>
          </p:cNvCxnSpPr>
          <p:nvPr/>
        </p:nvCxnSpPr>
        <p:spPr bwMode="auto">
          <a:xfrm rot="10800000" flipV="1">
            <a:off x="5330825" y="4546600"/>
            <a:ext cx="1184275" cy="1150938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cxn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1619250" y="5300663"/>
            <a:ext cx="15128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en-GB"/>
              <a:t>Final poses</a:t>
            </a:r>
          </a:p>
        </p:txBody>
      </p:sp>
      <p:cxnSp>
        <p:nvCxnSpPr>
          <p:cNvPr id="25620" name="AutoShape 20"/>
          <p:cNvCxnSpPr>
            <a:cxnSpLocks noChangeShapeType="1"/>
            <a:stCxn id="25612" idx="1"/>
            <a:endCxn id="25619" idx="3"/>
          </p:cNvCxnSpPr>
          <p:nvPr/>
        </p:nvCxnSpPr>
        <p:spPr bwMode="auto">
          <a:xfrm flipH="1">
            <a:off x="3132138" y="5697538"/>
            <a:ext cx="68580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Step III – Refinement and Selection</a:t>
            </a:r>
            <a:endParaRPr lang="en-US" sz="4000" smtClean="0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Things you need:</a:t>
            </a:r>
          </a:p>
          <a:p>
            <a:pPr lvl="1" eaLnBrk="1" hangingPunct="1">
              <a:defRPr/>
            </a:pPr>
            <a:r>
              <a:rPr lang="en-GB" smtClean="0"/>
              <a:t>Chemical Shifts</a:t>
            </a:r>
          </a:p>
          <a:p>
            <a:pPr lvl="2" eaLnBrk="1" hangingPunct="1">
              <a:defRPr/>
            </a:pPr>
            <a:r>
              <a:rPr lang="en-GB" sz="2800" smtClean="0"/>
              <a:t>N, Cα, Cβ and Hα atoms</a:t>
            </a:r>
            <a:r>
              <a:rPr lang="en-US" sz="2800" smtClean="0"/>
              <a:t> </a:t>
            </a:r>
            <a:endParaRPr lang="en-GB" smtClean="0"/>
          </a:p>
          <a:p>
            <a:pPr lvl="1" eaLnBrk="1" hangingPunct="1">
              <a:defRPr/>
            </a:pPr>
            <a:r>
              <a:rPr lang="en-GB" smtClean="0"/>
              <a:t>ProShift, Sparta, ShiftX or CamShift</a:t>
            </a:r>
          </a:p>
          <a:p>
            <a:pPr lvl="1" eaLnBrk="1" hangingPunct="1">
              <a:defRPr/>
            </a:pPr>
            <a:r>
              <a:rPr lang="en-GB" smtClean="0"/>
              <a:t>Cheshire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  <p:sp>
        <p:nvSpPr>
          <p:cNvPr id="3079" name="Rectangle 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76804" name="Object 4"/>
          <p:cNvGraphicFramePr>
            <a:graphicFrameLocks noChangeAspect="1"/>
          </p:cNvGraphicFramePr>
          <p:nvPr/>
        </p:nvGraphicFramePr>
        <p:xfrm>
          <a:off x="319088" y="4564074"/>
          <a:ext cx="8388350" cy="579438"/>
        </p:xfrm>
        <a:graphic>
          <a:graphicData uri="http://schemas.openxmlformats.org/presentationml/2006/ole">
            <p:oleObj spid="_x0000_s28674" name="Equação" r:id="rId3" imgW="3632040" imgH="253800" progId="Equation.3">
              <p:embed/>
            </p:oleObj>
          </a:graphicData>
        </a:graphic>
      </p:graphicFrame>
      <p:sp>
        <p:nvSpPr>
          <p:cNvPr id="3080" name="Rectangle 7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  <p:graphicFrame>
        <p:nvGraphicFramePr>
          <p:cNvPr id="76806" name="Object 6"/>
          <p:cNvGraphicFramePr>
            <a:graphicFrameLocks noChangeAspect="1"/>
          </p:cNvGraphicFramePr>
          <p:nvPr/>
        </p:nvGraphicFramePr>
        <p:xfrm>
          <a:off x="2827352" y="5541981"/>
          <a:ext cx="3816350" cy="458787"/>
        </p:xfrm>
        <a:graphic>
          <a:graphicData uri="http://schemas.openxmlformats.org/presentationml/2006/ole">
            <p:oleObj spid="_x0000_s28675" name="Equation" r:id="rId4" imgW="1663700" imgH="203200" progId="Equation.3">
              <p:embed/>
            </p:oleObj>
          </a:graphicData>
        </a:graphic>
      </p:graphicFrame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dnase_bound_unb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097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Unbound/Bound Ligand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bound_unbound_and_seed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3788" y="1747838"/>
            <a:ext cx="5259387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Models</a:t>
            </a:r>
            <a:endParaRPr lang="en-US" smtClean="0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2890838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mtClean="0"/>
              <a:t>Gold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mtClean="0"/>
              <a:t>Ligand (original)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mtClean="0"/>
              <a:t>Cyan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mtClean="0"/>
              <a:t>Ensemble best model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mtClean="0"/>
              <a:t>Green 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GB" smtClean="0"/>
              <a:t>Ligand (complex) 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6"/>
          <p:cNvSpPr txBox="1">
            <a:spLocks noChangeArrowheads="1"/>
          </p:cNvSpPr>
          <p:nvPr/>
        </p:nvSpPr>
        <p:spPr bwMode="auto">
          <a:xfrm>
            <a:off x="323850" y="5551488"/>
            <a:ext cx="8337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(Blue line) Cα rmsd between the structures in the bound state with E9 (PDB code </a:t>
            </a:r>
            <a:r>
              <a:rPr lang="en-US">
                <a:hlinkClick r:id="rId2"/>
              </a:rPr>
              <a:t>1EMV</a:t>
            </a:r>
            <a:r>
              <a:rPr lang="en-US"/>
              <a:t>)</a:t>
            </a:r>
          </a:p>
          <a:p>
            <a:r>
              <a:rPr lang="en-US"/>
              <a:t> and in the free state (PDB code </a:t>
            </a:r>
            <a:r>
              <a:rPr lang="en-US">
                <a:hlinkClick r:id="rId3"/>
              </a:rPr>
              <a:t>1IMP</a:t>
            </a:r>
            <a:r>
              <a:rPr lang="en-US"/>
              <a:t>). (Green line) Cα rmsd between the “seed” structure </a:t>
            </a:r>
          </a:p>
          <a:p>
            <a:r>
              <a:rPr lang="en-US"/>
              <a:t>and the structure in the free state (PDB code </a:t>
            </a:r>
            <a:r>
              <a:rPr lang="en-US">
                <a:hlinkClick r:id="rId3"/>
              </a:rPr>
              <a:t>1IMP</a:t>
            </a:r>
            <a:r>
              <a:rPr lang="en-US"/>
              <a:t>). (Red line) Cα rmsd between the seed </a:t>
            </a:r>
          </a:p>
          <a:p>
            <a:r>
              <a:rPr lang="en-US"/>
              <a:t>structure of Im9 and the structure in the bound state (PDB code </a:t>
            </a:r>
            <a:r>
              <a:rPr lang="en-US">
                <a:hlinkClick r:id="rId2"/>
              </a:rPr>
              <a:t>1EMV</a:t>
            </a:r>
            <a:r>
              <a:rPr lang="en-US"/>
              <a:t>). </a:t>
            </a:r>
          </a:p>
        </p:txBody>
      </p:sp>
      <p:pic>
        <p:nvPicPr>
          <p:cNvPr id="28675" name="Picture 7" descr="rms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36700" y="188913"/>
            <a:ext cx="52673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energ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88913"/>
            <a:ext cx="7685087" cy="662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Flexible Protein-Protein Docking</a:t>
            </a:r>
            <a:endParaRPr lang="en-US" smtClean="0"/>
          </a:p>
        </p:txBody>
      </p:sp>
      <p:pic>
        <p:nvPicPr>
          <p:cNvPr id="5123" name="Picture 5" descr="dnase_bound_unb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700213"/>
            <a:ext cx="6092825" cy="456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4665663" y="4100513"/>
            <a:ext cx="1368425" cy="230505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4500563" y="2049463"/>
            <a:ext cx="2232025" cy="2016125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681" name="Oval 9"/>
          <p:cNvSpPr>
            <a:spLocks noChangeArrowheads="1"/>
          </p:cNvSpPr>
          <p:nvPr/>
        </p:nvSpPr>
        <p:spPr bwMode="auto">
          <a:xfrm>
            <a:off x="2698750" y="3573463"/>
            <a:ext cx="1368425" cy="2305050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animBg="1"/>
      <p:bldP spid="2868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Additional refinement</a:t>
            </a:r>
            <a:endParaRPr lang="en-US" smtClean="0"/>
          </a:p>
        </p:txBody>
      </p:sp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2636838"/>
            <a:ext cx="7683500" cy="3313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6566" name="Oval 6"/>
          <p:cNvSpPr>
            <a:spLocks noChangeArrowheads="1"/>
          </p:cNvSpPr>
          <p:nvPr/>
        </p:nvSpPr>
        <p:spPr bwMode="auto">
          <a:xfrm>
            <a:off x="2339975" y="4941888"/>
            <a:ext cx="360363" cy="287337"/>
          </a:xfrm>
          <a:prstGeom prst="ellipse">
            <a:avLst/>
          </a:prstGeom>
          <a:noFill/>
          <a:ln w="127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fig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628775"/>
            <a:ext cx="6640513" cy="463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30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Results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3" descr="fi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557338"/>
            <a:ext cx="5259388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Results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2k5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484313"/>
            <a:ext cx="60960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JACS, 2008, 130 (47), pp 15990-15996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450" y="6388100"/>
            <a:ext cx="47101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GB"/>
              <a:t>Endonuclease Colicin−Immunity Protein Complex</a:t>
            </a:r>
          </a:p>
          <a:p>
            <a:pPr eaLnBrk="1" hangingPunct="1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RDC</a:t>
            </a:r>
            <a:endParaRPr lang="en-US" smtClean="0"/>
          </a:p>
        </p:txBody>
      </p:sp>
      <p:pic>
        <p:nvPicPr>
          <p:cNvPr id="40963" name="Picture 5" descr="f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125538"/>
            <a:ext cx="558165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RDC</a:t>
            </a:r>
            <a:endParaRPr lang="pt-BR" dirty="0"/>
          </a:p>
        </p:txBody>
      </p:sp>
      <p:pic>
        <p:nvPicPr>
          <p:cNvPr id="45058" name="Picture 2" descr="http://pubs.acs.org/appl/literatum/publisher/achs/journals/content/jctcce/2011/jctcce.2011.7.issue-12/ct200361b/production/images/large/ct-2011-00361b_000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42984"/>
            <a:ext cx="5306568" cy="549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44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RDCs</a:t>
            </a:r>
            <a:endParaRPr lang="en-US" dirty="0" smtClean="0"/>
          </a:p>
        </p:txBody>
      </p:sp>
      <p:pic>
        <p:nvPicPr>
          <p:cNvPr id="27651" name="Picture 5" descr="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052513"/>
            <a:ext cx="5581650" cy="557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027113"/>
            <a:ext cx="7429500" cy="560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RDC</a:t>
            </a:r>
            <a:endParaRPr lang="pt-BR" dirty="0"/>
          </a:p>
        </p:txBody>
      </p:sp>
      <p:pic>
        <p:nvPicPr>
          <p:cNvPr id="60418" name="Picture 2" descr="http://pubs.acs.org/appl/literatum/publisher/achs/journals/content/jctcce/2011/jctcce.2011.7.issue-12/ct200361b/production/images/large/ct-2011-00361b_000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142984"/>
            <a:ext cx="7075808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2B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341438"/>
            <a:ext cx="5053013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1947863" y="6021388"/>
            <a:ext cx="5222875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en-US" sz="1600"/>
              <a:t>Staphylococcus Aureus Affibody:Affibody Complex </a:t>
            </a:r>
          </a:p>
          <a:p>
            <a:pPr algn="ctr"/>
            <a:r>
              <a:rPr lang="en-US" sz="1600"/>
              <a:t>Green - X-ray structure (2B87) / Cyan - Chemical Shift model. </a:t>
            </a:r>
          </a:p>
          <a:p>
            <a:pPr algn="ctr"/>
            <a:r>
              <a:rPr lang="en-US" sz="1600" b="1"/>
              <a:t>Journal of Physical Chemistry B (2011</a:t>
            </a:r>
            <a:r>
              <a:rPr lang="en-US" sz="1600"/>
              <a:t>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Modelling</a:t>
            </a:r>
            <a:r>
              <a:rPr lang="en-US" sz="3600" dirty="0" smtClean="0"/>
              <a:t> Protein Complexes using </a:t>
            </a:r>
            <a:r>
              <a:rPr lang="en-US" sz="3600" u="sng" dirty="0" smtClean="0"/>
              <a:t>only</a:t>
            </a:r>
            <a:r>
              <a:rPr lang="en-US" sz="3600" dirty="0" smtClean="0"/>
              <a:t> Chemical Shift data.</a:t>
            </a:r>
            <a:br>
              <a:rPr lang="en-US" sz="3600" dirty="0" smtClean="0"/>
            </a:b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dirty="0" smtClean="0"/>
              <a:t>3D Zernike Polynomials</a:t>
            </a:r>
            <a:br>
              <a:rPr lang="en-GB" sz="4000" dirty="0" smtClean="0"/>
            </a:br>
            <a:r>
              <a:rPr lang="en-GB" sz="4000" dirty="0" smtClean="0"/>
              <a:t>SAXS/</a:t>
            </a:r>
            <a:r>
              <a:rPr lang="en-GB" sz="4000" dirty="0" err="1" smtClean="0"/>
              <a:t>Cryo</a:t>
            </a:r>
            <a:r>
              <a:rPr lang="en-GB" sz="4000" dirty="0" smtClean="0"/>
              <a:t>-EM 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76475"/>
            <a:ext cx="7888287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dirty="0" smtClean="0"/>
              <a:t>Surfaces</a:t>
            </a:r>
          </a:p>
        </p:txBody>
      </p:sp>
      <p:pic>
        <p:nvPicPr>
          <p:cNvPr id="32771" name="Picture 3" descr="m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6338" y="1412875"/>
            <a:ext cx="685165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mol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1575" y="1412875"/>
            <a:ext cx="6856413" cy="514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Superposing Shapes &amp; Electrostatics</a:t>
            </a:r>
          </a:p>
        </p:txBody>
      </p:sp>
      <p:pic>
        <p:nvPicPr>
          <p:cNvPr id="26627" name="Picture 3" descr="li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950" y="2035175"/>
            <a:ext cx="4038600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lig_sur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035175"/>
            <a:ext cx="4740275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pt-BR" smtClean="0"/>
              <a:t>Acknowledgments</a:t>
            </a:r>
            <a:endParaRPr lang="en-GB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Michele Vendruscolo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Xavier Salvatella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Andrea Cavalli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Aldo Rampioni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Peter Varnai</a:t>
            </a:r>
          </a:p>
          <a:p>
            <a:pPr eaLnBrk="1" hangingPunct="1">
              <a:lnSpc>
                <a:spcPct val="90000"/>
              </a:lnSpc>
              <a:defRPr/>
            </a:pPr>
            <a:endParaRPr lang="en-GB" sz="2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Tom Blundell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Adrian Schreyer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sz="2800" smtClean="0"/>
              <a:t>Juan Fernánd</a:t>
            </a:r>
            <a:r>
              <a:rPr lang="pt-BR" sz="2800" smtClean="0"/>
              <a:t>ez-Recio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GB" sz="2800" smtClean="0"/>
          </a:p>
        </p:txBody>
      </p:sp>
      <p:pic>
        <p:nvPicPr>
          <p:cNvPr id="28676" name="Picture 6" descr="thatsall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7550" y="1628775"/>
            <a:ext cx="40767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0825" y="1844675"/>
            <a:ext cx="8424863" cy="46799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875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Spherical Harmonics</a:t>
            </a:r>
          </a:p>
        </p:txBody>
      </p:sp>
      <p:pic>
        <p:nvPicPr>
          <p:cNvPr id="7172" name="Picture 4" descr="sphcoo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13" y="2117725"/>
            <a:ext cx="46037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173" name="Object 5"/>
          <p:cNvGraphicFramePr>
            <a:graphicFrameLocks noChangeAspect="1"/>
          </p:cNvGraphicFramePr>
          <p:nvPr>
            <p:ph idx="1"/>
          </p:nvPr>
        </p:nvGraphicFramePr>
        <p:xfrm>
          <a:off x="5076825" y="3736975"/>
          <a:ext cx="3168650" cy="798513"/>
        </p:xfrm>
        <a:graphic>
          <a:graphicData uri="http://schemas.openxmlformats.org/presentationml/2006/ole">
            <p:oleObj spid="_x0000_s7176" name="Equation" r:id="rId4" imgW="1714500" imgH="431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Spherical Harmonics</a:t>
            </a:r>
            <a:endParaRPr lang="en-US" smtClean="0"/>
          </a:p>
        </p:txBody>
      </p:sp>
      <p:pic>
        <p:nvPicPr>
          <p:cNvPr id="8195" name="Picture 6" descr="shre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9363"/>
            <a:ext cx="8785225" cy="122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7" descr="shco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276475"/>
            <a:ext cx="626427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700px-Spherical_harmonic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1358900"/>
            <a:ext cx="6985000" cy="52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Spherical Harmonics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surfac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8780462" cy="391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mtClean="0"/>
              <a:t>SH coarse-to-fine hierarchy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11188" y="6021388"/>
            <a:ext cx="7631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/>
              <a:t>Spherical Harmonic Lighting: The Gritty Details - Robin Green, R&amp;D Programmer,</a:t>
            </a:r>
          </a:p>
          <a:p>
            <a:r>
              <a:rPr lang="en-US"/>
              <a:t>Sony Computer Entertainment America, January 16, 2003.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50825" y="1844675"/>
            <a:ext cx="8424863" cy="46799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923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4000" smtClean="0"/>
              <a:t>Parametric Spherical Harmonics Functions – Duncan &amp; Olson 1993</a:t>
            </a:r>
          </a:p>
        </p:txBody>
      </p:sp>
      <p:pic>
        <p:nvPicPr>
          <p:cNvPr id="11268" name="Picture 4" descr="sphcoo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13" y="2117725"/>
            <a:ext cx="4603750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269" name="Object 5"/>
          <p:cNvGraphicFramePr>
            <a:graphicFrameLocks noChangeAspect="1"/>
          </p:cNvGraphicFramePr>
          <p:nvPr>
            <p:ph idx="1"/>
          </p:nvPr>
        </p:nvGraphicFramePr>
        <p:xfrm>
          <a:off x="5076825" y="2924175"/>
          <a:ext cx="3168650" cy="2424113"/>
        </p:xfrm>
        <a:graphic>
          <a:graphicData uri="http://schemas.openxmlformats.org/presentationml/2006/ole">
            <p:oleObj spid="_x0000_s11272" name="Equation" r:id="rId4" imgW="1727200" imgH="13208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314</TotalTime>
  <Words>527</Words>
  <Application>Microsoft Office PowerPoint</Application>
  <PresentationFormat>Apresentação na tela (4:3)</PresentationFormat>
  <Paragraphs>124</Paragraphs>
  <Slides>41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2</vt:i4>
      </vt:variant>
      <vt:variant>
        <vt:lpstr>Títulos de slides</vt:lpstr>
      </vt:variant>
      <vt:variant>
        <vt:i4>41</vt:i4>
      </vt:variant>
    </vt:vector>
  </HeadingPairs>
  <TitlesOfParts>
    <vt:vector size="44" baseType="lpstr">
      <vt:lpstr>Stream</vt:lpstr>
      <vt:lpstr>Equation</vt:lpstr>
      <vt:lpstr>Equação</vt:lpstr>
      <vt:lpstr>What is so fun about Spherical Harmonics?</vt:lpstr>
      <vt:lpstr>Slide 2</vt:lpstr>
      <vt:lpstr>Flexible Protein-Protein Docking</vt:lpstr>
      <vt:lpstr>Surfaces</vt:lpstr>
      <vt:lpstr>Spherical Harmonics</vt:lpstr>
      <vt:lpstr>Spherical Harmonics</vt:lpstr>
      <vt:lpstr>Spherical Harmonics</vt:lpstr>
      <vt:lpstr>SH coarse-to-fine hierarchy</vt:lpstr>
      <vt:lpstr>Parametric Spherical Harmonics Functions – Duncan &amp; Olson 1993</vt:lpstr>
      <vt:lpstr>Conformal mapping</vt:lpstr>
      <vt:lpstr>Parametric Spherical Harmonics Functions – Duncan &amp; Olson 1993</vt:lpstr>
      <vt:lpstr>Saves Space</vt:lpstr>
      <vt:lpstr>Parametric Spherical Harmonics Functions – Duncan &amp; Olson 1993</vt:lpstr>
      <vt:lpstr>Parametric Spherical Harmonics Functions – Duncan &amp; Olson 1993</vt:lpstr>
      <vt:lpstr>Parametric Spherical Harmonics Functions – Duncan &amp; Olson 1993</vt:lpstr>
      <vt:lpstr>Olson 2003</vt:lpstr>
      <vt:lpstr>Balloons &amp; Donuts</vt:lpstr>
      <vt:lpstr>Large Complexes</vt:lpstr>
      <vt:lpstr>IV – Bouncing Droplets: Putting flexibility into protein-protein docking</vt:lpstr>
      <vt:lpstr>Step I – Ensemble  DNAse/IM9 complex</vt:lpstr>
      <vt:lpstr>Slide 21</vt:lpstr>
      <vt:lpstr>Step II – Pose prediction</vt:lpstr>
      <vt:lpstr>Step II – Pose prediction</vt:lpstr>
      <vt:lpstr>Step III – Refinement and Selection</vt:lpstr>
      <vt:lpstr>Step III – Refinement and Selection</vt:lpstr>
      <vt:lpstr>Unbound/Bound Ligand</vt:lpstr>
      <vt:lpstr>Models</vt:lpstr>
      <vt:lpstr>Slide 28</vt:lpstr>
      <vt:lpstr>Slide 29</vt:lpstr>
      <vt:lpstr>Additional refinement</vt:lpstr>
      <vt:lpstr>Results</vt:lpstr>
      <vt:lpstr>Results</vt:lpstr>
      <vt:lpstr>JACS, 2008, 130 (47), pp 15990-15996</vt:lpstr>
      <vt:lpstr>RDC</vt:lpstr>
      <vt:lpstr>RDC</vt:lpstr>
      <vt:lpstr>RDCs</vt:lpstr>
      <vt:lpstr>RDC</vt:lpstr>
      <vt:lpstr>Modelling Protein Complexes using only Chemical Shift data. </vt:lpstr>
      <vt:lpstr>3D Zernike Polynomials SAXS/Cryo-EM </vt:lpstr>
      <vt:lpstr>Superposing Shapes &amp; Electrostatics</vt:lpstr>
      <vt:lpstr>Acknowledgments</vt:lpstr>
    </vt:vector>
  </TitlesOfParts>
  <Company>University of Cambridge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Chemical Shift and Flexible Protein-Protein Dockin</dc:title>
  <dc:creator>Rinaldo Wander Montalvao</dc:creator>
  <cp:lastModifiedBy>Rinaldo</cp:lastModifiedBy>
  <cp:revision>111</cp:revision>
  <dcterms:created xsi:type="dcterms:W3CDTF">2009-07-20T13:15:20Z</dcterms:created>
  <dcterms:modified xsi:type="dcterms:W3CDTF">2013-03-21T17:06:43Z</dcterms:modified>
</cp:coreProperties>
</file>