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7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76" r:id="rId10"/>
    <p:sldMasterId id="2147483788" r:id="rId11"/>
    <p:sldMasterId id="2147483806" r:id="rId12"/>
    <p:sldMasterId id="2147483824" r:id="rId13"/>
  </p:sldMasterIdLst>
  <p:notesMasterIdLst>
    <p:notesMasterId r:id="rId54"/>
  </p:notesMasterIdLst>
  <p:sldIdLst>
    <p:sldId id="256" r:id="rId14"/>
    <p:sldId id="297" r:id="rId15"/>
    <p:sldId id="298" r:id="rId16"/>
    <p:sldId id="299" r:id="rId17"/>
    <p:sldId id="257" r:id="rId18"/>
    <p:sldId id="258" r:id="rId19"/>
    <p:sldId id="259" r:id="rId20"/>
    <p:sldId id="260" r:id="rId21"/>
    <p:sldId id="261" r:id="rId22"/>
    <p:sldId id="262" r:id="rId23"/>
    <p:sldId id="296" r:id="rId24"/>
    <p:sldId id="263" r:id="rId25"/>
    <p:sldId id="264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302" r:id="rId40"/>
    <p:sldId id="280" r:id="rId41"/>
    <p:sldId id="281" r:id="rId42"/>
    <p:sldId id="282" r:id="rId43"/>
    <p:sldId id="283" r:id="rId44"/>
    <p:sldId id="284" r:id="rId45"/>
    <p:sldId id="285" r:id="rId46"/>
    <p:sldId id="300" r:id="rId47"/>
    <p:sldId id="301" r:id="rId48"/>
    <p:sldId id="295" r:id="rId49"/>
    <p:sldId id="286" r:id="rId50"/>
    <p:sldId id="287" r:id="rId51"/>
    <p:sldId id="292" r:id="rId52"/>
    <p:sldId id="294" r:id="rId53"/>
  </p:sldIdLst>
  <p:sldSz cx="9144000" cy="6858000" type="screen4x3"/>
  <p:notesSz cx="6858000" cy="9144000"/>
  <p:defaultTextStyle>
    <a:defPPr>
      <a:defRPr lang="en-US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81" d="100"/>
          <a:sy n="81" d="100"/>
        </p:scale>
        <p:origin x="-880" y="24"/>
      </p:cViewPr>
      <p:guideLst>
        <p:guide orient="horz" pos="22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68B60-7AFC-3745-8374-B5B1F6B3EEE2}" type="datetimeFigureOut">
              <a:rPr lang="en-US" smtClean="0"/>
              <a:t>4/8/13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F5AEE-C766-924B-9A69-B39C6E209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F5AEE-C766-924B-9A69-B39C6E2092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72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0DF408B-5B06-EE47-8239-2A8B8484AC0A}" type="slidenum">
              <a:rPr lang="en-GB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A12709-8FFC-4B4D-975D-8927B327629B}" type="slidenum">
              <a:rPr lang="en-GB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38263" y="914400"/>
            <a:ext cx="4179887" cy="3133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46350" y="4352637"/>
            <a:ext cx="4770904" cy="347806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4BAD55-AEC1-454E-8502-B1BD353CF708}" type="slidenum">
              <a:rPr lang="en-GB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B4CD496-6D43-0746-AEAD-10BCCF862255}" type="slidenum">
              <a:rPr lang="en-GB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A14DD9-97D0-7A4D-87FE-A0764AC49042}" type="slidenum">
              <a:rPr lang="en-GB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5616-9946-476F-9678-3CEC3B541B1C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5616-9946-476F-9678-3CEC3B541B1C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>
              <a:latin typeface="Calibri" charset="0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AAA31EA-4167-B240-83F8-479A57ACA160}" type="slidenum">
              <a:rPr lang="pt-BR">
                <a:solidFill>
                  <a:prstClr val="black"/>
                </a:solidFill>
              </a:rPr>
              <a:pPr eaLnBrk="1" hangingPunct="1"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>
              <a:latin typeface="Calibri" charset="0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6A7851-65F8-0343-8AB6-98396AC1C97B}" type="slidenum">
              <a:rPr lang="pt-BR">
                <a:solidFill>
                  <a:prstClr val="black"/>
                </a:solidFill>
              </a:rPr>
              <a:pPr eaLnBrk="1" hangingPunct="1"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>
              <a:latin typeface="Calibri" charset="0"/>
            </a:endParaRPr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48F1DB-968D-0E42-B172-80CDA0EE4439}" type="slidenum">
              <a:rPr lang="pt-BR">
                <a:solidFill>
                  <a:prstClr val="black"/>
                </a:solidFill>
              </a:rPr>
              <a:pPr eaLnBrk="1" hangingPunct="1"/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B4A741-EF48-5E43-BFE7-5A70FC745BFB}" type="slidenum">
              <a:rPr lang="en-US" sz="1200">
                <a:solidFill>
                  <a:prstClr val="black"/>
                </a:solidFill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>
              <a:latin typeface="Calibri" charset="0"/>
            </a:endParaRPr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9AF79C-590A-404A-A40F-46323DE0EED4}" type="slidenum">
              <a:rPr lang="pt-BR">
                <a:solidFill>
                  <a:prstClr val="black"/>
                </a:solidFill>
              </a:rPr>
              <a:pPr eaLnBrk="1" hangingPunct="1"/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>
              <a:latin typeface="Calibri" charset="0"/>
            </a:endParaRPr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B79AD0C-FC69-BA46-A966-757DB892C1BF}" type="slidenum">
              <a:rPr lang="pt-BR">
                <a:solidFill>
                  <a:prstClr val="black"/>
                </a:solidFill>
              </a:rPr>
              <a:pPr eaLnBrk="1" hangingPunct="1"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>
              <a:latin typeface="Calibri" charset="0"/>
            </a:endParaRPr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B79AD0C-FC69-BA46-A966-757DB892C1BF}" type="slidenum">
              <a:rPr lang="pt-BR">
                <a:solidFill>
                  <a:prstClr val="black"/>
                </a:solidFill>
              </a:rPr>
              <a:pPr eaLnBrk="1" hangingPunct="1"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3DA4-28BC-4B8A-BB66-F7A7F3FD2FD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225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3DA4-28BC-4B8A-BB66-F7A7F3FD2FD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375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3DA4-28BC-4B8A-BB66-F7A7F3FD2FD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726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3DA4-28BC-4B8A-BB66-F7A7F3FD2FD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355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3DA4-28BC-4B8A-BB66-F7A7F3FD2FD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291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8C2DA-071D-43E0-A279-5BC7D334A78E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F5AEE-C766-924B-9A69-B39C6E2092A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001817-3426-4249-A96B-70279A047E20}" type="slidenum">
              <a:rPr lang="en-US" sz="1200">
                <a:solidFill>
                  <a:prstClr val="black"/>
                </a:solidFill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F5AEE-C766-924B-9A69-B39C6E2092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6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04A07-6921-4CE5-96A7-7881BD3B9C7E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DF7B-79F2-4AA0-8DD7-B5F2E61856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05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DF7B-79F2-4AA0-8DD7-B5F2E61856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85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DF7B-79F2-4AA0-8DD7-B5F2E61856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51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1BE2C56-C233-E743-BE3B-CFFACF0EE05B}" type="slidenum">
              <a:rPr lang="en-GB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www4.usp.br/index.php" TargetMode="External"/><Relationship Id="rId3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4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69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65D2F-CE34-4F93-B99A-AD894784CB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53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BB61-CB49-4E2A-8569-613956C1F9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30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34" y="609600"/>
            <a:ext cx="568862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4C9DA-F61C-4AD7-93BE-27279977390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5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12501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3B483-5546-4C13-9C8C-3CEE2D09D81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006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B0395A4-8036-4A5F-A8BE-1332A42EFEB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552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25CF7CF-EBDB-4507-87AD-2B0901EABEB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9305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5370381-19E7-4CBD-9A27-01E9DE8224E9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554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76C02A6-F5E3-4372-A06D-CC336DDC352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482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43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024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7530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1307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5205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9672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546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1155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4186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0845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9549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34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EF52-8691-D248-B91A-06C139A796C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253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C7BB2-8D9C-44BA-9601-AC9E2D0F92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870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C045-4D1A-4C43-8D42-8A0135700791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811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35" y="44069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86F0-F312-488F-B673-A22F170D21B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497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7ED4D-142F-4216-B2B2-6962E36828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762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30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30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36090-A782-4C97-AA5D-AB29511756D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275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AD14-8A7D-4A7C-974F-2737DF6298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922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2D59-B06F-4818-BAAD-C472A2E15F12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675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538" y="27311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EA6A-C55A-4BB3-9E61-ACF6FD8C57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321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65D2F-CE34-4F93-B99A-AD894784CB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122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BB61-CB49-4E2A-8569-613956C1F9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0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E485E-4778-834C-8229-F67582BA5D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125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32" y="609600"/>
            <a:ext cx="568862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4C9DA-F61C-4AD7-93BE-27279977390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849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481277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3B483-5546-4C13-9C8C-3CEE2D09D81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087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B0395A4-8036-4A5F-A8BE-1332A42EFEB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5516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25CF7CF-EBDB-4507-87AD-2B0901EABEB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50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5370381-19E7-4CBD-9A27-01E9DE8224E9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1755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76C02A6-F5E3-4372-A06D-CC336DDC352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29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84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C7BB2-8D9C-44BA-9601-AC9E2D0F92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239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C045-4D1A-4C43-8D42-8A0135700791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05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35" y="440695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86F0-F312-488F-B673-A22F170D21B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3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37808-A7FB-0D42-80DD-954D1790354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17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7ED4D-142F-4216-B2B2-6962E36828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656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299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299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36090-A782-4C97-AA5D-AB29511756D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635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AD14-8A7D-4A7C-974F-2737DF6298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545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2D59-B06F-4818-BAAD-C472A2E15F12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752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538" y="273108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EA6A-C55A-4BB3-9E61-ACF6FD8C57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79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65D2F-CE34-4F93-B99A-AD894784CB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714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BB61-CB49-4E2A-8569-613956C1F9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40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30" y="609600"/>
            <a:ext cx="568862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4C9DA-F61C-4AD7-93BE-27279977390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428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54067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3B483-5546-4C13-9C8C-3CEE2D09D81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13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B6004-C592-FD4C-A4BA-26110E83AC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867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B0395A4-8036-4A5F-A8BE-1332A42EFEB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711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25CF7CF-EBDB-4507-87AD-2B0901EABEB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292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5370381-19E7-4CBD-9A27-01E9DE8224E9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437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76C02A6-F5E3-4372-A06D-CC336DDC352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402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92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C7BB2-8D9C-44BA-9601-AC9E2D0F920D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96178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C045-4D1A-4C43-8D42-8A013570079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422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35" y="44069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86F0-F312-488F-B673-A22F170D21B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14906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7ED4D-142F-4216-B2B2-6962E36828FA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33980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30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30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36090-A782-4C97-AA5D-AB29511756D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24831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AD14-8A7D-4A7C-974F-2737DF6298FA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5423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010C3-BE3B-5E42-81DC-4E6C4FD37D19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519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2D59-B06F-4818-BAAD-C472A2E15F1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155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538" y="273116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EA6A-C55A-4BB3-9E61-ACF6FD8C579E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64016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65D2F-CE34-4F93-B99A-AD894784CBDD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78301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BB61-CB49-4E2A-8569-613956C1F99B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59476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34" y="609600"/>
            <a:ext cx="568862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4C9DA-F61C-4AD7-93BE-27279977390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69092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66566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3B483-5546-4C13-9C8C-3CEE2D09D81B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44814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B0395A4-8036-4A5F-A8BE-1332A42EFEB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460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25CF7CF-EBDB-4507-87AD-2B0901EABEBA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847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5370381-19E7-4CBD-9A27-01E9DE8224E9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6A8C0-FA2F-A548-A908-F3B9CF77421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543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76C02A6-F5E3-4372-A06D-CC336DDC3522}" type="slidenum">
              <a:rPr lang="pt-B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671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>
                <a:solidFill>
                  <a:srgbClr val="000000"/>
                </a:solidFill>
                <a:latin typeface="Times New Roman"/>
              </a:rPr>
              <a:pPr/>
              <a:t>4/8/13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9219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0394D-40C8-F94E-A2FD-52740CC5F55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48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B3C6E-62EA-5D4C-BE31-EC4567C42ED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9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A3B51-8F0F-744F-8652-FF676C9469F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0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027CD-3F7D-9C46-9D2A-A44C2AFA638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6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A02AF-92AD-F542-900E-78A467F5569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60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96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96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8058-F2D6-A14C-8312-2B86C974373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26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12704" y="609600"/>
            <a:ext cx="9076065" cy="0"/>
          </a:xfrm>
          <a:prstGeom prst="lin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st="50800" dir="5400000" sy="-100000" algn="bl" rotWithShape="0"/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2704" y="573088"/>
            <a:ext cx="9076065" cy="0"/>
          </a:xfrm>
          <a:prstGeom prst="lin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st="50800" dir="5400000" sy="-100000" algn="bl" rotWithShape="0"/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http://www4.usp.br/templates/usp/images/logo-usp.gif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35423" r="29544" b="15480"/>
          <a:stretch>
            <a:fillRect/>
          </a:stretch>
        </p:blipFill>
        <p:spPr bwMode="auto">
          <a:xfrm>
            <a:off x="9527" y="70137"/>
            <a:ext cx="7953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41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60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28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944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68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331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82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623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4654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575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43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919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BD176-D588-4840-8445-9F7A0871EA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633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6D4E-E0DD-AD4F-96BB-1640C5391B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0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9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2ABA3-43AB-6448-A373-161EEE1583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151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31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31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C8CF2-F0C2-9747-9F20-9FFF9ABE50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453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6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6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31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6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31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7607D-84FA-7D43-BAD6-B12191FB51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94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71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7CC46-CD81-A147-9C6A-1E740CBE57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95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09AF7-F578-3A48-A7C8-C95125EF1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097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280EE-4D22-3146-9A6E-2D158CC4FF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939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5A487-898D-8643-BD6A-445AAB24C7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266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96F49-77B4-9243-93B1-3823773F3C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38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35"/>
            <a:ext cx="2056320" cy="585565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35"/>
            <a:ext cx="6032160" cy="585565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32AD7-BBDD-BB4E-96F5-09952FFC2E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31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975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275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932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15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70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477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35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697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694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837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0686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258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0AB177-364E-954F-AB1C-CC6B27D85952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A1369-1ED7-3846-923D-041765AA4606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731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1F4F7B-7948-AB49-9CF2-9DC0E4342E95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0BF1F-E7B1-E448-9DE8-013BE110C5BD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306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23AEF-7635-E946-A51D-83BF0DCA8415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78C2F-CFEE-7D43-B7E2-8283D8675F20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31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1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A869C-CA54-2348-9EAF-CE23F1544527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1DDD8-DF6D-2948-94B2-2AAA6ADFA27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087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C467CD-CFCA-7649-9916-D843E9DB8140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C0554-1D78-D945-8FF8-2279C1678FC6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488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05669-19C0-7744-8D36-04CB4773F705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FD535-F9F0-3D48-BA04-E816A772322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607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6E6AB3-46AC-2745-A532-A18378D6136B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F87A1-B07E-324B-A811-B529DBA9EC0F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80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1ED67A-C379-AE44-9244-26859A58D58C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4C66E-708E-D54A-857E-33B2A8274A9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869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CAE482-5C60-6740-B905-197735068B70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1F752-D6E3-484C-BE45-ADA02E14984D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708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64173-2B5B-6841-A8F8-A8D02BF195D6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2AC18-D2A6-4143-BAB3-CD34112AB52B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256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5DFDD0-E565-8647-BB5A-2299536BB246}" type="datetimeFigureOut">
              <a:rPr lang="pt-BR"/>
              <a:pPr/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C2DDD-1B40-D847-8B3B-5AFDB336A60C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932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C1BACE6-711A-4378-8FBD-BD199BCCE988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895D6A0-DAA8-41FB-83E6-C07C30B2602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609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2EB1E4-8B14-486A-82C8-3AFF5F9CADB9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31E07D3-1D94-4647-8B3D-40F8EEDEE37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7359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55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20B62B-A16C-43DB-B6C4-C87BBA376420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0C9B80-2584-4440-BCFE-41664747278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911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5B6EE5-110F-43DF-A1E6-2689BE63432E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3A3E70-1963-446B-B5B0-D6FB1FA8EA8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351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294FA4F-33C9-4C51-98AB-AA3AE19D8BFB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DEA93B6-94C1-46CA-A2B7-F4478581095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9215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0D08BF-262C-47DD-AF3A-D5E231F5AA8A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741A23-A52A-4C10-9F10-B5EC696BCE9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4067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E5FD2E-655D-4665-92F2-BE3BAE4932E5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A6E185F-F6AE-418E-9D0E-491ACDA3F30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4985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F513898-C75E-4A98-8BBE-C84DB9EAC189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3F1EEB-1431-4211-A3C4-42EFFFA21B5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0378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6F260D8-DBA0-4820-9857-BE0804865544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E6B57E7-99DE-447E-8ADB-74B42207C20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4844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7D5A6D-F8B9-4815-8494-71FA3A686445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BF24C9A-6E3A-4968-AC25-41812065FC9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1448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B244BB-198C-4C88-918A-FE3B0B7F85EA}" type="datetimeFigureOut">
              <a:rPr lang="pt-BR"/>
              <a:pPr>
                <a:defRPr/>
              </a:pPr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F8AF15-549E-4022-8148-EA37E4F5C8A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287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85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6858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600200"/>
            <a:ext cx="8305800" cy="50292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859652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388F8AF-B9CF-4734-AD24-798449FE63D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78069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ED0AFC-60FB-422D-8B47-C3844F59227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2930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6CABCCC-34AA-42DB-A0B5-5BDAFA1CE185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48190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25B266-B7E4-46CA-B9C8-3CCC7B7B702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921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48F6C10-93F0-4042-92CE-8A53277631E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9822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CF66EF9-55D0-41A0-AD28-CEBFA4DC020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514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FADE50F-D8ED-4BB3-9AF4-CD9CC5959FE7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25569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2E75B7E-0B02-4282-8FBB-982FE16A21C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81984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A68FD41-92FC-4D14-8340-781E92C90115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109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531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FFA06DD-A3C9-45AF-AB02-E5BBFCF295A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020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E89FCA8-0C39-43E7-8B43-3590529DC6F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04448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92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C7BB2-8D9C-44BA-9601-AC9E2D0F92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58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C045-4D1A-4C43-8D42-8A0135700791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59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35" y="44069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86F0-F312-488F-B673-A22F170D21B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288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7ED4D-142F-4216-B2B2-6962E36828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60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30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30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36090-A782-4C97-AA5D-AB29511756D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025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AD14-8A7D-4A7C-974F-2737DF6298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067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2D59-B06F-4818-BAAD-C472A2E15F12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Picture 2" descr="http://www.ifsc.usp.br/images/stories/logomarcas/logo_ifsc_laranja_600x1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-27383"/>
            <a:ext cx="2459350" cy="7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1219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538" y="273116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EA6A-C55A-4BB3-9E61-ACF6FD8C579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4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36.xml"/><Relationship Id="rId18" Type="http://schemas.openxmlformats.org/officeDocument/2006/relationships/theme" Target="../theme/theme11.xml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3.xml"/><Relationship Id="rId18" Type="http://schemas.openxmlformats.org/officeDocument/2006/relationships/theme" Target="../theme/theme12.xml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2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1.xml"/><Relationship Id="rId19" Type="http://schemas.openxmlformats.org/officeDocument/2006/relationships/theme" Target="../theme/theme13.xml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08.xml"/><Relationship Id="rId18" Type="http://schemas.openxmlformats.org/officeDocument/2006/relationships/theme" Target="../theme/theme9.xml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0546-0723-7B4E-9756-A564566A959D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4ADF-B4D6-D144-8B55-76EC6A13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7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4571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4571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4571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4571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4571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51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FDB903-5D86-48CD-B514-EE50999F9593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3" name="Picture 11" descr="Logo USP 75_cor_6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" y="0"/>
            <a:ext cx="1528397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45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FDB903-5D86-48CD-B514-EE50999F9593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3" name="Picture 11" descr="Logo USP 75_cor_6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" y="0"/>
            <a:ext cx="1528397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47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FDB903-5D86-48CD-B514-EE50999F9593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3" name="Picture 11" descr="Logo USP 75_cor_6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" y="0"/>
            <a:ext cx="1528397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473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fld id="{F10E410F-ED4C-0642-8DEA-AF55A878C057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6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fld id="{0F6F8FD1-18F7-456C-B293-E011CD4B6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0"/>
              <a:t>4/8/13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/>
            <a:fld id="{49C78458-D7EC-4039-803F-D381CAFB9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1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31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>
              <a:ea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D0AA73FA-9191-6C45-95E6-1F07D9F58F14}" type="slidenum">
              <a:rPr lang="en-GB">
                <a:ea typeface="ＭＳ Ｐゴシック" charset="0"/>
              </a:rPr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3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AR PL KaitiM GB" charset="0"/>
        </a:defRPr>
      </a:lvl9pPr>
    </p:titleStyle>
    <p:bodyStyle>
      <a:lvl1pPr marL="311045" indent="-311045" algn="l" defTabSz="4147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710631-AA58-458F-BAC8-FF099C1BD9B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4/8/13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90D0BB-0534-4FE8-AE7C-9AA7AA21A88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02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5DE688-A45B-784E-8E97-A773D5D0C7BF}" type="datetimeFigureOut">
              <a:rPr lang="pt-BR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4/8/13</a:t>
            </a:fld>
            <a:endParaRPr lang="pt-BR">
              <a:ea typeface="ＭＳ Ｐゴシック" charset="0"/>
              <a:cs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15A82E2-8A08-314A-8343-1A40FED7ED7C}" type="slidenum">
              <a:rPr lang="pt-BR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7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4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99737975-12B3-4F66-8604-41CB99E04069}" type="datetimeFigureOut">
              <a:rPr lang="pt-BR"/>
              <a:pPr defTabSz="914400">
                <a:defRPr/>
              </a:pPr>
              <a:t>4/8/13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99F82F3D-A14A-457D-89DB-FEFD0B6D4035}" type="slidenum">
              <a:rPr lang="pt-BR"/>
              <a:pPr defTabSz="914400"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13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43" r:id="rId12"/>
    <p:sldLayoutId id="2147483844" r:id="rId13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9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0B27-5230-4AAF-AA26-D8CC13243618}" type="slidenum">
              <a:rPr lang="en-US">
                <a:latin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523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FDB903-5D86-48CD-B514-EE50999F9593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3" name="Picture 11" descr="Logo USP 75_cor_6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" y="0"/>
            <a:ext cx="1528397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57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hyperlink" Target="http://www.google.com.br/url?sa=i&amp;rct=j&amp;q=faber+castell&amp;source=images&amp;cd=&amp;cad=rja&amp;docid=9jDfuBW9Vj1rCM&amp;tbnid=arQ-4S1xxXe9UM:&amp;ved=0CAUQjRw&amp;url=http://www.akatu.org.br/Apoiadores/AcoesDeApoiadores/Acoes/Faber-Castell-usa-100-de-madeira-plantada-para-fabricar-lapis&amp;ei=z-JOUZDFAoHm9ATp74C4Cw&amp;bvm=bv.44158598,d.eWU&amp;psig=AFQjCNHq2RDJy2pAcaUTQv6IO5f7OaHHbA&amp;ust=1364210580139361" TargetMode="External"/><Relationship Id="rId6" Type="http://schemas.openxmlformats.org/officeDocument/2006/relationships/image" Target="../media/image39.gif"/><Relationship Id="rId7" Type="http://schemas.openxmlformats.org/officeDocument/2006/relationships/image" Target="../media/image40.jpeg"/><Relationship Id="rId8" Type="http://schemas.openxmlformats.org/officeDocument/2006/relationships/hyperlink" Target="http://www.slb.com/" TargetMode="External"/><Relationship Id="rId9" Type="http://schemas.openxmlformats.org/officeDocument/2006/relationships/image" Target="../media/image41.gif"/><Relationship Id="rId10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0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jpe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6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image" Target="../media/image80.png"/><Relationship Id="rId7" Type="http://schemas.openxmlformats.org/officeDocument/2006/relationships/image" Target="../media/image71.pn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nanomedicina.br/" TargetMode="External"/><Relationship Id="rId12" Type="http://schemas.openxmlformats.org/officeDocument/2006/relationships/hyperlink" Target="http://www.twitter.com/nanomedicina" TargetMode="External"/><Relationship Id="rId13" Type="http://schemas.openxmlformats.org/officeDocument/2006/relationships/image" Target="../media/image92.jpe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png"/><Relationship Id="rId9" Type="http://schemas.openxmlformats.org/officeDocument/2006/relationships/image" Target="../media/image90.jpeg"/><Relationship Id="rId10" Type="http://schemas.openxmlformats.org/officeDocument/2006/relationships/image" Target="../media/image9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wmf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jpeg"/><Relationship Id="rId12" Type="http://schemas.openxmlformats.org/officeDocument/2006/relationships/image" Target="../media/image113.png"/><Relationship Id="rId13" Type="http://schemas.openxmlformats.org/officeDocument/2006/relationships/image" Target="../media/image114.jpeg"/><Relationship Id="rId14" Type="http://schemas.openxmlformats.org/officeDocument/2006/relationships/image" Target="../media/image115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4.png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8" Type="http://schemas.openxmlformats.org/officeDocument/2006/relationships/image" Target="../media/image109.jpeg"/><Relationship Id="rId9" Type="http://schemas.openxmlformats.org/officeDocument/2006/relationships/image" Target="../media/image110.jpeg"/><Relationship Id="rId10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hyperlink" Target="http://www.google.com.br/url?sa=i&amp;rct=j&amp;q=structure+based+drug+design&amp;source=images&amp;cd=&amp;cad=rja&amp;docid=-w0wKPJtr8eXjM&amp;tbnid=0KwyGxyYLo_RoM:&amp;ved=0CAUQjRw&amp;url=http://www.vls3d.com/images.html&amp;ei=-q9CUYLRMoKI9QS3q4DwDg&amp;bvm=bv.43828540,d.eWU&amp;psig=AFQjCNEqm4bTA2UWlaqLB9QC-h4iR9gAiw&amp;ust=1363411281682799" TargetMode="External"/><Relationship Id="rId6" Type="http://schemas.openxmlformats.org/officeDocument/2006/relationships/image" Target="../media/image118.jpeg"/><Relationship Id="rId7" Type="http://schemas.openxmlformats.org/officeDocument/2006/relationships/hyperlink" Target="http://www.google.com.br/url?sa=i&amp;rct=j&amp;q=ligand+molecular+alignment&amp;source=images&amp;cd=&amp;cad=rja&amp;docid=yFxNW0AAhyJDJM&amp;tbnid=MgCLRu1IiXzccM:&amp;ved=0CAUQjRw&amp;url=http://www.sciencedirect.com/science/article/pii/S1093326306001173&amp;ei=JbFCUa68MIbo8gS284GgCw&amp;bvm=bv.43828540,d.eWU&amp;psig=AFQjCNGI5QNgOcB2dUfVrR5Ra0UrbW9NuA&amp;ust=1363411581376701" TargetMode="External"/><Relationship Id="rId8" Type="http://schemas.openxmlformats.org/officeDocument/2006/relationships/image" Target="../media/image119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6.png"/><Relationship Id="rId12" Type="http://schemas.openxmlformats.org/officeDocument/2006/relationships/image" Target="../media/image127.jpe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image" Target="../media/image131.png"/><Relationship Id="rId17" Type="http://schemas.openxmlformats.org/officeDocument/2006/relationships/image" Target="../media/image132.png"/><Relationship Id="rId18" Type="http://schemas.openxmlformats.org/officeDocument/2006/relationships/image" Target="../media/image133.png"/><Relationship Id="rId19" Type="http://schemas.openxmlformats.org/officeDocument/2006/relationships/image" Target="../media/image134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jpeg"/><Relationship Id="rId8" Type="http://schemas.openxmlformats.org/officeDocument/2006/relationships/hyperlink" Target="http://www.google.com.br/url?sa=i&amp;rct=j&amp;q=biomek+3000&amp;source=images&amp;cd=&amp;cad=rja&amp;docid=Y9u8ByJMHz7jrM&amp;tbnid=yP9kqGS7jF1FsM:&amp;ved=0CAUQjRw&amp;url=http://www4.clermont.inra.fr/umr1095/Equipes/Plates-formes-techniques-et-experimentales/Genotypage-a-haut-debit/Activites&amp;ei=UqtCUaTNBI7c9QSMpoHQBg&amp;bvm=bv.43828540,d.eWU&amp;psig=AFQjCNEdjJEOPjLmhvIJGlSxOox4vCa8gA&amp;ust=1363410093284056" TargetMode="External"/><Relationship Id="rId9" Type="http://schemas.openxmlformats.org/officeDocument/2006/relationships/image" Target="../media/image125.jpeg"/><Relationship Id="rId10" Type="http://schemas.openxmlformats.org/officeDocument/2006/relationships/hyperlink" Target="http://www.google.com.br/url?sa=i&amp;rct=j&amp;q=biological+screenings+virtual+screening&amp;source=images&amp;cd=&amp;cad=rja&amp;docid=waEwfg5-_4EBIM&amp;tbnid=UZytku5m17XE3M:&amp;ved=0CAUQjRw&amp;url=http://cococo.unibo.it/cococo/what-is-cococo&amp;ei=vqtCUYKBMImm9ASLvoHYAw&amp;bvm=bv.43828540,d.eWU&amp;psig=AFQjCNFg4clptb1rfaD-XW8tRzRZFP_QAQ&amp;ust=1363410221722232" TargetMode="Externa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jpeg"/><Relationship Id="rId12" Type="http://schemas.openxmlformats.org/officeDocument/2006/relationships/image" Target="../media/image143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5.png"/><Relationship Id="rId4" Type="http://schemas.openxmlformats.org/officeDocument/2006/relationships/image" Target="../media/image136.jpeg"/><Relationship Id="rId5" Type="http://schemas.openxmlformats.org/officeDocument/2006/relationships/image" Target="../media/image137.png"/><Relationship Id="rId6" Type="http://schemas.openxmlformats.org/officeDocument/2006/relationships/image" Target="../media/image138.jpe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microsoft.com/office/2007/relationships/hdphoto" Target="../media/hdphoto1.wdp"/><Relationship Id="rId5" Type="http://schemas.openxmlformats.org/officeDocument/2006/relationships/image" Target="../media/image142.jpeg"/><Relationship Id="rId6" Type="http://schemas.openxmlformats.org/officeDocument/2006/relationships/image" Target="../media/image144.jpg"/><Relationship Id="rId7" Type="http://schemas.openxmlformats.org/officeDocument/2006/relationships/image" Target="../media/image145.emf"/><Relationship Id="rId8" Type="http://schemas.openxmlformats.org/officeDocument/2006/relationships/image" Target="../media/image135.png"/><Relationship Id="rId9" Type="http://schemas.openxmlformats.org/officeDocument/2006/relationships/image" Target="../media/image146.jpeg"/><Relationship Id="rId10" Type="http://schemas.openxmlformats.org/officeDocument/2006/relationships/image" Target="../media/image147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microsoft.com/office/2007/relationships/hdphoto" Target="../media/hdphoto1.wdp"/><Relationship Id="rId5" Type="http://schemas.openxmlformats.org/officeDocument/2006/relationships/image" Target="../media/image142.jpeg"/><Relationship Id="rId6" Type="http://schemas.openxmlformats.org/officeDocument/2006/relationships/image" Target="../media/image148.jp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8.png"/><Relationship Id="rId12" Type="http://schemas.openxmlformats.org/officeDocument/2006/relationships/image" Target="../media/image159.png"/><Relationship Id="rId13" Type="http://schemas.openxmlformats.org/officeDocument/2006/relationships/image" Target="../media/image160.gif"/><Relationship Id="rId14" Type="http://schemas.openxmlformats.org/officeDocument/2006/relationships/image" Target="../media/image161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49.png"/><Relationship Id="rId3" Type="http://schemas.openxmlformats.org/officeDocument/2006/relationships/image" Target="../media/image150.gif"/><Relationship Id="rId4" Type="http://schemas.openxmlformats.org/officeDocument/2006/relationships/image" Target="../media/image151.gif"/><Relationship Id="rId5" Type="http://schemas.openxmlformats.org/officeDocument/2006/relationships/image" Target="../media/image152.png"/><Relationship Id="rId6" Type="http://schemas.openxmlformats.org/officeDocument/2006/relationships/image" Target="../media/image153.gif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6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wmf"/><Relationship Id="rId7" Type="http://schemas.openxmlformats.org/officeDocument/2006/relationships/image" Target="../media/image166.wmf"/><Relationship Id="rId8" Type="http://schemas.openxmlformats.org/officeDocument/2006/relationships/image" Target="../media/image16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1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1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72.emf"/><Relationship Id="rId3" Type="http://schemas.openxmlformats.org/officeDocument/2006/relationships/image" Target="../media/image17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6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3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4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www.slb.com/services/characterization/wireline_open_hole/nmr/" TargetMode="External"/><Relationship Id="rId5" Type="http://schemas.openxmlformats.org/officeDocument/2006/relationships/image" Target="../media/image23.png"/><Relationship Id="rId6" Type="http://schemas.openxmlformats.org/officeDocument/2006/relationships/hyperlink" Target="http://vimeo.com/19051493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Atividades</a:t>
            </a:r>
            <a:r>
              <a:rPr lang="en-US" sz="4800" dirty="0" smtClean="0">
                <a:solidFill>
                  <a:srgbClr val="0000FF"/>
                </a:solidFill>
              </a:rPr>
              <a:t> de PDIT-IFSC/USP</a:t>
            </a:r>
            <a:endParaRPr lang="en-US" sz="4800" dirty="0">
              <a:solidFill>
                <a:srgbClr val="0000FF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822339"/>
              </p:ext>
            </p:extLst>
          </p:nvPr>
        </p:nvGraphicFramePr>
        <p:xfrm>
          <a:off x="47039" y="23516"/>
          <a:ext cx="36830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Picture" r:id="rId3" imgW="3517392" imgH="874776" progId="Word.Picture.8">
                  <p:embed/>
                </p:oleObj>
              </mc:Choice>
              <mc:Fallback>
                <p:oleObj name="Picture" r:id="rId3" imgW="3517392" imgH="874776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9" y="23516"/>
                        <a:ext cx="368300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69092" y="3197924"/>
            <a:ext cx="5619964" cy="109258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Carlos Egues</a:t>
            </a:r>
          </a:p>
          <a:p>
            <a:pPr algn="ctr"/>
            <a:r>
              <a:rPr lang="en-US" sz="2500" dirty="0" err="1" smtClean="0">
                <a:solidFill>
                  <a:srgbClr val="0000FF"/>
                </a:solidFill>
              </a:rPr>
              <a:t>Presidente</a:t>
            </a:r>
            <a:r>
              <a:rPr lang="en-US" sz="2500" dirty="0" smtClean="0">
                <a:solidFill>
                  <a:srgbClr val="0000FF"/>
                </a:solidFill>
              </a:rPr>
              <a:t> da </a:t>
            </a:r>
            <a:r>
              <a:rPr lang="en-US" sz="2500" dirty="0" err="1" smtClean="0">
                <a:solidFill>
                  <a:srgbClr val="0000FF"/>
                </a:solidFill>
              </a:rPr>
              <a:t>Comissão</a:t>
            </a:r>
            <a:r>
              <a:rPr lang="en-US" sz="2500" dirty="0" smtClean="0">
                <a:solidFill>
                  <a:srgbClr val="0000FF"/>
                </a:solidFill>
              </a:rPr>
              <a:t> de </a:t>
            </a:r>
            <a:r>
              <a:rPr lang="en-US" sz="2500" dirty="0" err="1" smtClean="0">
                <a:solidFill>
                  <a:srgbClr val="0000FF"/>
                </a:solidFill>
              </a:rPr>
              <a:t>Pequisa</a:t>
            </a:r>
            <a:r>
              <a:rPr lang="en-US" sz="2500" dirty="0">
                <a:solidFill>
                  <a:srgbClr val="0000FF"/>
                </a:solidFill>
              </a:rPr>
              <a:t>/</a:t>
            </a:r>
            <a:r>
              <a:rPr lang="en-US" sz="2500" dirty="0" smtClean="0">
                <a:solidFill>
                  <a:srgbClr val="0000FF"/>
                </a:solidFill>
              </a:rPr>
              <a:t>IFSC</a:t>
            </a:r>
            <a:endParaRPr lang="en-US" sz="25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712" y="4957493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7385" y="1301475"/>
            <a:ext cx="3826549" cy="2160243"/>
            <a:chOff x="3550587" y="1772817"/>
            <a:chExt cx="2785107" cy="1678583"/>
          </a:xfrm>
        </p:grpSpPr>
        <p:grpSp>
          <p:nvGrpSpPr>
            <p:cNvPr id="8" name="Group 7"/>
            <p:cNvGrpSpPr/>
            <p:nvPr/>
          </p:nvGrpSpPr>
          <p:grpSpPr>
            <a:xfrm>
              <a:off x="3550587" y="1772817"/>
              <a:ext cx="2785106" cy="1678583"/>
              <a:chOff x="1922590" y="1676399"/>
              <a:chExt cx="6979850" cy="420675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922590" y="1676399"/>
                <a:ext cx="6979850" cy="4206754"/>
                <a:chOff x="2119522" y="2870996"/>
                <a:chExt cx="7694798" cy="463716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>
                  <a:lum/>
                  <a:alphaModFix/>
                </a:blip>
                <a:srcRect l="18561"/>
                <a:stretch/>
              </p:blipFill>
              <p:spPr>
                <a:xfrm>
                  <a:off x="2119522" y="2871000"/>
                  <a:ext cx="7694798" cy="46371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4">
                  <a:lum/>
                  <a:alphaModFix amt="25000"/>
                </a:blip>
                <a:srcRect l="18561"/>
                <a:stretch/>
              </p:blipFill>
              <p:spPr>
                <a:xfrm>
                  <a:off x="2119522" y="2870996"/>
                  <a:ext cx="7694798" cy="46371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3442352" y="3648270"/>
                <a:ext cx="526329" cy="599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67203" y="3407827"/>
                <a:ext cx="514976" cy="599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B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87485" y="2939633"/>
                <a:ext cx="511457" cy="599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29786" y="1987839"/>
                <a:ext cx="538322" cy="599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D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772711" y="2771468"/>
              <a:ext cx="562983" cy="585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809"/>
          <a:stretch/>
        </p:blipFill>
        <p:spPr>
          <a:xfrm>
            <a:off x="2880322" y="1124750"/>
            <a:ext cx="6228184" cy="1384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79515" y="3573024"/>
            <a:ext cx="3039009" cy="2808313"/>
            <a:chOff x="10260632" y="1594712"/>
            <a:chExt cx="4176464" cy="3859422"/>
          </a:xfrm>
        </p:grpSpPr>
        <p:sp>
          <p:nvSpPr>
            <p:cNvPr id="3" name="Rectangle 2"/>
            <p:cNvSpPr/>
            <p:nvPr/>
          </p:nvSpPr>
          <p:spPr>
            <a:xfrm>
              <a:off x="10260632" y="1594712"/>
              <a:ext cx="4176464" cy="385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0399899" y="1641390"/>
              <a:ext cx="3897929" cy="3812744"/>
              <a:chOff x="10116616" y="5146721"/>
              <a:chExt cx="3897929" cy="3812744"/>
            </a:xfrm>
          </p:grpSpPr>
          <p:pic>
            <p:nvPicPr>
              <p:cNvPr id="5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406" b="54016"/>
              <a:stretch/>
            </p:blipFill>
            <p:spPr bwMode="auto">
              <a:xfrm>
                <a:off x="10116617" y="5146721"/>
                <a:ext cx="3897928" cy="3189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492" r="21406" b="-1198"/>
              <a:stretch/>
            </p:blipFill>
            <p:spPr bwMode="auto">
              <a:xfrm>
                <a:off x="10116616" y="8563627"/>
                <a:ext cx="3897929" cy="395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70481" y="4077070"/>
            <a:ext cx="1949591" cy="1581560"/>
            <a:chOff x="7168319" y="5067000"/>
            <a:chExt cx="1822507" cy="1458721"/>
          </a:xfrm>
        </p:grpSpPr>
        <p:sp>
          <p:nvSpPr>
            <p:cNvPr id="32" name="TextBox 31"/>
            <p:cNvSpPr txBox="1"/>
            <p:nvPr/>
          </p:nvSpPr>
          <p:spPr>
            <a:xfrm>
              <a:off x="7801363" y="5538960"/>
              <a:ext cx="327535" cy="3960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compatLnSpc="0">
              <a:spAutoFit/>
            </a:bodyPr>
            <a:lstStyle/>
            <a:p>
              <a:pPr defTabSz="914210" hangingPunct="0">
                <a:defRPr/>
              </a:pPr>
              <a:r>
                <a:rPr lang="en-US" sz="2200" b="1" dirty="0">
                  <a:ln w="0">
                    <a:solidFill>
                      <a:srgbClr val="000000"/>
                    </a:solidFill>
                    <a:prstDash val="solid"/>
                  </a:ln>
                  <a:solidFill>
                    <a:srgbClr val="FFFF00"/>
                  </a:solidFill>
                  <a:latin typeface="Candara" pitchFamily="34"/>
                  <a:ea typeface="Arial Unicode MS" pitchFamily="2"/>
                  <a:cs typeface="FreeSans" pitchFamily="2"/>
                </a:rPr>
                <a:t>B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68319" y="6129642"/>
              <a:ext cx="337743" cy="3960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compatLnSpc="0">
              <a:spAutoFit/>
            </a:bodyPr>
            <a:lstStyle/>
            <a:p>
              <a:pPr defTabSz="914210" hangingPunct="0">
                <a:defRPr/>
              </a:pPr>
              <a:r>
                <a:rPr lang="en-US" sz="2200" b="1" dirty="0">
                  <a:ln w="0">
                    <a:solidFill>
                      <a:srgbClr val="000000"/>
                    </a:solidFill>
                    <a:prstDash val="solid"/>
                  </a:ln>
                  <a:solidFill>
                    <a:srgbClr val="FFFF00"/>
                  </a:solidFill>
                  <a:latin typeface="Candara" pitchFamily="34"/>
                  <a:ea typeface="Arial Unicode MS" pitchFamily="2"/>
                  <a:cs typeface="FreeSans" pitchFamily="2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46720" y="5251347"/>
              <a:ext cx="315558" cy="3960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compatLnSpc="0">
              <a:spAutoFit/>
            </a:bodyPr>
            <a:lstStyle/>
            <a:p>
              <a:pPr defTabSz="914210" hangingPunct="0">
                <a:defRPr/>
              </a:pPr>
              <a:r>
                <a:rPr lang="en-US" sz="2200" b="1" dirty="0">
                  <a:ln w="0">
                    <a:solidFill>
                      <a:srgbClr val="000000"/>
                    </a:solidFill>
                    <a:prstDash val="solid"/>
                  </a:ln>
                  <a:solidFill>
                    <a:srgbClr val="FFFF00"/>
                  </a:solidFill>
                  <a:latin typeface="Candara" pitchFamily="34"/>
                  <a:ea typeface="Arial Unicode MS" pitchFamily="2"/>
                  <a:cs typeface="FreeSans" pitchFamily="2"/>
                </a:rPr>
                <a:t>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50800" y="5115599"/>
              <a:ext cx="340026" cy="3960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compatLnSpc="0">
              <a:spAutoFit/>
            </a:bodyPr>
            <a:lstStyle/>
            <a:p>
              <a:pPr defTabSz="914210" hangingPunct="0">
                <a:defRPr/>
              </a:pPr>
              <a:r>
                <a:rPr lang="en-US" sz="2200" b="1" dirty="0">
                  <a:ln w="0">
                    <a:solidFill>
                      <a:srgbClr val="000000"/>
                    </a:solidFill>
                    <a:prstDash val="solid"/>
                  </a:ln>
                  <a:solidFill>
                    <a:srgbClr val="FFFF00"/>
                  </a:solidFill>
                  <a:latin typeface="Candara" pitchFamily="34"/>
                  <a:ea typeface="Arial Unicode MS" pitchFamily="2"/>
                  <a:cs typeface="FreeSans" pitchFamily="2"/>
                </a:rPr>
                <a:t>D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439670" y="6328886"/>
              <a:ext cx="119030" cy="118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wrap="none" lIns="99000" tIns="54000" rIns="99000" bIns="54000" anchor="ctr" compatLnSpc="0"/>
            <a:lstStyle/>
            <a:p>
              <a:pPr defTabSz="914210" hangingPunct="0">
                <a:defRPr/>
              </a:pPr>
              <a:endParaRPr lang="en-US" sz="1600">
                <a:solidFill>
                  <a:prstClr val="black"/>
                </a:solidFill>
                <a:latin typeface="Arial" pitchFamily="18"/>
                <a:ea typeface="Arial Unicode MS" pitchFamily="2"/>
                <a:cs typeface="FreeSans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896500" y="5866182"/>
              <a:ext cx="119030" cy="118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wrap="none" lIns="99000" tIns="54000" rIns="99000" bIns="54000" anchor="ctr" compatLnSpc="0"/>
            <a:lstStyle/>
            <a:p>
              <a:pPr defTabSz="914210" hangingPunct="0">
                <a:defRPr/>
              </a:pPr>
              <a:endParaRPr lang="en-US" sz="1600">
                <a:solidFill>
                  <a:prstClr val="black"/>
                </a:solidFill>
                <a:latin typeface="Arial" pitchFamily="18"/>
                <a:ea typeface="Arial Unicode MS" pitchFamily="2"/>
                <a:cs typeface="FreeSans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8178030" y="5605187"/>
              <a:ext cx="120781" cy="118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wrap="none" lIns="99000" tIns="54000" rIns="99000" bIns="54000" anchor="ctr" compatLnSpc="0"/>
            <a:lstStyle/>
            <a:p>
              <a:pPr defTabSz="914210" hangingPunct="0">
                <a:defRPr/>
              </a:pPr>
              <a:endParaRPr lang="en-US" sz="1600">
                <a:solidFill>
                  <a:prstClr val="black"/>
                </a:solidFill>
                <a:latin typeface="Arial" pitchFamily="18"/>
                <a:ea typeface="Arial Unicode MS" pitchFamily="2"/>
                <a:cs typeface="FreeSans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8685947" y="5067000"/>
              <a:ext cx="120780" cy="118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wrap="none" lIns="99000" tIns="54000" rIns="99000" bIns="54000" anchor="ctr" compatLnSpc="0"/>
            <a:lstStyle/>
            <a:p>
              <a:pPr defTabSz="914210" hangingPunct="0">
                <a:defRPr/>
              </a:pPr>
              <a:endParaRPr lang="en-US" sz="1600">
                <a:solidFill>
                  <a:prstClr val="black"/>
                </a:solidFill>
                <a:latin typeface="Arial" pitchFamily="18"/>
                <a:ea typeface="Arial Unicode MS" pitchFamily="2"/>
                <a:cs typeface="FreeSans" pitchFamily="2"/>
              </a:endParaRPr>
            </a:p>
          </p:txBody>
        </p:sp>
      </p:grpSp>
      <p:pic>
        <p:nvPicPr>
          <p:cNvPr id="29" name="Picture 2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6356" r="67246" b="61117"/>
          <a:stretch/>
        </p:blipFill>
        <p:spPr>
          <a:xfrm>
            <a:off x="3563890" y="2780928"/>
            <a:ext cx="5214945" cy="29523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65012" y="109082"/>
            <a:ext cx="7295396" cy="101564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2600" i="1" dirty="0">
                <a:solidFill>
                  <a:srgbClr val="250DB3"/>
                </a:solidFill>
                <a:latin typeface="Calibri"/>
                <a:cs typeface="Arabic Typesetting" pitchFamily="66" charset="-78"/>
              </a:rPr>
              <a:t>New NMR methods: relaxation times (permeability), </a:t>
            </a:r>
          </a:p>
          <a:p>
            <a:pPr defTabSz="914210"/>
            <a:r>
              <a:rPr lang="en-US" sz="800" i="1" dirty="0">
                <a:solidFill>
                  <a:srgbClr val="250DB3"/>
                </a:solidFill>
                <a:latin typeface="Calibri"/>
                <a:cs typeface="Arabic Typesetting" pitchFamily="66" charset="-78"/>
              </a:rPr>
              <a:t>                                     </a:t>
            </a:r>
          </a:p>
          <a:p>
            <a:pPr defTabSz="914210"/>
            <a:r>
              <a:rPr lang="en-US" sz="2600" i="1" dirty="0">
                <a:solidFill>
                  <a:srgbClr val="250DB3"/>
                </a:solidFill>
                <a:latin typeface="Calibri"/>
                <a:cs typeface="Arabic Typesetting" pitchFamily="66" charset="-78"/>
              </a:rPr>
              <a:t>       diffusion coefficients, Imaging (MRI)…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7672538" y="3501008"/>
            <a:ext cx="288032" cy="70734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7672538" y="4449848"/>
            <a:ext cx="288032" cy="70734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9984" y="3541658"/>
            <a:ext cx="837561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srgbClr val="FFFF00"/>
                </a:solidFill>
                <a:latin typeface="Calibri"/>
              </a:rPr>
              <a:t>~1 mm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9502" y="5867403"/>
            <a:ext cx="428282" cy="307758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14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51856" y="5867403"/>
            <a:ext cx="463923" cy="307758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14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-1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4204" y="5867403"/>
            <a:ext cx="466754" cy="307758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14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-2</a:t>
            </a: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50097" y="3645024"/>
            <a:ext cx="1517650" cy="369332"/>
          </a:xfrm>
          <a:prstGeom prst="rect">
            <a:avLst/>
          </a:prstGeom>
          <a:noFill/>
          <a:ln>
            <a:noFill/>
          </a:ln>
          <a:extLst/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210"/>
            <a:r>
              <a:rPr lang="en-US" dirty="0" smtClean="0">
                <a:solidFill>
                  <a:prstClr val="white"/>
                </a:solidFill>
              </a:rPr>
              <a:t>Permeability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TextBox 13"/>
          <p:cNvSpPr txBox="1">
            <a:spLocks noChangeArrowheads="1"/>
          </p:cNvSpPr>
          <p:nvPr/>
        </p:nvSpPr>
        <p:spPr bwMode="auto">
          <a:xfrm>
            <a:off x="1115618" y="1268761"/>
            <a:ext cx="1398752" cy="5949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210"/>
            <a:r>
              <a:rPr lang="en-US" sz="1600" dirty="0">
                <a:solidFill>
                  <a:srgbClr val="0000FF"/>
                </a:solidFill>
              </a:rPr>
              <a:t>Pore sizes</a:t>
            </a:r>
          </a:p>
          <a:p>
            <a:pPr algn="ctr" defTabSz="914210"/>
            <a:r>
              <a:rPr lang="en-US" sz="1600" dirty="0">
                <a:solidFill>
                  <a:srgbClr val="0000FF"/>
                </a:solidFill>
              </a:rPr>
              <a:t>(1 to 100 </a:t>
            </a:r>
            <a:r>
              <a:rPr lang="en-US" sz="1600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dirty="0">
                <a:solidFill>
                  <a:srgbClr val="0000FF"/>
                </a:solidFill>
              </a:rPr>
              <a:t>m)</a:t>
            </a:r>
          </a:p>
        </p:txBody>
      </p:sp>
      <p:sp>
        <p:nvSpPr>
          <p:cNvPr id="24" name="Oval 23"/>
          <p:cNvSpPr/>
          <p:nvPr/>
        </p:nvSpPr>
        <p:spPr>
          <a:xfrm>
            <a:off x="1467638" y="5253271"/>
            <a:ext cx="441677" cy="441677"/>
          </a:xfrm>
          <a:prstGeom prst="ellipse">
            <a:avLst/>
          </a:prstGeom>
          <a:noFill/>
          <a:ln w="12700">
            <a:solidFill>
              <a:srgbClr val="E7F80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67247" y="4811594"/>
            <a:ext cx="441677" cy="441677"/>
          </a:xfrm>
          <a:prstGeom prst="ellipse">
            <a:avLst/>
          </a:prstGeom>
          <a:noFill/>
          <a:ln w="12700">
            <a:solidFill>
              <a:srgbClr val="E7F80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5581" y="4571836"/>
            <a:ext cx="467981" cy="369314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defTabSz="914210" hangingPunct="0">
              <a:defRPr/>
            </a:pPr>
            <a:r>
              <a:rPr lang="en-US" b="1" dirty="0" smtClean="0">
                <a:ln w="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latin typeface="Candara" pitchFamily="34"/>
                <a:ea typeface="Arial Unicode MS" pitchFamily="2"/>
                <a:cs typeface="FreeSans" pitchFamily="2"/>
              </a:rPr>
              <a:t>AB</a:t>
            </a:r>
            <a:endParaRPr lang="en-US" b="1" dirty="0">
              <a:ln w="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latin typeface="Candara" pitchFamily="34"/>
              <a:ea typeface="Arial Unicode MS" pitchFamily="2"/>
              <a:cs typeface="FreeSans" pitchFamily="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35701" y="5435932"/>
            <a:ext cx="467981" cy="369314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defTabSz="914210" hangingPunct="0">
              <a:defRPr/>
            </a:pPr>
            <a:r>
              <a:rPr lang="en-US" b="1" dirty="0" smtClean="0">
                <a:ln w="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latin typeface="Candara" pitchFamily="34"/>
                <a:ea typeface="Arial Unicode MS" pitchFamily="2"/>
                <a:cs typeface="FreeSans" pitchFamily="2"/>
              </a:rPr>
              <a:t>AB</a:t>
            </a:r>
            <a:endParaRPr lang="en-US" b="1" dirty="0">
              <a:ln w="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latin typeface="Candara" pitchFamily="34"/>
              <a:ea typeface="Arial Unicode MS" pitchFamily="2"/>
              <a:cs typeface="FreeSans" pitchFamily="2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59634" y="5008027"/>
            <a:ext cx="453468" cy="501669"/>
          </a:xfrm>
          <a:prstGeom prst="rect">
            <a:avLst/>
          </a:prstGeom>
          <a:noFill/>
          <a:ln w="127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89073" y="2847927"/>
            <a:ext cx="565477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srgbClr val="FFFF00"/>
                </a:solidFill>
                <a:latin typeface="Calibri"/>
              </a:rPr>
              <a:t>MRI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78444" y="5877274"/>
            <a:ext cx="3867587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i="1" dirty="0" smtClean="0">
                <a:solidFill>
                  <a:srgbClr val="0000FF"/>
                </a:solidFill>
                <a:latin typeface="Calibri"/>
              </a:rPr>
              <a:t>Petrobras &amp; Schlumberger… (2 Ph.D.’s)</a:t>
            </a:r>
            <a:endParaRPr lang="en-US" i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64291" y="6381330"/>
            <a:ext cx="1955330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b="1" i="1" dirty="0" smtClean="0">
                <a:solidFill>
                  <a:srgbClr val="FF0000"/>
                </a:solidFill>
                <a:latin typeface="Calibri"/>
              </a:rPr>
              <a:t>Visit our posters…</a:t>
            </a:r>
            <a:endParaRPr lang="pt-BR" b="1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692697"/>
            <a:ext cx="1233955" cy="18722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3891" y="6381312"/>
            <a:ext cx="305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(“innovation in methodology”)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01251" y="526055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“Worm holes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2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37943" y="1517650"/>
            <a:ext cx="4352192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Experiments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for Quantum </a:t>
            </a:r>
            <a:r>
              <a:rPr lang="pt-B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Processing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1" name="CaixaDeTexto 18"/>
          <p:cNvSpPr txBox="1">
            <a:spLocks noChangeArrowheads="1"/>
          </p:cNvSpPr>
          <p:nvPr/>
        </p:nvSpPr>
        <p:spPr bwMode="auto">
          <a:xfrm>
            <a:off x="417636" y="4786313"/>
            <a:ext cx="82427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NMR pulse sequence for implementing a quantum circuit designed to detect and quantify quantum correlations of separable states (quantum discord)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Review Letters,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2011/2012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print"/>
          <a:srcRect t="925"/>
          <a:stretch>
            <a:fillRect/>
          </a:stretch>
        </p:blipFill>
        <p:spPr bwMode="auto">
          <a:xfrm>
            <a:off x="483577" y="857250"/>
            <a:ext cx="392430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884484" y="-23813"/>
            <a:ext cx="8424497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8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NMR in Quantum Computing</a:t>
            </a:r>
          </a:p>
        </p:txBody>
      </p:sp>
      <p:sp>
        <p:nvSpPr>
          <p:cNvPr id="73734" name="Retângulo 5"/>
          <p:cNvSpPr>
            <a:spLocks noChangeArrowheads="1"/>
          </p:cNvSpPr>
          <p:nvPr/>
        </p:nvSpPr>
        <p:spPr bwMode="auto">
          <a:xfrm>
            <a:off x="219810" y="785813"/>
            <a:ext cx="8638443" cy="3929062"/>
          </a:xfrm>
          <a:prstGeom prst="rect">
            <a:avLst/>
          </a:prstGeom>
          <a:noFill/>
          <a:ln w="31750" algn="ctr">
            <a:solidFill>
              <a:srgbClr val="8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4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7" y="35920"/>
            <a:ext cx="5041060" cy="584757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3200" i="1" dirty="0">
                <a:solidFill>
                  <a:srgbClr val="250DB3"/>
                </a:solidFill>
                <a:latin typeface="Calibri"/>
                <a:cs typeface="Arabic Typesetting" pitchFamily="66" charset="-78"/>
              </a:rPr>
              <a:t>NMR hardware &amp; software…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-36512" y="980736"/>
            <a:ext cx="2808312" cy="954107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14210"/>
            <a:r>
              <a:rPr lang="en-US" b="1" u="sng" dirty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NMR </a:t>
            </a:r>
            <a:r>
              <a:rPr lang="en-US" b="1" u="sng" dirty="0" smtClean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Spectrometer for </a:t>
            </a:r>
          </a:p>
          <a:p>
            <a:pPr defTabSz="914210"/>
            <a:r>
              <a:rPr lang="en-US" b="1" u="sng" dirty="0" smtClean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applications in oil science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:</a:t>
            </a:r>
          </a:p>
          <a:p>
            <a:pPr defTabSz="914210"/>
            <a:r>
              <a:rPr lang="en-US" sz="200" dirty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 </a:t>
            </a:r>
          </a:p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Partnership with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Tecmag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Arabic Typesetting" pitchFamily="66" charset="-78"/>
              </a:rPr>
              <a:t>… </a:t>
            </a:r>
            <a:endParaRPr lang="en-US" dirty="0">
              <a:solidFill>
                <a:prstClr val="black"/>
              </a:solidFill>
              <a:latin typeface="Calibri"/>
              <a:cs typeface="Arabic Typesetting" pitchFamily="66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07" y="2269902"/>
            <a:ext cx="4237017" cy="1231088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defTabSz="914210"/>
            <a:r>
              <a:rPr lang="en-US" b="1" u="sng" dirty="0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NMR accessories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: </a:t>
            </a:r>
          </a:p>
          <a:p>
            <a:pPr defTabSz="914210"/>
            <a:endParaRPr lang="en-US" sz="200" dirty="0">
              <a:solidFill>
                <a:srgbClr val="0000FF"/>
              </a:solidFill>
              <a:latin typeface="Calibri"/>
              <a:cs typeface="Arabic Typesetting" pitchFamily="66" charset="-78"/>
            </a:endParaRPr>
          </a:p>
          <a:p>
            <a:pPr defTabSz="914210"/>
            <a:r>
              <a:rPr lang="en-US" dirty="0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probes with </a:t>
            </a:r>
            <a:r>
              <a:rPr lang="en-US" dirty="0" err="1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rf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 &amp; magnetic </a:t>
            </a:r>
          </a:p>
          <a:p>
            <a:pPr defTabSz="914210"/>
            <a:r>
              <a:rPr lang="en-US" dirty="0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field gradient coils under</a:t>
            </a:r>
          </a:p>
          <a:p>
            <a:pPr defTabSz="914210"/>
            <a:r>
              <a:rPr lang="en-US" dirty="0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reservoir conditions: ~10.000 psi &amp; ~150 </a:t>
            </a:r>
            <a:r>
              <a:rPr lang="en-US" baseline="30000" dirty="0" err="1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o</a:t>
            </a:r>
            <a:r>
              <a:rPr lang="en-US" dirty="0" err="1" smtClean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C</a:t>
            </a:r>
            <a:endParaRPr lang="en-US" dirty="0">
              <a:solidFill>
                <a:srgbClr val="0000FF"/>
              </a:solidFill>
              <a:latin typeface="Calibri"/>
              <a:cs typeface="Arabic Typesetting" pitchFamily="66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6511" y="3491716"/>
            <a:ext cx="8486816" cy="369314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defTabSz="914210"/>
            <a:r>
              <a:rPr lang="en-US" b="1" u="sng" dirty="0">
                <a:solidFill>
                  <a:srgbClr val="C00000"/>
                </a:solidFill>
                <a:latin typeface="Calibri"/>
                <a:cs typeface="Arabic Typesetting" pitchFamily="66" charset="-78"/>
              </a:rPr>
              <a:t>NMR </a:t>
            </a:r>
            <a:r>
              <a:rPr lang="en-US" b="1" u="sng" dirty="0" smtClean="0">
                <a:solidFill>
                  <a:srgbClr val="C00000"/>
                </a:solidFill>
                <a:latin typeface="Calibri"/>
                <a:cs typeface="Arabic Typesetting" pitchFamily="66" charset="-78"/>
              </a:rPr>
              <a:t>software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Arabic Typesetting" pitchFamily="66" charset="-78"/>
              </a:rPr>
              <a:t>:  Inverse Laplace transform, Numeric simulations, Spectrometer control… </a:t>
            </a:r>
            <a:endParaRPr lang="en-US" dirty="0">
              <a:solidFill>
                <a:srgbClr val="C00000"/>
              </a:solidFill>
              <a:latin typeface="Calibri"/>
              <a:cs typeface="Arabic Typesetting" pitchFamily="66" charset="-78"/>
            </a:endParaRPr>
          </a:p>
        </p:txBody>
      </p:sp>
      <p:pic>
        <p:nvPicPr>
          <p:cNvPr id="1027" name="Picture 14" descr="Untitled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6" t="27178" r="19864" b="19233"/>
          <a:stretch/>
        </p:blipFill>
        <p:spPr bwMode="auto">
          <a:xfrm>
            <a:off x="6515643" y="836718"/>
            <a:ext cx="1368726" cy="17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m 9" descr="DSC0294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5431" b="-798"/>
          <a:stretch/>
        </p:blipFill>
        <p:spPr bwMode="auto">
          <a:xfrm>
            <a:off x="7944938" y="816917"/>
            <a:ext cx="1152128" cy="10801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m 8" descr="DSC05005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5" y="2251731"/>
            <a:ext cx="1425575" cy="10715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3832" r="3021" b="18708"/>
          <a:stretch/>
        </p:blipFill>
        <p:spPr>
          <a:xfrm>
            <a:off x="2587808" y="692696"/>
            <a:ext cx="3806121" cy="24482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3992" r="600"/>
          <a:stretch/>
        </p:blipFill>
        <p:spPr bwMode="auto">
          <a:xfrm>
            <a:off x="4283492" y="3893945"/>
            <a:ext cx="4860508" cy="27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3970" y="5644455"/>
            <a:ext cx="145141" cy="1024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7330" y="6525346"/>
            <a:ext cx="3294113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b="1" i="1" dirty="0" smtClean="0">
                <a:solidFill>
                  <a:srgbClr val="FF0000"/>
                </a:solidFill>
                <a:latin typeface="Calibri"/>
              </a:rPr>
              <a:t>Visit our posters &amp; NMR stand…</a:t>
            </a:r>
            <a:endParaRPr lang="pt-BR" b="1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9915" y="709248"/>
            <a:ext cx="822790" cy="43086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1100" dirty="0">
                <a:solidFill>
                  <a:srgbClr val="FFFF00"/>
                </a:solidFill>
                <a:latin typeface="Calibri"/>
              </a:rPr>
              <a:t>Permanent</a:t>
            </a:r>
          </a:p>
          <a:p>
            <a:pPr defTabSz="914210"/>
            <a:r>
              <a:rPr lang="en-US" sz="1100" dirty="0">
                <a:solidFill>
                  <a:srgbClr val="FFFF00"/>
                </a:solidFill>
                <a:latin typeface="Calibri"/>
              </a:rPr>
              <a:t>magnet</a:t>
            </a:r>
            <a:endParaRPr lang="pt-BR" sz="11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1800" y="2347574"/>
            <a:ext cx="846760" cy="26159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1100" dirty="0">
                <a:solidFill>
                  <a:srgbClr val="FFFF00"/>
                </a:solidFill>
                <a:latin typeface="Calibri"/>
              </a:rPr>
              <a:t>NMR probe</a:t>
            </a:r>
            <a:endParaRPr lang="pt-BR" sz="11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6260" y="1689356"/>
            <a:ext cx="1041487" cy="59490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 defTabSz="914210"/>
            <a:r>
              <a:rPr lang="en-US" sz="1100" dirty="0" err="1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rf</a:t>
            </a:r>
            <a:r>
              <a:rPr lang="en-US" sz="1100" dirty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 &amp; magnetic </a:t>
            </a:r>
          </a:p>
          <a:p>
            <a:pPr algn="ctr" defTabSz="914210"/>
            <a:r>
              <a:rPr lang="en-US" sz="1100" dirty="0">
                <a:solidFill>
                  <a:srgbClr val="0000FF"/>
                </a:solidFill>
                <a:latin typeface="Calibri"/>
                <a:cs typeface="Arabic Typesetting" pitchFamily="66" charset="-78"/>
              </a:rPr>
              <a:t>field gradient coils </a:t>
            </a:r>
            <a:endParaRPr lang="pt-BR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1887" y="1709641"/>
            <a:ext cx="690267" cy="600146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 defTabSz="914210"/>
            <a:r>
              <a:rPr lang="en-US" sz="1100" b="1" dirty="0">
                <a:solidFill>
                  <a:prstClr val="black"/>
                </a:solidFill>
                <a:latin typeface="Calibri"/>
              </a:rPr>
              <a:t>High </a:t>
            </a:r>
          </a:p>
          <a:p>
            <a:pPr algn="ctr" defTabSz="914210"/>
            <a:r>
              <a:rPr lang="en-US" sz="1100" b="1" dirty="0">
                <a:solidFill>
                  <a:prstClr val="black"/>
                </a:solidFill>
                <a:latin typeface="Calibri"/>
              </a:rPr>
              <a:t>Pressure</a:t>
            </a:r>
          </a:p>
          <a:p>
            <a:pPr algn="ctr" defTabSz="914210"/>
            <a:r>
              <a:rPr lang="en-US" sz="1100" b="1" dirty="0">
                <a:solidFill>
                  <a:prstClr val="black"/>
                </a:solidFill>
                <a:latin typeface="Calibri"/>
              </a:rPr>
              <a:t>cell</a:t>
            </a:r>
            <a:endParaRPr lang="pt-BR" sz="11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" y="3957561"/>
            <a:ext cx="4274319" cy="278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9872" y="5676456"/>
            <a:ext cx="526466" cy="338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20" tIns="45711" rIns="91420" bIns="45711">
            <a:spAutoFit/>
          </a:bodyPr>
          <a:lstStyle/>
          <a:p>
            <a:pPr defTabSz="914210">
              <a:defRPr/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940455"/>
            <a:ext cx="267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(porous media in general!)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3781" r="63333" b="2377"/>
          <a:stretch/>
        </p:blipFill>
        <p:spPr bwMode="auto">
          <a:xfrm>
            <a:off x="7380311" y="690960"/>
            <a:ext cx="1513019" cy="208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14103" r="26595" b="58379"/>
          <a:stretch/>
        </p:blipFill>
        <p:spPr bwMode="auto">
          <a:xfrm>
            <a:off x="35501" y="764712"/>
            <a:ext cx="4631995" cy="117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9" descr="data:image/jpeg;base64,/9j/4AAQSkZJRgABAQAAAQABAAD/2wCEAAkGBhQSEBUUEhQUFRQWFBQUFRQUFRQVFBUUFBQVFBQUFBQXHCYeFxkjGRQUHy8gIycpLCwsFR4xNTAqNSYrLCkBCQoKDgwOFw8PGiwcHBwsLCwpLCwsKSkpLCwsKSkpLCkpLCkpKSksKSksKSkpLCkpLCkpLCkpKSwsLDUsLCkpLP/AABEIAKUBMQMBIgACEQEDEQH/xAAbAAACAwEBAQAAAAAAAAAAAAACAwABBAUGB//EAEQQAAICAQMCBAMEBgYHCQAAAAECAAMRBBIhBTEGE0FRIjJhFHGBkQdScqGx8CMzQoKSwRUWNENjc7MkJjVEU1ViorL/xAAYAQEBAQEBAAAAAAAAAAAAAAAAAQIDBf/EACQRAQEBAAMAAQMEAwAAAAAAAAABEQIhMUESUXFCYYHwAyIy/9oADAMBAAIRAxEAPwD5rGqeIqGh/n3nm10M8v4ZVVnpLrkFYBzMiIMGATuMPzZEQAwGFwIqzj7jLZecwXfPAiBUYl2IsiSb9DhaSYQfnEVW2I1SDzMWCntIMS7Zh2WZEXNSCCaq34mWMVyO8WBoszE5wY0AGR8eszBGXPMC5/SQv7SFgZYIpx/PrGK+RGGsY5mbzPQSegG7yAyMJU2GecYYc7YiN830mbBZJIi2sJj/ADNvGJnMQVCrPMGEoPpNBzNiU3IkFoPfiXgCYC62PaMNRUZgowHPrCW0jv2ihVXfMYbOZMjPEmQIEtJxERrMW7doqagkkqSUFsM1LpxjnvBrXPP85lfFmYt0V5RX7oImg8jBMz4xxEovj24gkesMEQT2gW/IjKAF9sxAbEYtYPYxYGW1A8+szFJpBA4zFWOM8RNCZaviVJNioaJmDGVWYkoaumHqZTDBxCFw94PkZ9Zj8ilQDmV3Mm7HBlAc4lEzLC8E+sr1x6Qz6579oBVvkYMpwo++ADgZkVgTzGCxgympEKxAORK84R+AlhiUJbNmVNi2bPeVLxIIBCr1jUXEi3g94BH1mOwbKDFtxxLxiXgEcd/WAWMYx+MrJ/OX9R3kLZH8YAkYP0lFR6wmXsINremO0Aw4lMoMFVhV2Ad4F/ZfrKjPtKySbyGUNHm+Z43TjmbsFCsnvG2Vk9oL5zgSrz2mRWcHtzKbmERwCe8W49ZYNBqGMGKNZHaERkAw1zj6zIzM2ZUtu8qdBMQ1SDsPtDzxJRLKcRc0XEkRBEQVHLcewiYygcxRZo9SZTQ7Bkzt9O8PJaVNdgc/Z77Xrwu5GqqfOeSMbgmCcH4hgcEhxlo4uxgMjkcc/f2/hBb6matDRa39UjuRjOxGfGeMMADwe2D3nWo8HvfULqmTksHrG9nQhgvyAFscj3+88gJxtHDA4+kE0g9p3x0VKdPqWtXzClzaatxYFG8B8WLX8zLuXO7JGFIxzleAnEllgU5PYwId3eBLBIxaoGwxqE4i0Fame0QRHV9oplPeSAYStiDIoyZoMAJjUTEu1OOO8BOBMbogGOxlBjApHMaGzxFAp37w3we8RjBjGEYAdcdoE1PX8P19ZlmpdEkklSi42uzAgu/pBZcSehnn8wS+TAkjA5zmWyYHMLSLL1R4mN7wJS3EJb/eJkm8gt2yYytPeAE4zBzAa7x5AKjEylo4ZC4EzYBNuJZwRKtTPOPvlVsAIAFCJaWYEpmzIycTX5HY6X0q+6trEprNafNZY2wDlRgFrF3cugwAfnX3E9d4Y6M9DXC4V1s9VlWxVdhuQeeA7tlcEU2jKN3Xhs4l+F/EO2pK9NUrrXpdOtzMp/r21TuK9vykMz8+rbQu4HDDh9T8f3eYVo2rSlrtWHC2vkuG3Na43Pkgnn0dgcg4naTjx7Ze86ro6NFoyhG5A2y+vTKrCsMjfEa2sJQhwu5mPxfKeCuMXg/TUV6cHeyWWUrqHNLMgSk2KjBgz8YIPx7sAqeBjnwbeLL7KDSW+ZdtlmWNliZyKyWJCVjgbECg45zH+HbrkKWPa1enRlRixOxglovNSA8Z3ENxyC2QCSQX1y8uoY7niENq6bDQ7WJSUe3zCu5AEcI4Bw5rKsfjwflBbjLzwTuVJBGD7T6Zb17TK5xqKkDU2YuqDO9iOlOnT7RW6/DYtaNmsHLbMgAkA/M9VWUbZuVwvAZG3Ljv8J9voe2ewOZP8knqwt3zG01DuT+EGungk/hFTj71FarzxAR8wGuyMESIvGZM6DGbEpbcwTyICS4LdJVbYMtnkVMgy/HYY+pz2iS0qSJJA6phIF5i6zzH5maF3MIAsMpjzKmpA/7Vx2iVXJkAh2V4jqC/J+o/OSKkjKLA55jlIIktqzyICoRzJ6AcYMGGV5h2VYAl0djR+EtS1TXoKmqTG9xqdNtTOMBz5nwnkcH3gU+GL7Wwjadj2AGs0efwHmz0HhhiOg9U/b0w/OxAZ4UzdkmVGnqXTrNPa9Vq7bEOGXIODgHupIPBHYzOveaLdS1tm+w7mIUEkD+yoRf3KBNWu6HZXVVayFUuDGs8YcI21uByOcd/eYtVkZsCJY5h7C2B6k45IA59yeBOt/qlqERLXWta3z5bm/ThHK8Ha3mYOMSSDmBQo+so3Td1Tod+nZfPrZA43I3DI64ByjqSrDkdj6iN6b4au1IY0IH2qWYCyoMqjuzKzghfriM7wc0X/SLdR6TraTw1bZwnlMcE4XUaYtgDPCizJ49pm6d0mzUWCukKztgKhetGYnPCh2G48ekSDApxG1cn7p1W8G6jzTUBWbgSPK+0abzcj0FfmZJ+g5mBtI1bMjgq4JVlYEFSO4IPIMvKYMrNycHjP8I7p3TbL7BXSjO55wvoB3Yk8Ko9ScAQFqx3nuvE+n/0f0zT6esYu1i+fqmHDGsAbKc/q5bkepVvczXHv+EeXHRakbFmsoVh3Fa33AH2311lD/dYiaW8LmyqyynVaW5akax0V7UsCqMsRVbWpPHqJ58xmn1LISVOCUdDxn4bEKOPxVjHX2Cpa94QXHM36jodi6eu9lxXazqjcYYocNx3HOfvwfaZ1SXfAmeyzMY6ZGJtr8N27Vaw11K43J51iVl17BlUndtP62MH0MnGDnonGTC872m3UdFtF6UAKzvsKbLK2Vw/ykODtwfqePWbdL4N1Fj+XWldj8namo0rtx34W0xlo4W+WRmdZPC153cVkqGJVdRpmbCAsx2LYWOACeB6RXSvDl+o3GhQ+1S7DzKlKoOCzKzAgfWXKjl7cHmOW0GdDT+Hbb/6s0s2Cdo1Gm3HHPC+Zkn6ARHRehW6qwV0hS5PwqbK0ZuC3wh2GeAYzVZLhEzf1bpb02GuzbvUlWCuj7WUkFWKEgEEdpfTekte4rr2l2IVQzom5mOAqlyASSRxE66HPhGzibes9Dt0thrvCrYPmQWVuy8BhuCMduQQeZglsRJJYEd5YxJbiqohPaBBRCDBes5metBeYP5EkDyjLl6DMnjHtD3j1xFW2Y4EVsMmaGt34jQ/HMhQCvnvEC73j0e88LWJ/oTqRdWKeZpshGCMf6RMYYqwHOPQzj9I1WiFeo21XrcdLeEay6t687ORha0O4jIHfvOn4aT/ALv9TP8AxdOP8L1H/OeEzO96k/COp0rSi+0JnavLO/6laAvY/wCCqxx6nA9Z68a09Q6XqExizR2DUUIO66UjY1Q9wijP4LODQTo9CthVTbrCQodVcLpKiCWKsCP6S3bjjtV9Zo8F+LTVrqvMSgVWHybdtNSZrt+E5ZVBwDtY/szPGSdfceYZsHP8/fPd9Z0Vt3R+l+VXZYd2ryERm73EDO0HHrPN+LvDraTWWUeiH4PrWeUP+EgH6gzs+JwR0Tpf7Ws/faSJOM9n99DfEWuWnpGn0Fh3apbmuZBz9nQmzFZYcbjvHwjtzn0y79FQbfrQMljoLsADJJyuAAO5zGdOIs8Pah9TyEuUaNn5cP8ADuSonnbndkDj5/aZ/wBGVn+347jp9/8AlN/q4jzidF1NVZuau2oVlTvsR0+IsFUKWGC2TnHsDNHgLjqmk/56f5zl6XqNhU0qxYWlAUzncwYFMA9jnHP1nY8C1n/S2lX1W8Z/u5z/AAM58f8AqDp9d8OXv1O61wdPT9rdhqLj5VYUWkh0ZyN5wMgLkniZ/GfUh1HqNtmkrssXCDKVuWYIAvmFQMgE4Az6AfdOhqPEtY1mr0OuBfSPqr8MObNLYbXxdUfbnlfqfchvL+JvC9mjt2PhlYbqrV5S2s9nQ+vGOPT8id8swK1vRL61LWU3IvbL12KuT2GSMT2/6Z2B1GmdfkbSqVx2xvY8fgyz5xZ2E91Rqh1Tp1WnBH27SZFKMQPtFBABRCeDYoVePXZ9TjPHuWDwbvmCDD1NLVsUsUowOCrgqwPsVPIjV6dYajbsbyx/vCMISSBhWPDHnsMnuewMmDR0jQnUXLWDjceWPZFAJd2+iqGY/RTPbaDVfbtDrNIoP9AF1WjU91rpArev7ymCfdrGM89oCdHoTqML5uqZqaQ6q4GnT/aLNrAg7m2VjI7b/eV4Y8YvptZVawqChwLNtFCHy2+GzDKgI+En19Jrj1e/kcaq5QylhkAgkfrDOSPxE91428PW669tboP+00WLX8NRBspKoE8t6vmHy5wB6/n5/wAb+GDpeovQg+F2DUc8FLT8AB9gcr/dnDV7KLCVZq7EYqSjFWVlOCNyn3Ekn07KCttsrsGS6unwjdkMmM/Dg8r3PH1nrv0Pf+K1fSu3/wDBl+Ndf5/T9Bbfj7Yy2bmwA76cMRU9g+uAQT3+IjvK/RBz1RMdxTcf/rj+JEsmc5B5Oi1lsLKxBG4ZHfDAqw/FWI/Gey/RdWxs1oAJJ6feFAGSSSgAAHrPD124/n1ntv0ZWZOvx/7ff+/bM8N+orzQ6Fqqqzc1V1S1lTvdLK/iLhVClgMtk5/Azpfo6sx1TSYP+9x+BRh/CcKrWOQaa2yLdilc53EOCn3HcBz9T7zs/o+pK9X0qnuLiCO/yq+f4GXjNsGPxM5Ot1J9TqL/APqvF+HSRrNOc/8AmKP+qkvxEMa3VAkZGp1HGf8AivL6RS1evorcfENTpxjPqbEOPr3Emf7DofpLtz1XVf8AMA/KtAJ5eel/SXx1bVgkZ8xT3960I/jPP6jSshAYYLIrj9l1DKfyImuXtFJZDOfeJBlmyc7FPX6yGwe8HusVsMmBn4yROJJrBDNOmYfjAIz3i84PBkvYO+3Jx6RUsiVLB1qPFWrVdiaixU7bFICHsOVAwew7+0zNc2/fn487t2B83vjGP3TKinv6Ru6LaG67rV9wC22u4UAKGOdoXOAvsBk8DiZtPqGrYMhww7Hg4/OC6+srEuo62p8Q3348617CuCDYdxGM45PpyeO3MO/xfqmUIbSUXO1SlRVf2VK4H4TjgGRFz6yedq1a3q91xBtsezaMKGYkKPZF7KPoAJq0PiG+pcVXPWMYIQ7cjvg47jn1mHycDjvFIOY3ex16PFeqT5NRan7Lbf4YmXp/VbqmLU2NWxOSynDZ5/tdx3P5zKK8g4lV1nMb+4br+oW2tutdnbk7m5JzyST6/jNadfvaoUm1zUBgVliUA9dqn5e57TFbj1iM88Rug1rLthQSecAfmf3R6dMtIBWuw8BshG4yGdSCPdULZ+h9swdLc1bbgATtZeeRhgVbjscqSMHIwTxNJ65ZtZQqhWGCAG/9IUKfm/soGAz28x/fjUxG2vxJ1DZ/X3lFUHLEvtQnaDubJUZ7cwjVZaarL73Z7AzIW3WuoSzYvzMMDKue+BsMxXdUa0MCFAa57zt38u4UHuxyBt4z23HHeFd1UtxhRikUjAPCD5iMngtlsn/5N2zJy5fA16pdVa9VN11hRxlDYH2LUB5gcA9hsAfavYEZ54nBpuKkMpwRyD7Tp39csO7IU7xbnhvmurFTuOeDsXHtyePblYltlHT1PiDUXAC26xyuCu9i2McjaT259per8Uaiw5ezc367JUX/AMZXd+OZzApg4k0Mu1LOxd2ZmPJZiWYn6k8mb+l9aupz5VtlZ5/q2KnnGeRz6D8pgSuVWOZNVov1BsbcxLN7n6TVpPEGopG2m2xBjB2MVyO+DjuPvmIr7RAzJB1U8U6xDldTev7NjL/AxXTuvX0kmq6yssckoxBJ98jn1P5zMw45iGA9JdtHabxnrAcjVXAnuQ5B/OY6evahLWtW6wWOQXsDHexHYlu+ZgMk1tR2f9ctbnd9qv3frbzu/PvMuq1llzmy52ssIALuSzEAYAJP0mFVzNJaZ5WqRYuDAjrVzExAdbwneKlxgmZIXlGSOhTNBkklGpTkSFRiKqbjEsJzOeCqrMcHtI6YMuyuUzzQpzk4H8mPLARSKM5llOZKDsbAmWOssiZeIbXfjvI1nPEVLWXBpSz0gG+Cpg2EHtM52BZsmVJJNjSj8QXORAV/QwkryZjwVTZjiWo5kdADILIAM2TGE4lKgzLK8wLLcTPHPZEywHXZiGLeYmFWZbA7fzKLiVt5zBsxM4KsfMCSVNhixmBiVU4xgytuDMga2xxCskarMLcBAF3lVj1lvXky2HECH6RJmlGCjmZ2MQVmSVJNC4SoZKyM8xmRJaLKAylBB78SuYRPHMyAc5MOv7h9cwa15jA49vz7mKFsPUCERkS88E/hiB2GfeAaIBKeoQQufWFnEBTVwY3zIqagsGVIJJRAIxapKnAhlx7zNojQ6k28wEpzCdx2mb9gPfJgffDQdwZZOePX0lCyMQ2TIgGXuxKJgCM+zjEXWmY0uBxJQl6SIuaGumeamgksxBklSi4xKDBqxnmaiZm0RkBivIPvK5jAeOZnwJzmWMSiuJYmhR+kJVzBMNPhGT6wLSjHfmW9QMDGe0NFxIA+z/WSNzJJtGSSTEk6A1slFSZEHMMLmTwG9WMQWJ9RJqD2ELOAMzIFh7nEaQMYMTevrCUZWABTHaAxzHbeIkzUFSwJULYRKGV147ynq7mFYcgS7M4mBnlQmXEqbDd5IwJa0+8lPaWE5yZgR157yZMC3kw2fEAHGD35lnmVaPWWE4zKLasjkRTHMfu4+szxBJYEqXgiaDa6veKZMRrtwJToT6d5mUKkzJJNB3nCBsJl094TMczPgJk7RZGJdx7Sge2YgvyzGsmRM9g5je4ElA7CO0Gy3MckRZ3lgGSSSaGhhkRBEqSZ4i1bEJrOcySTWC0bLRlo4lSTN9BDtE78EySRBXmSnbJzJJNBtSQnfEqSY+QeIux8SSST0ROe8CyvEkk18ihbILDJJNYLrPMOwSSTN9FMYCuQMSSSwWtkAmSSUaKq+JbGSSc/kVjJxG2NiSSPkJvSIkkmuPg0VdoJt5kkk+aALZMdamAJUkX2ArE+H8IqlpJIngajxN3eSSJ6F5lSSTY//9k="/>
          <p:cNvSpPr>
            <a:spLocks noChangeAspect="1" noChangeArrowheads="1"/>
          </p:cNvSpPr>
          <p:nvPr/>
        </p:nvSpPr>
        <p:spPr bwMode="auto">
          <a:xfrm>
            <a:off x="63500" y="-157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defTabSz="914210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11" descr="data:image/jpeg;base64,/9j/4AAQSkZJRgABAQAAAQABAAD/2wCEAAkGBhQSEBUUEhQUFRQWFBQUFRQUFRQVFBUUFBQVFBQUFBQXHCYeFxkjGRQUHy8gIycpLCwsFR4xNTAqNSYrLCkBCQoKDgwOFw8PGiwcHBwsLCwpLCwsKSkpLCwsKSkpLCkpLCkpKSksKSksKSkpLCkpLCkpLCkpKSwsLDUsLCkpLP/AABEIAKUBMQMBIgACEQEDEQH/xAAbAAACAwEBAQAAAAAAAAAAAAACAwABBAUGB//EAEQQAAICAQMCBAMEBgYHCQAAAAECAAMRBBIhBTEGE0FRIjJhFHGBkQdScqGx8CMzQoKSwRUWNENjc7MkJjVEU1ViorL/xAAYAQEBAQEBAAAAAAAAAAAAAAAAAQIDBf/EACQRAQEBAAMAAQMEAwAAAAAAAAABEQIhMUESUXFCYYHwAyIy/9oADAMBAAIRAxEAPwD5rGqeIqGh/n3nm10M8v4ZVVnpLrkFYBzMiIMGATuMPzZEQAwGFwIqzj7jLZecwXfPAiBUYl2IsiSb9DhaSYQfnEVW2I1SDzMWCntIMS7Zh2WZEXNSCCaq34mWMVyO8WBoszE5wY0AGR8eszBGXPMC5/SQv7SFgZYIpx/PrGK+RGGsY5mbzPQSegG7yAyMJU2GecYYc7YiN830mbBZJIi2sJj/ADNvGJnMQVCrPMGEoPpNBzNiU3IkFoPfiXgCYC62PaMNRUZgowHPrCW0jv2ihVXfMYbOZMjPEmQIEtJxERrMW7doqagkkqSUFsM1LpxjnvBrXPP85lfFmYt0V5RX7oImg8jBMz4xxEovj24gkesMEQT2gW/IjKAF9sxAbEYtYPYxYGW1A8+szFJpBA4zFWOM8RNCZaviVJNioaJmDGVWYkoaumHqZTDBxCFw94PkZ9Zj8ilQDmV3Mm7HBlAc4lEzLC8E+sr1x6Qz6579oBVvkYMpwo++ADgZkVgTzGCxgympEKxAORK84R+AlhiUJbNmVNi2bPeVLxIIBCr1jUXEi3g94BH1mOwbKDFtxxLxiXgEcd/WAWMYx+MrJ/OX9R3kLZH8YAkYP0lFR6wmXsINremO0Aw4lMoMFVhV2Ad4F/ZfrKjPtKySbyGUNHm+Z43TjmbsFCsnvG2Vk9oL5zgSrz2mRWcHtzKbmERwCe8W49ZYNBqGMGKNZHaERkAw1zj6zIzM2ZUtu8qdBMQ1SDsPtDzxJRLKcRc0XEkRBEQVHLcewiYygcxRZo9SZTQ7Bkzt9O8PJaVNdgc/Z77Xrwu5GqqfOeSMbgmCcH4hgcEhxlo4uxgMjkcc/f2/hBb6matDRa39UjuRjOxGfGeMMADwe2D3nWo8HvfULqmTksHrG9nQhgvyAFscj3+88gJxtHDA4+kE0g9p3x0VKdPqWtXzClzaatxYFG8B8WLX8zLuXO7JGFIxzleAnEllgU5PYwId3eBLBIxaoGwxqE4i0Fame0QRHV9oplPeSAYStiDIoyZoMAJjUTEu1OOO8BOBMbogGOxlBjApHMaGzxFAp37w3we8RjBjGEYAdcdoE1PX8P19ZlmpdEkklSi42uzAgu/pBZcSehnn8wS+TAkjA5zmWyYHMLSLL1R4mN7wJS3EJb/eJkm8gt2yYytPeAE4zBzAa7x5AKjEylo4ZC4EzYBNuJZwRKtTPOPvlVsAIAFCJaWYEpmzIycTX5HY6X0q+6trEprNafNZY2wDlRgFrF3cugwAfnX3E9d4Y6M9DXC4V1s9VlWxVdhuQeeA7tlcEU2jKN3Xhs4l+F/EO2pK9NUrrXpdOtzMp/r21TuK9vykMz8+rbQu4HDDh9T8f3eYVo2rSlrtWHC2vkuG3Na43Pkgnn0dgcg4naTjx7Ze86ro6NFoyhG5A2y+vTKrCsMjfEa2sJQhwu5mPxfKeCuMXg/TUV6cHeyWWUrqHNLMgSk2KjBgz8YIPx7sAqeBjnwbeLL7KDSW+ZdtlmWNliZyKyWJCVjgbECg45zH+HbrkKWPa1enRlRixOxglovNSA8Z3ENxyC2QCSQX1y8uoY7niENq6bDQ7WJSUe3zCu5AEcI4Bw5rKsfjwflBbjLzwTuVJBGD7T6Zb17TK5xqKkDU2YuqDO9iOlOnT7RW6/DYtaNmsHLbMgAkA/M9VWUbZuVwvAZG3Ljv8J9voe2ewOZP8knqwt3zG01DuT+EGungk/hFTj71FarzxAR8wGuyMESIvGZM6DGbEpbcwTyICS4LdJVbYMtnkVMgy/HYY+pz2iS0qSJJA6phIF5i6zzH5maF3MIAsMpjzKmpA/7Vx2iVXJkAh2V4jqC/J+o/OSKkjKLA55jlIIktqzyICoRzJ6AcYMGGV5h2VYAl0djR+EtS1TXoKmqTG9xqdNtTOMBz5nwnkcH3gU+GL7Wwjadj2AGs0efwHmz0HhhiOg9U/b0w/OxAZ4UzdkmVGnqXTrNPa9Vq7bEOGXIODgHupIPBHYzOveaLdS1tm+w7mIUEkD+yoRf3KBNWu6HZXVVayFUuDGs8YcI21uByOcd/eYtVkZsCJY5h7C2B6k45IA59yeBOt/qlqERLXWta3z5bm/ThHK8Ha3mYOMSSDmBQo+so3Td1Tod+nZfPrZA43I3DI64ByjqSrDkdj6iN6b4au1IY0IH2qWYCyoMqjuzKzghfriM7wc0X/SLdR6TraTw1bZwnlMcE4XUaYtgDPCizJ49pm6d0mzUWCukKztgKhetGYnPCh2G48ekSDApxG1cn7p1W8G6jzTUBWbgSPK+0abzcj0FfmZJ+g5mBtI1bMjgq4JVlYEFSO4IPIMvKYMrNycHjP8I7p3TbL7BXSjO55wvoB3Yk8Ko9ScAQFqx3nuvE+n/0f0zT6esYu1i+fqmHDGsAbKc/q5bkepVvczXHv+EeXHRakbFmsoVh3Fa33AH2311lD/dYiaW8LmyqyynVaW5akax0V7UsCqMsRVbWpPHqJ58xmn1LISVOCUdDxn4bEKOPxVjHX2Cpa94QXHM36jodi6eu9lxXazqjcYYocNx3HOfvwfaZ1SXfAmeyzMY6ZGJtr8N27Vaw11K43J51iVl17BlUndtP62MH0MnGDnonGTC872m3UdFtF6UAKzvsKbLK2Vw/ykODtwfqePWbdL4N1Fj+XWldj8namo0rtx34W0xlo4W+WRmdZPC153cVkqGJVdRpmbCAsx2LYWOACeB6RXSvDl+o3GhQ+1S7DzKlKoOCzKzAgfWXKjl7cHmOW0GdDT+Hbb/6s0s2Cdo1Gm3HHPC+Zkn6ARHRehW6qwV0hS5PwqbK0ZuC3wh2GeAYzVZLhEzf1bpb02GuzbvUlWCuj7WUkFWKEgEEdpfTekte4rr2l2IVQzom5mOAqlyASSRxE66HPhGzibes9Dt0thrvCrYPmQWVuy8BhuCMduQQeZglsRJJYEd5YxJbiqohPaBBRCDBes5metBeYP5EkDyjLl6DMnjHtD3j1xFW2Y4EVsMmaGt34jQ/HMhQCvnvEC73j0e88LWJ/oTqRdWKeZpshGCMf6RMYYqwHOPQzj9I1WiFeo21XrcdLeEay6t687ORha0O4jIHfvOn4aT/ALv9TP8AxdOP8L1H/OeEzO96k/COp0rSi+0JnavLO/6laAvY/wCCqxx6nA9Z68a09Q6XqExizR2DUUIO66UjY1Q9wijP4LODQTo9CthVTbrCQodVcLpKiCWKsCP6S3bjjtV9Zo8F+LTVrqvMSgVWHybdtNSZrt+E5ZVBwDtY/szPGSdfceYZsHP8/fPd9Z0Vt3R+l+VXZYd2ryERm73EDO0HHrPN+LvDraTWWUeiH4PrWeUP+EgH6gzs+JwR0Tpf7Ws/faSJOM9n99DfEWuWnpGn0Fh3apbmuZBz9nQmzFZYcbjvHwjtzn0y79FQbfrQMljoLsADJJyuAAO5zGdOIs8Pah9TyEuUaNn5cP8ADuSonnbndkDj5/aZ/wBGVn+347jp9/8AlN/q4jzidF1NVZuau2oVlTvsR0+IsFUKWGC2TnHsDNHgLjqmk/56f5zl6XqNhU0qxYWlAUzncwYFMA9jnHP1nY8C1n/S2lX1W8Z/u5z/AAM58f8AqDp9d8OXv1O61wdPT9rdhqLj5VYUWkh0ZyN5wMgLkniZ/GfUh1HqNtmkrssXCDKVuWYIAvmFQMgE4Az6AfdOhqPEtY1mr0OuBfSPqr8MObNLYbXxdUfbnlfqfchvL+JvC9mjt2PhlYbqrV5S2s9nQ+vGOPT8id8swK1vRL61LWU3IvbL12KuT2GSMT2/6Z2B1GmdfkbSqVx2xvY8fgyz5xZ2E91Rqh1Tp1WnBH27SZFKMQPtFBABRCeDYoVePXZ9TjPHuWDwbvmCDD1NLVsUsUowOCrgqwPsVPIjV6dYajbsbyx/vCMISSBhWPDHnsMnuewMmDR0jQnUXLWDjceWPZFAJd2+iqGY/RTPbaDVfbtDrNIoP9AF1WjU91rpArev7ymCfdrGM89oCdHoTqML5uqZqaQ6q4GnT/aLNrAg7m2VjI7b/eV4Y8YvptZVawqChwLNtFCHy2+GzDKgI+En19Jrj1e/kcaq5QylhkAgkfrDOSPxE91428PW669tboP+00WLX8NRBspKoE8t6vmHy5wB6/n5/wAb+GDpeovQg+F2DUc8FLT8AB9gcr/dnDV7KLCVZq7EYqSjFWVlOCNyn3Ekn07KCttsrsGS6unwjdkMmM/Dg8r3PH1nrv0Pf+K1fSu3/wDBl+Ndf5/T9Bbfj7Yy2bmwA76cMRU9g+uAQT3+IjvK/RBz1RMdxTcf/rj+JEsmc5B5Oi1lsLKxBG4ZHfDAqw/FWI/Gey/RdWxs1oAJJ6feFAGSSSgAAHrPD124/n1ntv0ZWZOvx/7ff+/bM8N+orzQ6Fqqqzc1V1S1lTvdLK/iLhVClgMtk5/Azpfo6sx1TSYP+9x+BRh/CcKrWOQaa2yLdilc53EOCn3HcBz9T7zs/o+pK9X0qnuLiCO/yq+f4GXjNsGPxM5Ot1J9TqL/APqvF+HSRrNOc/8AmKP+qkvxEMa3VAkZGp1HGf8AivL6RS1evorcfENTpxjPqbEOPr3Emf7DofpLtz1XVf8AMA/KtAJ5eel/SXx1bVgkZ8xT3960I/jPP6jSshAYYLIrj9l1DKfyImuXtFJZDOfeJBlmyc7FPX6yGwe8HusVsMmBn4yROJJrBDNOmYfjAIz3i84PBkvYO+3Jx6RUsiVLB1qPFWrVdiaixU7bFICHsOVAwew7+0zNc2/fn487t2B83vjGP3TKinv6Ru6LaG67rV9wC22u4UAKGOdoXOAvsBk8DiZtPqGrYMhww7Hg4/OC6+srEuo62p8Q3348617CuCDYdxGM45PpyeO3MO/xfqmUIbSUXO1SlRVf2VK4H4TjgGRFz6yedq1a3q91xBtsezaMKGYkKPZF7KPoAJq0PiG+pcVXPWMYIQ7cjvg47jn1mHycDjvFIOY3ex16PFeqT5NRan7Lbf4YmXp/VbqmLU2NWxOSynDZ5/tdx3P5zKK8g4lV1nMb+4br+oW2tutdnbk7m5JzyST6/jNadfvaoUm1zUBgVliUA9dqn5e57TFbj1iM88Rug1rLthQSecAfmf3R6dMtIBWuw8BshG4yGdSCPdULZ+h9swdLc1bbgATtZeeRhgVbjscqSMHIwTxNJ65ZtZQqhWGCAG/9IUKfm/soGAz28x/fjUxG2vxJ1DZ/X3lFUHLEvtQnaDubJUZ7cwjVZaarL73Z7AzIW3WuoSzYvzMMDKue+BsMxXdUa0MCFAa57zt38u4UHuxyBt4z23HHeFd1UtxhRikUjAPCD5iMngtlsn/5N2zJy5fA16pdVa9VN11hRxlDYH2LUB5gcA9hsAfavYEZ54nBpuKkMpwRyD7Tp39csO7IU7xbnhvmurFTuOeDsXHtyePblYltlHT1PiDUXAC26xyuCu9i2McjaT259per8Uaiw5ezc367JUX/AMZXd+OZzApg4k0Mu1LOxd2ZmPJZiWYn6k8mb+l9aupz5VtlZ5/q2KnnGeRz6D8pgSuVWOZNVov1BsbcxLN7n6TVpPEGopG2m2xBjB2MVyO+DjuPvmIr7RAzJB1U8U6xDldTev7NjL/AxXTuvX0kmq6yssckoxBJ98jn1P5zMw45iGA9JdtHabxnrAcjVXAnuQ5B/OY6evahLWtW6wWOQXsDHexHYlu+ZgMk1tR2f9ctbnd9qv3frbzu/PvMuq1llzmy52ssIALuSzEAYAJP0mFVzNJaZ5WqRYuDAjrVzExAdbwneKlxgmZIXlGSOhTNBkklGpTkSFRiKqbjEsJzOeCqrMcHtI6YMuyuUzzQpzk4H8mPLARSKM5llOZKDsbAmWOssiZeIbXfjvI1nPEVLWXBpSz0gG+Cpg2EHtM52BZsmVJJNjSj8QXORAV/QwkryZjwVTZjiWo5kdADILIAM2TGE4lKgzLK8wLLcTPHPZEywHXZiGLeYmFWZbA7fzKLiVt5zBsxM4KsfMCSVNhixmBiVU4xgytuDMga2xxCskarMLcBAF3lVj1lvXky2HECH6RJmlGCjmZ2MQVmSVJNC4SoZKyM8xmRJaLKAylBB78SuYRPHMyAc5MOv7h9cwa15jA49vz7mKFsPUCERkS88E/hiB2GfeAaIBKeoQQufWFnEBTVwY3zIqagsGVIJJRAIxapKnAhlx7zNojQ6k28wEpzCdx2mb9gPfJgffDQdwZZOePX0lCyMQ2TIgGXuxKJgCM+zjEXWmY0uBxJQl6SIuaGumeamgksxBklSi4xKDBqxnmaiZm0RkBivIPvK5jAeOZnwJzmWMSiuJYmhR+kJVzBMNPhGT6wLSjHfmW9QMDGe0NFxIA+z/WSNzJJtGSSTEk6A1slFSZEHMMLmTwG9WMQWJ9RJqD2ELOAMzIFh7nEaQMYMTevrCUZWABTHaAxzHbeIkzUFSwJULYRKGV147ynq7mFYcgS7M4mBnlQmXEqbDd5IwJa0+8lPaWE5yZgR157yZMC3kw2fEAHGD35lnmVaPWWE4zKLasjkRTHMfu4+szxBJYEqXgiaDa6veKZMRrtwJToT6d5mUKkzJJNB3nCBsJl094TMczPgJk7RZGJdx7Sge2YgvyzGsmRM9g5je4ElA7CO0Gy3MckRZ3lgGSSSaGhhkRBEqSZ4i1bEJrOcySTWC0bLRlo4lSTN9BDtE78EySRBXmSnbJzJJNBtSQnfEqSY+QeIux8SSST0ROe8CyvEkk18ihbILDJJNYLrPMOwSSTN9FMYCuQMSSSwWtkAmSSUaKq+JbGSSc/kVjJxG2NiSSPkJvSIkkmuPg0VdoJt5kkk+aALZMdamAJUkX2ArE+H8IqlpJIngajxN3eSSJ6F5lSSTY//9k="/>
          <p:cNvSpPr>
            <a:spLocks noChangeAspect="1" noChangeArrowheads="1"/>
          </p:cNvSpPr>
          <p:nvPr/>
        </p:nvSpPr>
        <p:spPr bwMode="auto">
          <a:xfrm>
            <a:off x="215902" y="-47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defTabSz="914210"/>
            <a:endParaRPr lang="pt-B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61" name="Picture 13" descr="http://www.akatu.org.br/Content/Akatu/Arquivos/image/05_03_28_Faber_madeira_plantada.gif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19235" r="12494" b="30724"/>
          <a:stretch/>
        </p:blipFill>
        <p:spPr bwMode="auto">
          <a:xfrm>
            <a:off x="35499" y="2641277"/>
            <a:ext cx="3744416" cy="13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t3.gstatic.com/images?q=tbn:ANd9GcSHcUM1Ax-R_jrqZBzaniZ3kmk0N0uocbwxeP6S5R74HbjTck0Sm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4" t="22559"/>
          <a:stretch/>
        </p:blipFill>
        <p:spPr bwMode="auto">
          <a:xfrm>
            <a:off x="3851925" y="2636912"/>
            <a:ext cx="1778695" cy="15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9630" y="35919"/>
            <a:ext cx="5440408" cy="584757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pt-BR" sz="3200" b="1" i="1" dirty="0">
                <a:solidFill>
                  <a:srgbClr val="0000FF"/>
                </a:solidFill>
                <a:latin typeface="Calibri"/>
              </a:rPr>
              <a:t>LEAR </a:t>
            </a:r>
            <a:r>
              <a:rPr lang="pt-BR" sz="3200" b="1" i="1" dirty="0" err="1">
                <a:solidFill>
                  <a:srgbClr val="0000FF"/>
                </a:solidFill>
                <a:latin typeface="Calibri"/>
              </a:rPr>
              <a:t>Collaboration</a:t>
            </a:r>
            <a:r>
              <a:rPr lang="pt-BR" sz="3200" b="1" i="1" dirty="0">
                <a:solidFill>
                  <a:srgbClr val="0000FF"/>
                </a:solidFill>
                <a:latin typeface="Calibri"/>
              </a:rPr>
              <a:t> Portfolio...</a:t>
            </a:r>
          </a:p>
        </p:txBody>
      </p:sp>
      <p:pic>
        <p:nvPicPr>
          <p:cNvPr id="1026" name="Picture 2" descr="Schlumberger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28373" r="8026" b="23679"/>
          <a:stretch/>
        </p:blipFill>
        <p:spPr bwMode="auto">
          <a:xfrm>
            <a:off x="203670" y="4149080"/>
            <a:ext cx="2784154" cy="7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0" t="8989" r="3615" b="45621"/>
          <a:stretch/>
        </p:blipFill>
        <p:spPr>
          <a:xfrm>
            <a:off x="3851923" y="4401346"/>
            <a:ext cx="1532824" cy="2385282"/>
          </a:xfrm>
          <a:prstGeom prst="rect">
            <a:avLst/>
          </a:prstGeom>
        </p:spPr>
      </p:pic>
      <p:pic>
        <p:nvPicPr>
          <p:cNvPr id="1028" name="Picture 4" descr="Petrobr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4" y="5517240"/>
            <a:ext cx="3149821" cy="6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68149" y="3356993"/>
            <a:ext cx="3039599" cy="9233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1 Ph.D. student from the </a:t>
            </a:r>
          </a:p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LEAR/NMR Group: </a:t>
            </a:r>
          </a:p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Physics/NMR/Instrumentation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2" y="4797158"/>
            <a:ext cx="4248472" cy="64633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1 Ph.D. student from the Company: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Petrophysics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/NMR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844" y="6206462"/>
            <a:ext cx="3470068" cy="64633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1 Ph.D. student from the Company: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Petrophysics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/NMR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7" y="5397029"/>
            <a:ext cx="3744416" cy="120032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914210"/>
            <a:r>
              <a:rPr lang="en-US" dirty="0">
                <a:solidFill>
                  <a:prstClr val="black"/>
                </a:solidFill>
                <a:latin typeface="Calibri"/>
              </a:rPr>
              <a:t>6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Ph.D. &amp; 2 M.Sc. students from </a:t>
            </a:r>
          </a:p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The LEAR/NMR Group: </a:t>
            </a:r>
          </a:p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Physics/NMR/Instrumentation/</a:t>
            </a:r>
          </a:p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Simulation…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52122" y="2710667"/>
            <a:ext cx="3672408" cy="646331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14210"/>
            <a:r>
              <a:rPr lang="en-US" b="1" dirty="0" smtClean="0">
                <a:solidFill>
                  <a:srgbClr val="0000FF"/>
                </a:solidFill>
                <a:latin typeface="Calibri"/>
              </a:rPr>
              <a:t>Industrial heat treatment for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improving 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wood/pencil properties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4132" y="6444046"/>
            <a:ext cx="3294113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b="1" i="1" dirty="0" smtClean="0">
                <a:solidFill>
                  <a:srgbClr val="FF0000"/>
                </a:solidFill>
                <a:latin typeface="Calibri"/>
              </a:rPr>
              <a:t>Visit our posters &amp; NMR stand…</a:t>
            </a:r>
            <a:endParaRPr lang="pt-BR" b="1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08104" y="4449886"/>
            <a:ext cx="3672408" cy="923330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14210"/>
            <a:r>
              <a:rPr lang="en-US" b="1" dirty="0" smtClean="0">
                <a:solidFill>
                  <a:srgbClr val="0000FF"/>
                </a:solidFill>
                <a:latin typeface="Calibri"/>
              </a:rPr>
              <a:t>NMR methods, instrumentation, </a:t>
            </a:r>
          </a:p>
          <a:p>
            <a:pPr defTabSz="914210"/>
            <a:r>
              <a:rPr lang="en-US" b="1" dirty="0" smtClean="0">
                <a:solidFill>
                  <a:srgbClr val="0000FF"/>
                </a:solidFill>
                <a:latin typeface="Calibri"/>
              </a:rPr>
              <a:t>numerical simulation, signal processing, ….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/>
          <a:stretch/>
        </p:blipFill>
        <p:spPr bwMode="auto">
          <a:xfrm>
            <a:off x="4883516" y="670993"/>
            <a:ext cx="2424790" cy="18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72" y="1916832"/>
            <a:ext cx="5378355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1 Ph.D. student from the Company: Physics/</a:t>
            </a:r>
            <a:r>
              <a:rPr lang="en-US" b="1" dirty="0" smtClean="0">
                <a:solidFill>
                  <a:srgbClr val="FFFF00"/>
                </a:solidFill>
                <a:latin typeface="Calibri"/>
              </a:rPr>
              <a:t>Metallurgy</a:t>
            </a:r>
            <a:endParaRPr lang="pt-BR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24332" y="962144"/>
            <a:ext cx="1440585" cy="73866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14210"/>
            <a:r>
              <a:rPr lang="en-US" sz="1400" b="1" dirty="0">
                <a:solidFill>
                  <a:srgbClr val="FFFF00"/>
                </a:solidFill>
                <a:latin typeface="Calibri"/>
              </a:rPr>
              <a:t>Steel</a:t>
            </a:r>
          </a:p>
          <a:p>
            <a:pPr defTabSz="914210"/>
            <a:r>
              <a:rPr lang="en-US" sz="1400" b="1" dirty="0">
                <a:solidFill>
                  <a:srgbClr val="FFFF00"/>
                </a:solidFill>
                <a:latin typeface="Calibri"/>
              </a:rPr>
              <a:t>Carburization</a:t>
            </a:r>
          </a:p>
          <a:p>
            <a:pPr defTabSz="914210"/>
            <a:r>
              <a:rPr lang="en-US" sz="1400" b="1" dirty="0">
                <a:solidFill>
                  <a:srgbClr val="FFFF00"/>
                </a:solidFill>
                <a:latin typeface="Calibri"/>
              </a:rPr>
              <a:t>process…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-90264" y="2204864"/>
            <a:ext cx="7254552" cy="369332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14210"/>
            <a:r>
              <a:rPr lang="en-US" dirty="0">
                <a:solidFill>
                  <a:prstClr val="black"/>
                </a:solidFill>
                <a:latin typeface="Calibri"/>
              </a:rPr>
              <a:t>1 Ph.D. student from the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LEAR/NMR Group: Physics/</a:t>
            </a:r>
            <a:r>
              <a:rPr lang="en-US" b="1" dirty="0" smtClean="0">
                <a:solidFill>
                  <a:srgbClr val="FFFF00"/>
                </a:solidFill>
                <a:latin typeface="Calibri"/>
              </a:rPr>
              <a:t>Instrumentation</a:t>
            </a:r>
            <a:endParaRPr lang="pt-BR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47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2" y="313953"/>
            <a:ext cx="8228160" cy="1062832"/>
          </a:xfrm>
        </p:spPr>
        <p:txBody>
          <a:bodyPr tIns="35199"/>
          <a:lstStyle/>
          <a:p>
            <a:pPr eaLnBrk="1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  <a:defRPr/>
            </a:pPr>
            <a:r>
              <a:rPr lang="en-GB" smtClean="0"/>
              <a:t>Pierre Auger Observatory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" y="1493439"/>
            <a:ext cx="4561920" cy="414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20" y="1575533"/>
            <a:ext cx="4312800" cy="406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96960" y="6137932"/>
            <a:ext cx="5950080" cy="44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63213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2500"/>
              <a:t>1600 ground detector and 27 telescopes</a:t>
            </a:r>
          </a:p>
        </p:txBody>
      </p:sp>
    </p:spTree>
    <p:extLst>
      <p:ext uri="{BB962C8B-B14F-4D97-AF65-F5344CB8AC3E}">
        <p14:creationId xmlns:p14="http://schemas.microsoft.com/office/powerpoint/2010/main" val="17959787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2" y="142575"/>
            <a:ext cx="8228160" cy="1144920"/>
          </a:xfrm>
        </p:spPr>
        <p:txBody>
          <a:bodyPr tIns="35199"/>
          <a:lstStyle/>
          <a:p>
            <a:pPr eaLnBrk="1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  <a:defRPr/>
            </a:pPr>
            <a:r>
              <a:rPr lang="en-GB" smtClean="0"/>
              <a:t>Pierre Auger Observatory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327821"/>
            <a:ext cx="3618720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351680" y="1650414"/>
            <a:ext cx="4440960" cy="2000370"/>
          </a:xfrm>
          <a:prstGeom prst="roundRect">
            <a:avLst>
              <a:gd name="adj" fmla="val 69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7215" rIns="81631" bIns="40816" anchor="ctr" anchorCtr="1"/>
          <a:lstStyle/>
          <a:p>
            <a:pPr algn="ctr" defTabSz="414683" fontAlgn="base" hangingPunct="0">
              <a:lnSpc>
                <a:spcPct val="98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  <a:defRPr/>
            </a:pPr>
            <a:r>
              <a:rPr lang="en-GB" sz="2500">
                <a:solidFill>
                  <a:srgbClr val="FF0000"/>
                </a:solidFill>
                <a:latin typeface="Luxi Sans" charset="0"/>
                <a:ea typeface="ＭＳ Ｐゴシック" charset="0"/>
                <a:cs typeface="msmincho" charset="0"/>
              </a:rPr>
              <a:t>27 Corrector Lenses:</a:t>
            </a:r>
          </a:p>
          <a:p>
            <a:pPr algn="ctr" defTabSz="414683" fontAlgn="base" hangingPunct="0">
              <a:lnSpc>
                <a:spcPct val="98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  <a:defRPr/>
            </a:pPr>
            <a:r>
              <a:rPr lang="en-GB" sz="2500">
                <a:solidFill>
                  <a:srgbClr val="FF0000"/>
                </a:solidFill>
                <a:latin typeface="Luxi Sans" charset="0"/>
                <a:ea typeface="ＭＳ Ｐゴシック" charset="0"/>
                <a:cs typeface="msmincho" charset="0"/>
              </a:rPr>
              <a:t>2.2 m diameter</a:t>
            </a:r>
          </a:p>
          <a:p>
            <a:pPr algn="ctr" defTabSz="414683" fontAlgn="base" hangingPunct="0">
              <a:lnSpc>
                <a:spcPct val="98000"/>
              </a:lnSpc>
              <a:spcBef>
                <a:spcPts val="522"/>
              </a:spcBef>
              <a:spcAft>
                <a:spcPts val="522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  <a:defRPr/>
            </a:pPr>
            <a:r>
              <a:rPr lang="en-GB" sz="2500">
                <a:solidFill>
                  <a:srgbClr val="FF0000"/>
                </a:solidFill>
                <a:latin typeface="Luxi Sans" charset="0"/>
                <a:ea typeface="ＭＳ Ｐゴシック" charset="0"/>
                <a:cs typeface="msmincho" charset="0"/>
              </a:rPr>
              <a:t>done in Indaiatuba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2486882" y="2488589"/>
            <a:ext cx="2076480" cy="83529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82" y="4064114"/>
            <a:ext cx="4426560" cy="251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0" y="4863393"/>
            <a:ext cx="3444480" cy="185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27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98081" y="-97929"/>
            <a:ext cx="8549280" cy="1144921"/>
          </a:xfrm>
        </p:spPr>
        <p:txBody>
          <a:bodyPr tIns="35199"/>
          <a:lstStyle/>
          <a:p>
            <a:pPr eaLnBrk="1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  <a:defRPr/>
            </a:pPr>
            <a:r>
              <a:rPr lang="en-GB" u="sng" dirty="0" smtClean="0"/>
              <a:t>1000 </a:t>
            </a:r>
            <a:r>
              <a:rPr lang="en-GB" u="sng" smtClean="0"/>
              <a:t>ground detectors </a:t>
            </a:r>
            <a:r>
              <a:rPr lang="en-GB" u="sng" dirty="0" smtClean="0"/>
              <a:t>made in </a:t>
            </a:r>
            <a:r>
              <a:rPr lang="en-GB" u="sng" dirty="0" err="1" smtClean="0"/>
              <a:t>Brasil</a:t>
            </a:r>
            <a:endParaRPr lang="en-GB" u="sng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21" y="3907131"/>
            <a:ext cx="4396320" cy="28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" y="3895611"/>
            <a:ext cx="4396320" cy="28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21" y="960583"/>
            <a:ext cx="4396320" cy="28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" y="972104"/>
            <a:ext cx="4396320" cy="28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1155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2" y="142575"/>
            <a:ext cx="8228160" cy="1144920"/>
          </a:xfrm>
        </p:spPr>
        <p:txBody>
          <a:bodyPr tIns="35199"/>
          <a:lstStyle/>
          <a:p>
            <a:pPr eaLnBrk="1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  <a:defRPr/>
            </a:pPr>
            <a:r>
              <a:rPr lang="en-GB" smtClean="0"/>
              <a:t>CTA Observatory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" y="1394066"/>
            <a:ext cx="2923200" cy="19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60" y="3629181"/>
            <a:ext cx="6791040" cy="225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063682" y="1327825"/>
            <a:ext cx="4330080" cy="2196231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57" tIns="57141" rIns="97957" bIns="57141" anchor="ctr"/>
          <a:lstStyle/>
          <a:p>
            <a:pPr algn="ctr" defTabSz="414683" fontAlgn="base" hangingPunct="0">
              <a:lnSpc>
                <a:spcPct val="118000"/>
              </a:lnSpc>
              <a:spcBef>
                <a:spcPts val="2313"/>
              </a:spcBef>
              <a:spcAft>
                <a:spcPts val="2313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  <a:defRPr/>
            </a:pPr>
            <a:r>
              <a:rPr lang="en-GB" sz="2200">
                <a:solidFill>
                  <a:srgbClr val="0000FF"/>
                </a:solidFill>
                <a:latin typeface="Arial Black" charset="0"/>
                <a:ea typeface="ＭＳ Ｐゴシック" charset="0"/>
                <a:cs typeface="AR PL KaitiM GB" charset="0"/>
              </a:rPr>
              <a:t>Most promissing astroparticle physics experiment for the next decade.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737440" y="6304989"/>
            <a:ext cx="3669120" cy="44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63213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2500"/>
              <a:t>100 telescope to be built</a:t>
            </a:r>
          </a:p>
        </p:txBody>
      </p:sp>
    </p:spTree>
    <p:extLst>
      <p:ext uri="{BB962C8B-B14F-4D97-AF65-F5344CB8AC3E}">
        <p14:creationId xmlns:p14="http://schemas.microsoft.com/office/powerpoint/2010/main" val="722354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20" y="3152493"/>
            <a:ext cx="4063680" cy="323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80" y="273636"/>
            <a:ext cx="3123360" cy="265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1" y="2737728"/>
            <a:ext cx="4396320" cy="36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1" y="165618"/>
            <a:ext cx="3532320" cy="171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0" y="1841961"/>
            <a:ext cx="2954880" cy="81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8800" y="6336673"/>
            <a:ext cx="49579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60015" rIns="81631" bIns="408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2200"/>
              <a:t>Developing structures for the telescope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94805" y="6381990"/>
            <a:ext cx="293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(high precision mechanics)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014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2" y="249148"/>
            <a:ext cx="3898080" cy="323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3816401"/>
            <a:ext cx="3981600" cy="273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40" y="3649343"/>
            <a:ext cx="3985920" cy="298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00" y="1990295"/>
            <a:ext cx="2954880" cy="81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1244160" y="498300"/>
            <a:ext cx="2237760" cy="1242851"/>
            <a:chOff x="864" y="346"/>
            <a:chExt cx="1554" cy="863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46"/>
              <a:ext cx="1554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58"/>
              <a:ext cx="155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198080" y="3068969"/>
            <a:ext cx="24825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60015" rIns="81631" bIns="40816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KaitiM GB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2200"/>
              <a:t>Developing mirrors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2271" y="2641384"/>
            <a:ext cx="200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projeto</a:t>
            </a:r>
            <a:r>
              <a:rPr lang="en-US" dirty="0" smtClean="0">
                <a:solidFill>
                  <a:srgbClr val="0000FF"/>
                </a:solidFill>
              </a:rPr>
              <a:t> FAPESP)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40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-43131"/>
            <a:ext cx="9143999" cy="69011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787863" y="2013016"/>
            <a:ext cx="5280044" cy="31751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787863" y="4724680"/>
            <a:ext cx="5280044" cy="31751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783483" y="5927640"/>
            <a:ext cx="5280044" cy="31751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6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35566" y="0"/>
            <a:ext cx="1920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uxograma: Documento 11"/>
          <p:cNvSpPr/>
          <p:nvPr/>
        </p:nvSpPr>
        <p:spPr>
          <a:xfrm rot="10800000">
            <a:off x="0" y="836712"/>
            <a:ext cx="9144000" cy="602128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537608"/>
            <a:ext cx="9144000" cy="99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71" y="6172478"/>
            <a:ext cx="1152128" cy="64089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338" name="AutoShape 2" descr="data:image/jpeg;base64,/9j/4AAQSkZJRgABAQAAAQABAAD/2wCEAAkGBhQSERQTExQWFBUUGR8UFRQVFBgaGhobIhoXFBweHRwcHCYhGB0vHh4XIDAgIycpLCwtGCA9NTA2NSYsOCoBCQoKDQwOGg8PGikkHiQsMS0wNTYpKTUsNTUpNTAuLSkpKSkuNSkpKSw1KSwvNCwpLCw1MDIpKSk1KSwuNSk1Kf/AABEIAFUAgAMBIgACEQEDEQH/xAAcAAACAgMBAQAAAAAAAAAAAAAABgQFAQMHCAL/xABCEAACAQIEAwUEBwQIBwAAAAABAhEAAwQFEiEGMUEHEyJRYTJxgZEUI0JSYqHRVHKCsRUzkpTB0+HjCBcYU3OTsv/EABkBAQADAQEAAAAAAAAAAAAAAAABAgMEBf/EACYRAAMAAgAFAgcAAAAAAAAAAAABAgMRBBIhMYFBYQUiUXGhscH/2gAMAwEAAhEDEQA/AO40UUUAUUUUAUUUUAUUUTQBRRNYmgM1qu3lUEsQoHMkwPLma2Fq5vxrmJxWZYbL1aLVojFYs9IXxqrHy2BP7y+VbYMLzVr0SbfgrVcq2MnG/F9vL8MbreJ28Nq3MFm/wA3JP61L4TuYhsLafFEd841sAoULJkLA8hA33rluFxa5rmVzHXzpwGB3XV7JjxDbqSYcj90dRXUOFM/+m2O/FtraMxFvUfEyAwHiPDJnbfl6118VwywYlOvm70/pvtP9ZSa3Rdis1iia841A1X5vntrDLquHnyUbsfcP8TU69cCqWOwAknyA3NcrJuY/F77az/YQf6fnQF3iO0pp8FlQOmp9z8ht+dWeS8dpeYJcXumOwMypPTfaPjVvgOH7FpNK21PmWUMT7yRVDn/DuDtartzVbB5LbIEn8Ijn8Y91AN80GkUdoLgeCwWVRGp3M/GFgHrV/wAPcTpigRGh13KEzt5g9Ry6CoAs8c9rH9H4kWFsC8dAdmN0pBJO0aGnYA8+vKl0f8QZ/Y1/vP8AtUo8Xk43OriAyHvrh19ACLR+XiNd/HDeFiPo1iP/AAp+ld1TixzPNO2/ckSeGu2uxibq2rtprDOQqtrDJqOwBMAiTtMRTzm+dWsLaa9fdbdtebH8gPMnyG9ecuPsPZ/pK8mEUaNQQLb5a4AYLH4/LrNWnaJn17H48YZCXFphh7ag7PdnQ7fFtp6AVZ8LFOXPRNdQNeY9u4L6cNhpU7B7zx7zpUGBEnczApHvcTuy4toi9mDeO4W3SzuxUADlGiTO/KNq6Fi+z7D4TB28PCm7eM4nFEeJbSjvLxUn+rWBpEffE7mlDPctVrDYxl7u5iG14ewqgLbwqbB3UDkfAeknSOpr1fh1cPCfTu/128er+xzZHt6RbZfk6417OWYVj9Bw0XMXeAK99cO8eczsB0g/dFTMR23rh3ezawam3ZY2kIv6QVUlAQO7MCAPgRUXso4m7nCZgPs2E+kJPOdLqdR6klUP8R6Uv9kGVJfzEG6qulq2zsLgBBOyCQdjuwNc3E1OSqVdZn8t92/dmuONIZ/+oM/sa/3g/wCVV/wR2rNmOJ7gYYWwENxnF4tAEAbaBMkgc+tNo4fwX7Phv/Vb/SpWBymxbJazatISILW0VSRziVHury7vE09S15NDVxK5GEvx9wj57H8qT+zq2DfuE8xb2+LCf5D50+4zDC5bdDydSp9xEVy3C4i7gMSZXcSrA7BlMcj8iPcKwIOrahXM+OcebmKZZ8NsBAPWAxPvmPkKtsZ2iAp9XaYP5uRA+A50qaLqlcQykgvq1sNmYEMffP51AG7B8bYW1bFtbbhQIjSu/QzvuTS9keYLaxbXVkW1F14P3ArPHyAFMl7jbDC1qW1LxshQQD+9yI9RVBxPxDdOU4q49u2gYCyjIpBYswUwN5ETvNWieakiTk+QYDFYrFThQzYiTdlWVSDzLSxABkn5033+D8/vDTca8VPMNikj8rlWXYFln1mKvn7KrZX4ku3/AMp867PFehn4hzfKkugOS8FdkL4VxisWVZ7UvbspuAwEgsYEx0A2nf0pL7JrYuZtYLmSA9yT1bQT8+Z+NejWrzhxNkl/J8wF22CEDm5h7kSpWfYPSQCVK84jzBqMGSsvMm+rQO6cQZT9J0Wj7DR3x87YOrR/EwE/hU+lJvao6YbA3Zg38WVsj8NtSH0L5KB5faf1AqDZ7erfd+LCv3vkrron3xqj4Gky6+Nz7GAhdh4dge6sp6nqefqx6eUYsWSdO+kory6ezXkymzlGOvHYYh7WFT1gtdufCIHwNZ4N7Nr+Y2nu27ltFRu7PeatzpVjED1FX/azgkweGwOAtbqge63mzbIGPqSbvu28qf8Asgy/usqsed3VdP8AExj8gK0vM5x869WWEH/kJiv+/h/k/wCldO4B4VbL8GthmVn1M7MswST0n0gUy0Vw3mu1qiAqNjMtt3RFxFcfiAPy8qg4zNLgumzZti46rrcs+kAEkKJAJLGD0gAbmvk8TWgDrJQqDrBViFYDUy6lBUsBzAM1kDbZ4XwqmRZSfUT/ADmKn3MMrKVZQVOxBEj5VTYni2yhA8Z3Ib6txpAXvCxGmYgiPOfQ1Is8SWGYKHbdgkm24AJ9kElYBO0TzkUBleFsKDq7hJ58tvlyqRmGS2b6C3etJdQGQjqGAIkDY8uZqFmXElu1KzqYOts7MFBMEgvGkEKS0TMCtjcQ2zau3VJPdJrIZWQxBZTDKDBgwYoCTleS2MMpWxaSyrHUVtqFBMASY6wAPhU2lvBcXBn0OFkqGXuWa7uZlIVZ1gAmADsKmpxNYMkPKgai+ltI8OuC0QDG8HegLaKj4zLrd1Cl1FuIeauoYH4EVDscQWncIGYOTGlkdTJVnE6lEeFSd/TzqOnFVotAaQQCmlLjOdix8ITYAaT/ABbxtIEUdmeW6tX0S17iDH9mY/Kr7CZdbtKEtottByVFCgfAVot5xbNzugTqMkSrAGIJgkQ2xHI1HPE1j755gCEfxS2jw7eMatpUGrOqfdg2ZnwvhcSwe/h7V1gNIa5bViBJMSRy3PzqfhsKttVRFCqo0qoEAAbAAdBULAZ5ausFRmJILCUZfZOlhJA3B5jpVlVdgKKKKAqsbkXeOzi5ctl1Fu4E0+JRMcwdJ8TbiNjURuDbRJ3OknVphCfaDEaipaNiOewY/BgooCgxnCSXGZi7jWzFwI3DC2CNxsIRRI3ifOjMcttW2a7cuMELi8bUrDXFACxtqPJTpmJAq/pbzO2RiXd7DX1NsJZCqGUGW1hp2UmV8R6TQG6/w0l0nU76Hc3Tb8MaimjmBPWRuQD51i1w7aFu5Z1zr064CKdIOwhQNtjufM1Q5YmJVO7U3ma04trpP1WlV+sE+cyo67KR1oy7DYhAsriO706WCgi5qCa9idwhuM28x4B05gM+ZZIl7T9goSVIVTzEGVIg/wAxAqFd4Ptsd3aNOgaQgIG3VVGoA7hTsCa05ccQcUuoXVtjWr69wQAqryhSTu0qPPes5S2JDu93WdKuWTSdJbVKBN4OwgaRBB3M0B8YbJ1e7cLYmbpZ4KNbLaDbS3uIhSNJOw2k+tbn4QtaNHeMFJBIIQ8lRAQSJRgFHiU7SahWMmu2bFk6nO698qWkFxQ0s8MBqJ1bGDME+VRnwmJZwzC/CrH3m7prragehud2Ekc9+pFAX2VZDaR++S4bkhgpJU7MdR8QEsZESSdq1YHhayjKVck2WEABNoDQraVBPtA7n7K1V/R8Xpuae+VVVjZWYYs1zw6jG8ASZ3gia24dMTrYut+GYvbFvSonW/8AWE7ewLYg7QxgE0Be5bkaWWQqWJS33QnyLayfeT/KrSl3hs3zcdrouKpVSFefaOtmifLwrsAOW1MVAFFFFAFFFFAFYK1iigMJZA5ADedhG551nQKKKANAoKUUUBnTRpoooDGis6aKKAAtZoooAooo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0" name="AutoShape 4" descr="data:image/jpeg;base64,/9j/4AAQSkZJRgABAQAAAQABAAD/2wCEAAkGBhQSERQTExQWFBUUGR8UFRQVFBgaGhobIhoXFBweHRwcHCYhGB0vHh4XIDAgIycpLCwtGCA9NTA2NSYsOCoBCQoKDQwOGg8PGikkHiQsMS0wNTYpKTUsNTUpNTAuLSkpKSkuNSkpKSw1KSwvNCwpLCw1MDIpKSk1KSwuNSk1Kf/AABEIAFUAgAMBIgACEQEDEQH/xAAcAAACAgMBAQAAAAAAAAAAAAAABgQFAQMHCAL/xABCEAACAQIEAwUEBwQIBwAAAAABAhEAAwQFEiEGMUEHEyJRYTJxgZEUI0JSYqHRVHKCsRUzkpTB0+HjCBcYU3OTsv/EABkBAQADAQEAAAAAAAAAAAAAAAABAgMEBf/EACYRAAMAAgAFAgcAAAAAAAAAAAABAgMRBBIhMYFBYQUiUXGhscH/2gAMAwEAAhEDEQA/AO40UUUAUUUUAUUUUAUUUTQBRRNYmgM1qu3lUEsQoHMkwPLma2Fq5vxrmJxWZYbL1aLVojFYs9IXxqrHy2BP7y+VbYMLzVr0SbfgrVcq2MnG/F9vL8MbreJ28Nq3MFm/wA3JP61L4TuYhsLafFEd841sAoULJkLA8hA33rluFxa5rmVzHXzpwGB3XV7JjxDbqSYcj90dRXUOFM/+m2O/FtraMxFvUfEyAwHiPDJnbfl6118VwywYlOvm70/pvtP9ZSa3Rdis1iia841A1X5vntrDLquHnyUbsfcP8TU69cCqWOwAknyA3NcrJuY/F77az/YQf6fnQF3iO0pp8FlQOmp9z8ht+dWeS8dpeYJcXumOwMypPTfaPjVvgOH7FpNK21PmWUMT7yRVDn/DuDtartzVbB5LbIEn8Ijn8Y91AN80GkUdoLgeCwWVRGp3M/GFgHrV/wAPcTpigRGh13KEzt5g9Ry6CoAs8c9rH9H4kWFsC8dAdmN0pBJO0aGnYA8+vKl0f8QZ/Y1/vP8AtUo8Xk43OriAyHvrh19ACLR+XiNd/HDeFiPo1iP/AAp+ld1TixzPNO2/ckSeGu2uxibq2rtprDOQqtrDJqOwBMAiTtMRTzm+dWsLaa9fdbdtebH8gPMnyG9ecuPsPZ/pK8mEUaNQQLb5a4AYLH4/LrNWnaJn17H48YZCXFphh7ag7PdnQ7fFtp6AVZ8LFOXPRNdQNeY9u4L6cNhpU7B7zx7zpUGBEnczApHvcTuy4toi9mDeO4W3SzuxUADlGiTO/KNq6Fi+z7D4TB28PCm7eM4nFEeJbSjvLxUn+rWBpEffE7mlDPctVrDYxl7u5iG14ewqgLbwqbB3UDkfAeknSOpr1fh1cPCfTu/128er+xzZHt6RbZfk6417OWYVj9Bw0XMXeAK99cO8eczsB0g/dFTMR23rh3ezawam3ZY2kIv6QVUlAQO7MCAPgRUXso4m7nCZgPs2E+kJPOdLqdR6klUP8R6Uv9kGVJfzEG6qulq2zsLgBBOyCQdjuwNc3E1OSqVdZn8t92/dmuONIZ/+oM/sa/3g/wCVV/wR2rNmOJ7gYYWwENxnF4tAEAbaBMkgc+tNo4fwX7Phv/Vb/SpWBymxbJazatISILW0VSRziVHury7vE09S15NDVxK5GEvx9wj57H8qT+zq2DfuE8xb2+LCf5D50+4zDC5bdDydSp9xEVy3C4i7gMSZXcSrA7BlMcj8iPcKwIOrahXM+OcebmKZZ8NsBAPWAxPvmPkKtsZ2iAp9XaYP5uRA+A50qaLqlcQykgvq1sNmYEMffP51AG7B8bYW1bFtbbhQIjSu/QzvuTS9keYLaxbXVkW1F14P3ArPHyAFMl7jbDC1qW1LxshQQD+9yI9RVBxPxDdOU4q49u2gYCyjIpBYswUwN5ETvNWieakiTk+QYDFYrFThQzYiTdlWVSDzLSxABkn5033+D8/vDTca8VPMNikj8rlWXYFln1mKvn7KrZX4ku3/AMp867PFehn4hzfKkugOS8FdkL4VxisWVZ7UvbspuAwEgsYEx0A2nf0pL7JrYuZtYLmSA9yT1bQT8+Z+NejWrzhxNkl/J8wF22CEDm5h7kSpWfYPSQCVK84jzBqMGSsvMm+rQO6cQZT9J0Wj7DR3x87YOrR/EwE/hU+lJvao6YbA3Zg38WVsj8NtSH0L5KB5faf1AqDZ7erfd+LCv3vkrron3xqj4Gky6+Nz7GAhdh4dge6sp6nqefqx6eUYsWSdO+kory6ezXkymzlGOvHYYh7WFT1gtdufCIHwNZ4N7Nr+Y2nu27ltFRu7PeatzpVjED1FX/azgkweGwOAtbqge63mzbIGPqSbvu28qf8Asgy/usqsed3VdP8AExj8gK0vM5x869WWEH/kJiv+/h/k/wCldO4B4VbL8GthmVn1M7MswST0n0gUy0Vw3mu1qiAqNjMtt3RFxFcfiAPy8qg4zNLgumzZti46rrcs+kAEkKJAJLGD0gAbmvk8TWgDrJQqDrBViFYDUy6lBUsBzAM1kDbZ4XwqmRZSfUT/ADmKn3MMrKVZQVOxBEj5VTYni2yhA8Z3Ib6txpAXvCxGmYgiPOfQ1Is8SWGYKHbdgkm24AJ9kElYBO0TzkUBleFsKDq7hJ58tvlyqRmGS2b6C3etJdQGQjqGAIkDY8uZqFmXElu1KzqYOts7MFBMEgvGkEKS0TMCtjcQ2zau3VJPdJrIZWQxBZTDKDBgwYoCTleS2MMpWxaSyrHUVtqFBMASY6wAPhU2lvBcXBn0OFkqGXuWa7uZlIVZ1gAmADsKmpxNYMkPKgai+ltI8OuC0QDG8HegLaKj4zLrd1Cl1FuIeauoYH4EVDscQWncIGYOTGlkdTJVnE6lEeFSd/TzqOnFVotAaQQCmlLjOdix8ITYAaT/ABbxtIEUdmeW6tX0S17iDH9mY/Kr7CZdbtKEtottByVFCgfAVot5xbNzugTqMkSrAGIJgkQ2xHI1HPE1j755gCEfxS2jw7eMatpUGrOqfdg2ZnwvhcSwe/h7V1gNIa5bViBJMSRy3PzqfhsKttVRFCqo0qoEAAbAAdBULAZ5ausFRmJILCUZfZOlhJA3B5jpVlVdgKKKKAqsbkXeOzi5ctl1Fu4E0+JRMcwdJ8TbiNjURuDbRJ3OknVphCfaDEaipaNiOewY/BgooCgxnCSXGZi7jWzFwI3DC2CNxsIRRI3ifOjMcttW2a7cuMELi8bUrDXFACxtqPJTpmJAq/pbzO2RiXd7DX1NsJZCqGUGW1hp2UmV8R6TQG6/w0l0nU76Hc3Tb8MaimjmBPWRuQD51i1w7aFu5Z1zr064CKdIOwhQNtjufM1Q5YmJVO7U3ma04trpP1WlV+sE+cyo67KR1oy7DYhAsriO706WCgi5qCa9idwhuM28x4B05gM+ZZIl7T9goSVIVTzEGVIg/wAxAqFd4Ptsd3aNOgaQgIG3VVGoA7hTsCa05ccQcUuoXVtjWr69wQAqryhSTu0qPPes5S2JDu93WdKuWTSdJbVKBN4OwgaRBB3M0B8YbJ1e7cLYmbpZ4KNbLaDbS3uIhSNJOw2k+tbn4QtaNHeMFJBIIQ8lRAQSJRgFHiU7SahWMmu2bFk6nO698qWkFxQ0s8MBqJ1bGDME+VRnwmJZwzC/CrH3m7prragehud2Ekc9+pFAX2VZDaR++S4bkhgpJU7MdR8QEsZESSdq1YHhayjKVck2WEABNoDQraVBPtA7n7K1V/R8Xpuae+VVVjZWYYs1zw6jG8ASZ3gia24dMTrYut+GYvbFvSonW/8AWE7ewLYg7QxgE0Be5bkaWWQqWJS33QnyLayfeT/KrSl3hs3zcdrouKpVSFefaOtmifLwrsAOW1MVAFFFFAFFFFAFYK1iigMJZA5ADedhG551nQKKKANAoKUUUBnTRpoooDGis6aKKAAtZoooAooo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342" name="Picture 6" descr="http://workshop_pos.ifsc.usp.br/images/cepo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6900694" y="6264608"/>
            <a:ext cx="839658" cy="504056"/>
          </a:xfrm>
          <a:prstGeom prst="rect">
            <a:avLst/>
          </a:prstGeom>
          <a:noFill/>
        </p:spPr>
      </p:pic>
      <p:sp>
        <p:nvSpPr>
          <p:cNvPr id="48" name="CaixaDeTexto 47"/>
          <p:cNvSpPr txBox="1"/>
          <p:nvPr/>
        </p:nvSpPr>
        <p:spPr>
          <a:xfrm>
            <a:off x="1630999" y="334403"/>
            <a:ext cx="6928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Research </a:t>
            </a:r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topics</a:t>
            </a:r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Biophotonics</a:t>
            </a:r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Lab</a:t>
            </a:r>
            <a:endParaRPr lang="pt-BR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2183828" y="6093295"/>
            <a:ext cx="447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b="1" dirty="0" smtClean="0">
                <a:solidFill>
                  <a:srgbClr val="800000"/>
                </a:solidFill>
                <a:latin typeface="Calibri"/>
              </a:rPr>
              <a:t>http:cepof.ifsc.usp.br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1262226" cy="10527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247227"/>
            <a:ext cx="1512168" cy="22618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221088"/>
            <a:ext cx="1288806" cy="319214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3" y="1268766"/>
            <a:ext cx="1499746" cy="19582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2574" y="5586156"/>
            <a:ext cx="1219306" cy="187529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06615" y="5585006"/>
            <a:ext cx="1237595" cy="19484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251" y="2420891"/>
            <a:ext cx="1499746" cy="207038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8" name="Picture 2" descr="C:\Users\CKurachi\Desktop\Dados espectros\UFF\fotos queilite\joelson\IMG_236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00194" y="4509126"/>
            <a:ext cx="1304528" cy="869685"/>
          </a:xfrm>
          <a:prstGeom prst="rect">
            <a:avLst/>
          </a:prstGeom>
          <a:noFill/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35897" y="5589240"/>
            <a:ext cx="1455512" cy="19861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" name="Picture 112"/>
          <p:cNvPicPr>
            <a:picLocks noChangeAspect="1" noChangeArrowheads="1"/>
          </p:cNvPicPr>
          <p:nvPr/>
        </p:nvPicPr>
        <p:blipFill>
          <a:blip r:embed="rId15" cstate="print"/>
          <a:srcRect l="19830" r="21516"/>
          <a:stretch>
            <a:fillRect/>
          </a:stretch>
        </p:blipFill>
        <p:spPr bwMode="auto">
          <a:xfrm>
            <a:off x="1547667" y="4293096"/>
            <a:ext cx="988839" cy="109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Object 7"/>
          <p:cNvGraphicFramePr>
            <a:graphicFrameLocks noChangeAspect="1"/>
          </p:cNvGraphicFramePr>
          <p:nvPr/>
        </p:nvGraphicFramePr>
        <p:xfrm>
          <a:off x="5724130" y="1124744"/>
          <a:ext cx="1440160" cy="119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5" name="Graph" r:id="rId16" imgW="3710880" imgH="3085920" progId="Origin50.Graph">
                  <p:embed/>
                </p:oleObj>
              </mc:Choice>
              <mc:Fallback>
                <p:oleObj name="Graph" r:id="rId16" imgW="3710880" imgH="3085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30" y="1124744"/>
                        <a:ext cx="1440160" cy="1197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upo 26"/>
          <p:cNvGrpSpPr/>
          <p:nvPr/>
        </p:nvGrpSpPr>
        <p:grpSpPr>
          <a:xfrm>
            <a:off x="1097969" y="2348880"/>
            <a:ext cx="7002423" cy="3096344"/>
            <a:chOff x="665920" y="2348880"/>
            <a:chExt cx="7002423" cy="3096344"/>
          </a:xfrm>
        </p:grpSpPr>
        <p:sp>
          <p:nvSpPr>
            <p:cNvPr id="33" name="Forma livre 32"/>
            <p:cNvSpPr/>
            <p:nvPr/>
          </p:nvSpPr>
          <p:spPr>
            <a:xfrm>
              <a:off x="2713926" y="3424092"/>
              <a:ext cx="2523202" cy="945919"/>
            </a:xfrm>
            <a:custGeom>
              <a:avLst/>
              <a:gdLst>
                <a:gd name="connsiteX0" fmla="*/ 0 w 2523202"/>
                <a:gd name="connsiteY0" fmla="*/ 472960 h 945919"/>
                <a:gd name="connsiteX1" fmla="*/ 818740 w 2523202"/>
                <a:gd name="connsiteY1" fmla="*/ 30099 h 945919"/>
                <a:gd name="connsiteX2" fmla="*/ 1261602 w 2523202"/>
                <a:gd name="connsiteY2" fmla="*/ 2 h 945919"/>
                <a:gd name="connsiteX3" fmla="*/ 1704465 w 2523202"/>
                <a:gd name="connsiteY3" fmla="*/ 30100 h 945919"/>
                <a:gd name="connsiteX4" fmla="*/ 2523202 w 2523202"/>
                <a:gd name="connsiteY4" fmla="*/ 472964 h 945919"/>
                <a:gd name="connsiteX5" fmla="*/ 1704463 w 2523202"/>
                <a:gd name="connsiteY5" fmla="*/ 915826 h 945919"/>
                <a:gd name="connsiteX6" fmla="*/ 1261601 w 2523202"/>
                <a:gd name="connsiteY6" fmla="*/ 945924 h 945919"/>
                <a:gd name="connsiteX7" fmla="*/ 818738 w 2523202"/>
                <a:gd name="connsiteY7" fmla="*/ 915826 h 945919"/>
                <a:gd name="connsiteX8" fmla="*/ 0 w 2523202"/>
                <a:gd name="connsiteY8" fmla="*/ 472962 h 945919"/>
                <a:gd name="connsiteX9" fmla="*/ 0 w 2523202"/>
                <a:gd name="connsiteY9" fmla="*/ 472960 h 9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3202" h="945919">
                  <a:moveTo>
                    <a:pt x="0" y="472960"/>
                  </a:moveTo>
                  <a:cubicBezTo>
                    <a:pt x="2" y="275793"/>
                    <a:pt x="326273" y="99311"/>
                    <a:pt x="818740" y="30099"/>
                  </a:cubicBezTo>
                  <a:cubicBezTo>
                    <a:pt x="960355" y="10196"/>
                    <a:pt x="1110363" y="2"/>
                    <a:pt x="1261602" y="2"/>
                  </a:cubicBezTo>
                  <a:cubicBezTo>
                    <a:pt x="1412842" y="2"/>
                    <a:pt x="1562850" y="10197"/>
                    <a:pt x="1704465" y="30100"/>
                  </a:cubicBezTo>
                  <a:cubicBezTo>
                    <a:pt x="2196934" y="99313"/>
                    <a:pt x="2523205" y="275796"/>
                    <a:pt x="2523202" y="472964"/>
                  </a:cubicBezTo>
                  <a:cubicBezTo>
                    <a:pt x="2523202" y="670132"/>
                    <a:pt x="2196931" y="846614"/>
                    <a:pt x="1704463" y="915826"/>
                  </a:cubicBezTo>
                  <a:cubicBezTo>
                    <a:pt x="1562848" y="935729"/>
                    <a:pt x="1412840" y="945924"/>
                    <a:pt x="1261601" y="945924"/>
                  </a:cubicBezTo>
                  <a:cubicBezTo>
                    <a:pt x="1110361" y="945924"/>
                    <a:pt x="960354" y="935729"/>
                    <a:pt x="818738" y="915826"/>
                  </a:cubicBezTo>
                  <a:cubicBezTo>
                    <a:pt x="326269" y="846614"/>
                    <a:pt x="-2" y="670130"/>
                    <a:pt x="0" y="472962"/>
                  </a:cubicBezTo>
                  <a:lnTo>
                    <a:pt x="0" y="472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6025" tIns="155037" rIns="386025" bIns="155037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Fundamentals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of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light /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biological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systems (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cell-tissue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)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interaction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pt-BR" sz="13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orma livre 33"/>
            <p:cNvSpPr/>
            <p:nvPr/>
          </p:nvSpPr>
          <p:spPr>
            <a:xfrm rot="16200000">
              <a:off x="3874591" y="3078554"/>
              <a:ext cx="201871" cy="321612"/>
            </a:xfrm>
            <a:custGeom>
              <a:avLst/>
              <a:gdLst>
                <a:gd name="connsiteX0" fmla="*/ 0 w 201871"/>
                <a:gd name="connsiteY0" fmla="*/ 64322 h 321612"/>
                <a:gd name="connsiteX1" fmla="*/ 100936 w 201871"/>
                <a:gd name="connsiteY1" fmla="*/ 64322 h 321612"/>
                <a:gd name="connsiteX2" fmla="*/ 100936 w 201871"/>
                <a:gd name="connsiteY2" fmla="*/ 0 h 321612"/>
                <a:gd name="connsiteX3" fmla="*/ 201871 w 201871"/>
                <a:gd name="connsiteY3" fmla="*/ 160806 h 321612"/>
                <a:gd name="connsiteX4" fmla="*/ 100936 w 201871"/>
                <a:gd name="connsiteY4" fmla="*/ 321612 h 321612"/>
                <a:gd name="connsiteX5" fmla="*/ 100936 w 201871"/>
                <a:gd name="connsiteY5" fmla="*/ 257290 h 321612"/>
                <a:gd name="connsiteX6" fmla="*/ 0 w 201871"/>
                <a:gd name="connsiteY6" fmla="*/ 257290 h 321612"/>
                <a:gd name="connsiteX7" fmla="*/ 0 w 201871"/>
                <a:gd name="connsiteY7" fmla="*/ 64322 h 32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71" h="321612">
                  <a:moveTo>
                    <a:pt x="0" y="64322"/>
                  </a:moveTo>
                  <a:lnTo>
                    <a:pt x="100936" y="64322"/>
                  </a:lnTo>
                  <a:lnTo>
                    <a:pt x="100936" y="0"/>
                  </a:lnTo>
                  <a:lnTo>
                    <a:pt x="201871" y="160806"/>
                  </a:lnTo>
                  <a:lnTo>
                    <a:pt x="100936" y="321612"/>
                  </a:lnTo>
                  <a:lnTo>
                    <a:pt x="100936" y="257290"/>
                  </a:lnTo>
                  <a:lnTo>
                    <a:pt x="0" y="257290"/>
                  </a:lnTo>
                  <a:lnTo>
                    <a:pt x="0" y="643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64323" rIns="60561" bIns="6432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orma livre 34"/>
            <p:cNvSpPr/>
            <p:nvPr/>
          </p:nvSpPr>
          <p:spPr>
            <a:xfrm>
              <a:off x="2445562" y="2348880"/>
              <a:ext cx="3059931" cy="720081"/>
            </a:xfrm>
            <a:custGeom>
              <a:avLst/>
              <a:gdLst>
                <a:gd name="connsiteX0" fmla="*/ 0 w 3059931"/>
                <a:gd name="connsiteY0" fmla="*/ 591200 h 1182399"/>
                <a:gd name="connsiteX1" fmla="*/ 978506 w 3059931"/>
                <a:gd name="connsiteY1" fmla="*/ 39741 h 1182399"/>
                <a:gd name="connsiteX2" fmla="*/ 1529967 w 3059931"/>
                <a:gd name="connsiteY2" fmla="*/ 2 h 1182399"/>
                <a:gd name="connsiteX3" fmla="*/ 2081429 w 3059931"/>
                <a:gd name="connsiteY3" fmla="*/ 39741 h 1182399"/>
                <a:gd name="connsiteX4" fmla="*/ 3059933 w 3059931"/>
                <a:gd name="connsiteY4" fmla="*/ 591204 h 1182399"/>
                <a:gd name="connsiteX5" fmla="*/ 2081428 w 3059931"/>
                <a:gd name="connsiteY5" fmla="*/ 1142665 h 1182399"/>
                <a:gd name="connsiteX6" fmla="*/ 1529967 w 3059931"/>
                <a:gd name="connsiteY6" fmla="*/ 1182404 h 1182399"/>
                <a:gd name="connsiteX7" fmla="*/ 978506 w 3059931"/>
                <a:gd name="connsiteY7" fmla="*/ 1142665 h 1182399"/>
                <a:gd name="connsiteX8" fmla="*/ 2 w 3059931"/>
                <a:gd name="connsiteY8" fmla="*/ 591202 h 1182399"/>
                <a:gd name="connsiteX9" fmla="*/ 0 w 3059931"/>
                <a:gd name="connsiteY9" fmla="*/ 591200 h 11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59931" h="1182399">
                  <a:moveTo>
                    <a:pt x="0" y="591200"/>
                  </a:moveTo>
                  <a:cubicBezTo>
                    <a:pt x="2" y="346917"/>
                    <a:pt x="388820" y="127790"/>
                    <a:pt x="978506" y="39741"/>
                  </a:cubicBezTo>
                  <a:cubicBezTo>
                    <a:pt x="1154417" y="13475"/>
                    <a:pt x="1341379" y="2"/>
                    <a:pt x="1529967" y="2"/>
                  </a:cubicBezTo>
                  <a:cubicBezTo>
                    <a:pt x="1718555" y="2"/>
                    <a:pt x="1905517" y="13475"/>
                    <a:pt x="2081429" y="39741"/>
                  </a:cubicBezTo>
                  <a:cubicBezTo>
                    <a:pt x="2671118" y="127791"/>
                    <a:pt x="3059936" y="346920"/>
                    <a:pt x="3059933" y="591204"/>
                  </a:cubicBezTo>
                  <a:cubicBezTo>
                    <a:pt x="3059933" y="835488"/>
                    <a:pt x="2671116" y="1054615"/>
                    <a:pt x="2081428" y="1142665"/>
                  </a:cubicBezTo>
                  <a:cubicBezTo>
                    <a:pt x="1905517" y="1168931"/>
                    <a:pt x="1718555" y="1182404"/>
                    <a:pt x="1529967" y="1182404"/>
                  </a:cubicBezTo>
                  <a:cubicBezTo>
                    <a:pt x="1341379" y="1182404"/>
                    <a:pt x="1154417" y="1168931"/>
                    <a:pt x="978506" y="1142665"/>
                  </a:cubicBezTo>
                  <a:cubicBezTo>
                    <a:pt x="388817" y="1054615"/>
                    <a:pt x="0" y="835487"/>
                    <a:pt x="2" y="591202"/>
                  </a:cubicBezTo>
                  <a:lnTo>
                    <a:pt x="0" y="59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4627" tIns="189668" rIns="464627" bIns="18966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Photodynamic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therapy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-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Cancer</a:t>
              </a:r>
              <a:endParaRPr lang="pt-BR" sz="13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orma livre 35"/>
            <p:cNvSpPr/>
            <p:nvPr/>
          </p:nvSpPr>
          <p:spPr>
            <a:xfrm rot="18962">
              <a:off x="5291023" y="3743860"/>
              <a:ext cx="130170" cy="321612"/>
            </a:xfrm>
            <a:custGeom>
              <a:avLst/>
              <a:gdLst>
                <a:gd name="connsiteX0" fmla="*/ 0 w 130170"/>
                <a:gd name="connsiteY0" fmla="*/ 64322 h 321612"/>
                <a:gd name="connsiteX1" fmla="*/ 65085 w 130170"/>
                <a:gd name="connsiteY1" fmla="*/ 64322 h 321612"/>
                <a:gd name="connsiteX2" fmla="*/ 65085 w 130170"/>
                <a:gd name="connsiteY2" fmla="*/ 0 h 321612"/>
                <a:gd name="connsiteX3" fmla="*/ 130170 w 130170"/>
                <a:gd name="connsiteY3" fmla="*/ 160806 h 321612"/>
                <a:gd name="connsiteX4" fmla="*/ 65085 w 130170"/>
                <a:gd name="connsiteY4" fmla="*/ 321612 h 321612"/>
                <a:gd name="connsiteX5" fmla="*/ 65085 w 130170"/>
                <a:gd name="connsiteY5" fmla="*/ 257290 h 321612"/>
                <a:gd name="connsiteX6" fmla="*/ 0 w 130170"/>
                <a:gd name="connsiteY6" fmla="*/ 257290 h 321612"/>
                <a:gd name="connsiteX7" fmla="*/ 0 w 130170"/>
                <a:gd name="connsiteY7" fmla="*/ 64322 h 32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70" h="321612">
                  <a:moveTo>
                    <a:pt x="0" y="64322"/>
                  </a:moveTo>
                  <a:lnTo>
                    <a:pt x="65085" y="64322"/>
                  </a:lnTo>
                  <a:lnTo>
                    <a:pt x="65085" y="0"/>
                  </a:lnTo>
                  <a:lnTo>
                    <a:pt x="130170" y="160806"/>
                  </a:lnTo>
                  <a:lnTo>
                    <a:pt x="65085" y="321612"/>
                  </a:lnTo>
                  <a:lnTo>
                    <a:pt x="65085" y="257290"/>
                  </a:lnTo>
                  <a:lnTo>
                    <a:pt x="0" y="257290"/>
                  </a:lnTo>
                  <a:lnTo>
                    <a:pt x="0" y="643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64321" rIns="39051" bIns="64322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orma livre 36"/>
            <p:cNvSpPr/>
            <p:nvPr/>
          </p:nvSpPr>
          <p:spPr>
            <a:xfrm>
              <a:off x="5482536" y="3573016"/>
              <a:ext cx="2185807" cy="648072"/>
            </a:xfrm>
            <a:custGeom>
              <a:avLst/>
              <a:gdLst>
                <a:gd name="connsiteX0" fmla="*/ 0 w 2185807"/>
                <a:gd name="connsiteY0" fmla="*/ 591200 h 1182399"/>
                <a:gd name="connsiteX1" fmla="*/ 572910 w 2185807"/>
                <a:gd name="connsiteY1" fmla="*/ 71206 h 1182399"/>
                <a:gd name="connsiteX2" fmla="*/ 1092905 w 2185807"/>
                <a:gd name="connsiteY2" fmla="*/ 1 h 1182399"/>
                <a:gd name="connsiteX3" fmla="*/ 1612900 w 2185807"/>
                <a:gd name="connsiteY3" fmla="*/ 71207 h 1182399"/>
                <a:gd name="connsiteX4" fmla="*/ 2185808 w 2185807"/>
                <a:gd name="connsiteY4" fmla="*/ 591203 h 1182399"/>
                <a:gd name="connsiteX5" fmla="*/ 1612898 w 2185807"/>
                <a:gd name="connsiteY5" fmla="*/ 1111198 h 1182399"/>
                <a:gd name="connsiteX6" fmla="*/ 1092903 w 2185807"/>
                <a:gd name="connsiteY6" fmla="*/ 1182403 h 1182399"/>
                <a:gd name="connsiteX7" fmla="*/ 572908 w 2185807"/>
                <a:gd name="connsiteY7" fmla="*/ 1111197 h 1182399"/>
                <a:gd name="connsiteX8" fmla="*/ -1 w 2185807"/>
                <a:gd name="connsiteY8" fmla="*/ 591201 h 1182399"/>
                <a:gd name="connsiteX9" fmla="*/ 0 w 2185807"/>
                <a:gd name="connsiteY9" fmla="*/ 591200 h 11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807" h="1182399">
                  <a:moveTo>
                    <a:pt x="0" y="591200"/>
                  </a:moveTo>
                  <a:cubicBezTo>
                    <a:pt x="1" y="374116"/>
                    <a:pt x="219938" y="174493"/>
                    <a:pt x="572910" y="71206"/>
                  </a:cubicBezTo>
                  <a:cubicBezTo>
                    <a:pt x="732616" y="24473"/>
                    <a:pt x="911330" y="1"/>
                    <a:pt x="1092905" y="1"/>
                  </a:cubicBezTo>
                  <a:cubicBezTo>
                    <a:pt x="1274480" y="1"/>
                    <a:pt x="1453194" y="24473"/>
                    <a:pt x="1612900" y="71207"/>
                  </a:cubicBezTo>
                  <a:cubicBezTo>
                    <a:pt x="1965873" y="174494"/>
                    <a:pt x="2185809" y="374118"/>
                    <a:pt x="2185808" y="591203"/>
                  </a:cubicBezTo>
                  <a:cubicBezTo>
                    <a:pt x="2185808" y="808287"/>
                    <a:pt x="1965871" y="1007911"/>
                    <a:pt x="1612898" y="1111198"/>
                  </a:cubicBezTo>
                  <a:cubicBezTo>
                    <a:pt x="1453192" y="1157931"/>
                    <a:pt x="1274478" y="1182403"/>
                    <a:pt x="1092903" y="1182403"/>
                  </a:cubicBezTo>
                  <a:cubicBezTo>
                    <a:pt x="911328" y="1182403"/>
                    <a:pt x="732614" y="1157931"/>
                    <a:pt x="572908" y="1111197"/>
                  </a:cubicBezTo>
                  <a:cubicBezTo>
                    <a:pt x="219935" y="1007910"/>
                    <a:pt x="-1" y="808286"/>
                    <a:pt x="-1" y="591201"/>
                  </a:cubicBezTo>
                  <a:lnTo>
                    <a:pt x="0" y="59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6614" tIns="189668" rIns="336614" bIns="18966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Optical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diagnostics</a:t>
              </a:r>
              <a:endParaRPr lang="pt-BR" sz="13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orma livre 37"/>
            <p:cNvSpPr/>
            <p:nvPr/>
          </p:nvSpPr>
          <p:spPr>
            <a:xfrm rot="5400000">
              <a:off x="3874591" y="4393937"/>
              <a:ext cx="201871" cy="321612"/>
            </a:xfrm>
            <a:custGeom>
              <a:avLst/>
              <a:gdLst>
                <a:gd name="connsiteX0" fmla="*/ 0 w 201871"/>
                <a:gd name="connsiteY0" fmla="*/ 64322 h 321612"/>
                <a:gd name="connsiteX1" fmla="*/ 100936 w 201871"/>
                <a:gd name="connsiteY1" fmla="*/ 64322 h 321612"/>
                <a:gd name="connsiteX2" fmla="*/ 100936 w 201871"/>
                <a:gd name="connsiteY2" fmla="*/ 0 h 321612"/>
                <a:gd name="connsiteX3" fmla="*/ 201871 w 201871"/>
                <a:gd name="connsiteY3" fmla="*/ 160806 h 321612"/>
                <a:gd name="connsiteX4" fmla="*/ 100936 w 201871"/>
                <a:gd name="connsiteY4" fmla="*/ 321612 h 321612"/>
                <a:gd name="connsiteX5" fmla="*/ 100936 w 201871"/>
                <a:gd name="connsiteY5" fmla="*/ 257290 h 321612"/>
                <a:gd name="connsiteX6" fmla="*/ 0 w 201871"/>
                <a:gd name="connsiteY6" fmla="*/ 257290 h 321612"/>
                <a:gd name="connsiteX7" fmla="*/ 0 w 201871"/>
                <a:gd name="connsiteY7" fmla="*/ 64322 h 32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71" h="321612">
                  <a:moveTo>
                    <a:pt x="0" y="64322"/>
                  </a:moveTo>
                  <a:lnTo>
                    <a:pt x="100936" y="64322"/>
                  </a:lnTo>
                  <a:lnTo>
                    <a:pt x="100936" y="0"/>
                  </a:lnTo>
                  <a:lnTo>
                    <a:pt x="201871" y="160806"/>
                  </a:lnTo>
                  <a:lnTo>
                    <a:pt x="100936" y="321612"/>
                  </a:lnTo>
                  <a:lnTo>
                    <a:pt x="100936" y="257290"/>
                  </a:lnTo>
                  <a:lnTo>
                    <a:pt x="0" y="257290"/>
                  </a:lnTo>
                  <a:lnTo>
                    <a:pt x="0" y="643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4321" rIns="60561" bIns="64323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orma livre 38"/>
            <p:cNvSpPr/>
            <p:nvPr/>
          </p:nvSpPr>
          <p:spPr>
            <a:xfrm>
              <a:off x="2517144" y="4725144"/>
              <a:ext cx="2916766" cy="720080"/>
            </a:xfrm>
            <a:custGeom>
              <a:avLst/>
              <a:gdLst>
                <a:gd name="connsiteX0" fmla="*/ 0 w 2916766"/>
                <a:gd name="connsiteY0" fmla="*/ 591200 h 1182399"/>
                <a:gd name="connsiteX1" fmla="*/ 910491 w 2916766"/>
                <a:gd name="connsiteY1" fmla="*/ 43308 h 1182399"/>
                <a:gd name="connsiteX2" fmla="*/ 1458384 w 2916766"/>
                <a:gd name="connsiteY2" fmla="*/ 1 h 1182399"/>
                <a:gd name="connsiteX3" fmla="*/ 2006278 w 2916766"/>
                <a:gd name="connsiteY3" fmla="*/ 43308 h 1182399"/>
                <a:gd name="connsiteX4" fmla="*/ 2916767 w 2916766"/>
                <a:gd name="connsiteY4" fmla="*/ 591203 h 1182399"/>
                <a:gd name="connsiteX5" fmla="*/ 2006277 w 2916766"/>
                <a:gd name="connsiteY5" fmla="*/ 1139096 h 1182399"/>
                <a:gd name="connsiteX6" fmla="*/ 1458384 w 2916766"/>
                <a:gd name="connsiteY6" fmla="*/ 1182403 h 1182399"/>
                <a:gd name="connsiteX7" fmla="*/ 910491 w 2916766"/>
                <a:gd name="connsiteY7" fmla="*/ 1139096 h 1182399"/>
                <a:gd name="connsiteX8" fmla="*/ 2 w 2916766"/>
                <a:gd name="connsiteY8" fmla="*/ 591201 h 1182399"/>
                <a:gd name="connsiteX9" fmla="*/ 0 w 2916766"/>
                <a:gd name="connsiteY9" fmla="*/ 591200 h 11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16766" h="1182399">
                  <a:moveTo>
                    <a:pt x="0" y="591200"/>
                  </a:moveTo>
                  <a:cubicBezTo>
                    <a:pt x="2" y="350454"/>
                    <a:pt x="360117" y="133753"/>
                    <a:pt x="910491" y="43308"/>
                  </a:cubicBezTo>
                  <a:cubicBezTo>
                    <a:pt x="1084540" y="14706"/>
                    <a:pt x="1270578" y="1"/>
                    <a:pt x="1458384" y="1"/>
                  </a:cubicBezTo>
                  <a:cubicBezTo>
                    <a:pt x="1646190" y="1"/>
                    <a:pt x="1832229" y="14706"/>
                    <a:pt x="2006278" y="43308"/>
                  </a:cubicBezTo>
                  <a:cubicBezTo>
                    <a:pt x="2556654" y="133753"/>
                    <a:pt x="2916769" y="350456"/>
                    <a:pt x="2916767" y="591203"/>
                  </a:cubicBezTo>
                  <a:cubicBezTo>
                    <a:pt x="2916767" y="831950"/>
                    <a:pt x="2556652" y="1048651"/>
                    <a:pt x="2006277" y="1139096"/>
                  </a:cubicBezTo>
                  <a:cubicBezTo>
                    <a:pt x="1832228" y="1167698"/>
                    <a:pt x="1646190" y="1182403"/>
                    <a:pt x="1458384" y="1182403"/>
                  </a:cubicBezTo>
                  <a:cubicBezTo>
                    <a:pt x="1270578" y="1182403"/>
                    <a:pt x="1084539" y="1167698"/>
                    <a:pt x="910491" y="1139096"/>
                  </a:cubicBezTo>
                  <a:cubicBezTo>
                    <a:pt x="360115" y="1048651"/>
                    <a:pt x="0" y="831948"/>
                    <a:pt x="2" y="591201"/>
                  </a:cubicBezTo>
                  <a:cubicBezTo>
                    <a:pt x="1" y="591201"/>
                    <a:pt x="1" y="591200"/>
                    <a:pt x="0" y="59120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661" tIns="189668" rIns="443661" bIns="18966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dirty="0" err="1">
                  <a:solidFill>
                    <a:prstClr val="black"/>
                  </a:solidFill>
                  <a:latin typeface="Calibri"/>
                </a:rPr>
                <a:t>Photodynamic</a:t>
              </a:r>
              <a:r>
                <a:rPr lang="pt-BR" sz="13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BR" sz="1300" b="1" dirty="0" err="1">
                  <a:solidFill>
                    <a:prstClr val="black"/>
                  </a:solidFill>
                  <a:latin typeface="Calibri"/>
                </a:rPr>
                <a:t>therapy</a:t>
              </a:r>
              <a:r>
                <a:rPr lang="pt-BR" sz="13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–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Infectious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disease</a:t>
              </a:r>
              <a:endParaRPr lang="pt-BR" sz="13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orma livre 40"/>
            <p:cNvSpPr/>
            <p:nvPr/>
          </p:nvSpPr>
          <p:spPr>
            <a:xfrm rot="21668931">
              <a:off x="2540143" y="3708703"/>
              <a:ext cx="124095" cy="321613"/>
            </a:xfrm>
            <a:custGeom>
              <a:avLst/>
              <a:gdLst>
                <a:gd name="connsiteX0" fmla="*/ 0 w 124095"/>
                <a:gd name="connsiteY0" fmla="*/ 64322 h 321612"/>
                <a:gd name="connsiteX1" fmla="*/ 62048 w 124095"/>
                <a:gd name="connsiteY1" fmla="*/ 64322 h 321612"/>
                <a:gd name="connsiteX2" fmla="*/ 62048 w 124095"/>
                <a:gd name="connsiteY2" fmla="*/ 0 h 321612"/>
                <a:gd name="connsiteX3" fmla="*/ 124095 w 124095"/>
                <a:gd name="connsiteY3" fmla="*/ 160806 h 321612"/>
                <a:gd name="connsiteX4" fmla="*/ 62048 w 124095"/>
                <a:gd name="connsiteY4" fmla="*/ 321612 h 321612"/>
                <a:gd name="connsiteX5" fmla="*/ 62048 w 124095"/>
                <a:gd name="connsiteY5" fmla="*/ 257290 h 321612"/>
                <a:gd name="connsiteX6" fmla="*/ 0 w 124095"/>
                <a:gd name="connsiteY6" fmla="*/ 257290 h 321612"/>
                <a:gd name="connsiteX7" fmla="*/ 0 w 124095"/>
                <a:gd name="connsiteY7" fmla="*/ 64322 h 32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095" h="321612">
                  <a:moveTo>
                    <a:pt x="124094" y="257290"/>
                  </a:moveTo>
                  <a:lnTo>
                    <a:pt x="62047" y="257290"/>
                  </a:lnTo>
                  <a:lnTo>
                    <a:pt x="62047" y="321612"/>
                  </a:lnTo>
                  <a:lnTo>
                    <a:pt x="1" y="160806"/>
                  </a:lnTo>
                  <a:lnTo>
                    <a:pt x="62047" y="0"/>
                  </a:lnTo>
                  <a:lnTo>
                    <a:pt x="62047" y="64322"/>
                  </a:lnTo>
                  <a:lnTo>
                    <a:pt x="124094" y="64322"/>
                  </a:lnTo>
                  <a:lnTo>
                    <a:pt x="124094" y="25729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227" tIns="64322" rIns="0" bIns="64322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orma livre 41"/>
            <p:cNvSpPr/>
            <p:nvPr/>
          </p:nvSpPr>
          <p:spPr>
            <a:xfrm>
              <a:off x="665920" y="3501008"/>
              <a:ext cx="1816141" cy="720081"/>
            </a:xfrm>
            <a:custGeom>
              <a:avLst/>
              <a:gdLst>
                <a:gd name="connsiteX0" fmla="*/ 0 w 1816141"/>
                <a:gd name="connsiteY0" fmla="*/ 591200 h 1182399"/>
                <a:gd name="connsiteX1" fmla="*/ 412622 w 1816141"/>
                <a:gd name="connsiteY1" fmla="*/ 95751 h 1182399"/>
                <a:gd name="connsiteX2" fmla="*/ 908072 w 1816141"/>
                <a:gd name="connsiteY2" fmla="*/ 1 h 1182399"/>
                <a:gd name="connsiteX3" fmla="*/ 1403522 w 1816141"/>
                <a:gd name="connsiteY3" fmla="*/ 95752 h 1182399"/>
                <a:gd name="connsiteX4" fmla="*/ 1816142 w 1816141"/>
                <a:gd name="connsiteY4" fmla="*/ 591203 h 1182399"/>
                <a:gd name="connsiteX5" fmla="*/ 1403521 w 1816141"/>
                <a:gd name="connsiteY5" fmla="*/ 1086653 h 1182399"/>
                <a:gd name="connsiteX6" fmla="*/ 908071 w 1816141"/>
                <a:gd name="connsiteY6" fmla="*/ 1182403 h 1182399"/>
                <a:gd name="connsiteX7" fmla="*/ 412621 w 1816141"/>
                <a:gd name="connsiteY7" fmla="*/ 1086653 h 1182399"/>
                <a:gd name="connsiteX8" fmla="*/ 1 w 1816141"/>
                <a:gd name="connsiteY8" fmla="*/ 591202 h 1182399"/>
                <a:gd name="connsiteX9" fmla="*/ 0 w 1816141"/>
                <a:gd name="connsiteY9" fmla="*/ 591200 h 11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6141" h="1182399">
                  <a:moveTo>
                    <a:pt x="0" y="591200"/>
                  </a:moveTo>
                  <a:cubicBezTo>
                    <a:pt x="1" y="391248"/>
                    <a:pt x="155241" y="204846"/>
                    <a:pt x="412622" y="95751"/>
                  </a:cubicBezTo>
                  <a:cubicBezTo>
                    <a:pt x="560041" y="33265"/>
                    <a:pt x="732163" y="1"/>
                    <a:pt x="908072" y="1"/>
                  </a:cubicBezTo>
                  <a:cubicBezTo>
                    <a:pt x="1083981" y="1"/>
                    <a:pt x="1256103" y="33265"/>
                    <a:pt x="1403522" y="95752"/>
                  </a:cubicBezTo>
                  <a:cubicBezTo>
                    <a:pt x="1660903" y="204848"/>
                    <a:pt x="1816143" y="391251"/>
                    <a:pt x="1816142" y="591203"/>
                  </a:cubicBezTo>
                  <a:cubicBezTo>
                    <a:pt x="1816142" y="791155"/>
                    <a:pt x="1660902" y="977558"/>
                    <a:pt x="1403521" y="1086653"/>
                  </a:cubicBezTo>
                  <a:cubicBezTo>
                    <a:pt x="1256102" y="1149139"/>
                    <a:pt x="1083980" y="1182403"/>
                    <a:pt x="908071" y="1182403"/>
                  </a:cubicBezTo>
                  <a:cubicBezTo>
                    <a:pt x="732162" y="1182403"/>
                    <a:pt x="560040" y="1149139"/>
                    <a:pt x="412621" y="1086653"/>
                  </a:cubicBezTo>
                  <a:cubicBezTo>
                    <a:pt x="155240" y="977558"/>
                    <a:pt x="0" y="791155"/>
                    <a:pt x="1" y="591202"/>
                  </a:cubicBezTo>
                  <a:cubicBezTo>
                    <a:pt x="1" y="591201"/>
                    <a:pt x="0" y="591201"/>
                    <a:pt x="0" y="59120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2478" tIns="189668" rIns="282478" bIns="18966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Other</a:t>
              </a:r>
              <a:r>
                <a:rPr lang="pt-BR" sz="13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BR" sz="1300" b="1" dirty="0" err="1" smtClean="0">
                  <a:solidFill>
                    <a:prstClr val="black"/>
                  </a:solidFill>
                  <a:latin typeface="Calibri"/>
                </a:rPr>
                <a:t>phototherapies</a:t>
              </a:r>
              <a:endParaRPr lang="pt-BR" sz="13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09380" y="5787470"/>
            <a:ext cx="2353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(customized instrumentation)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932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35566" y="0"/>
            <a:ext cx="1920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uxograma: Documento 11"/>
          <p:cNvSpPr/>
          <p:nvPr/>
        </p:nvSpPr>
        <p:spPr>
          <a:xfrm rot="10800000">
            <a:off x="0" y="836712"/>
            <a:ext cx="9144000" cy="6021288"/>
          </a:xfrm>
          <a:prstGeom prst="flowChartDocumen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537608"/>
            <a:ext cx="9144000" cy="99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953" y="116632"/>
            <a:ext cx="945655" cy="10655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71" y="6172478"/>
            <a:ext cx="1152128" cy="64089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338" name="AutoShape 2" descr="data:image/jpeg;base64,/9j/4AAQSkZJRgABAQAAAQABAAD/2wCEAAkGBhQSERQTExQWFBUUGR8UFRQVFBgaGhobIhoXFBweHRwcHCYhGB0vHh4XIDAgIycpLCwtGCA9NTA2NSYsOCoBCQoKDQwOGg8PGikkHiQsMS0wNTYpKTUsNTUpNTAuLSkpKSkuNSkpKSw1KSwvNCwpLCw1MDIpKSk1KSwuNSk1Kf/AABEIAFUAgAMBIgACEQEDEQH/xAAcAAACAgMBAQAAAAAAAAAAAAAABgQFAQMHCAL/xABCEAACAQIEAwUEBwQIBwAAAAABAhEAAwQFEiEGMUEHEyJRYTJxgZEUI0JSYqHRVHKCsRUzkpTB0+HjCBcYU3OTsv/EABkBAQADAQEAAAAAAAAAAAAAAAABAgMEBf/EACYRAAMAAgAFAgcAAAAAAAAAAAABAgMRBBIhMYFBYQUiUXGhscH/2gAMAwEAAhEDEQA/AO40UUUAUUUUAUUUUAUUUTQBRRNYmgM1qu3lUEsQoHMkwPLma2Fq5vxrmJxWZYbL1aLVojFYs9IXxqrHy2BP7y+VbYMLzVr0SbfgrVcq2MnG/F9vL8MbreJ28Nq3MFm/wA3JP61L4TuYhsLafFEd841sAoULJkLA8hA33rluFxa5rmVzHXzpwGB3XV7JjxDbqSYcj90dRXUOFM/+m2O/FtraMxFvUfEyAwHiPDJnbfl6118VwywYlOvm70/pvtP9ZSa3Rdis1iia841A1X5vntrDLquHnyUbsfcP8TU69cCqWOwAknyA3NcrJuY/F77az/YQf6fnQF3iO0pp8FlQOmp9z8ht+dWeS8dpeYJcXumOwMypPTfaPjVvgOH7FpNK21PmWUMT7yRVDn/DuDtartzVbB5LbIEn8Ijn8Y91AN80GkUdoLgeCwWVRGp3M/GFgHrV/wAPcTpigRGh13KEzt5g9Ry6CoAs8c9rH9H4kWFsC8dAdmN0pBJO0aGnYA8+vKl0f8QZ/Y1/vP8AtUo8Xk43OriAyHvrh19ACLR+XiNd/HDeFiPo1iP/AAp+ld1TixzPNO2/ckSeGu2uxibq2rtprDOQqtrDJqOwBMAiTtMRTzm+dWsLaa9fdbdtebH8gPMnyG9ecuPsPZ/pK8mEUaNQQLb5a4AYLH4/LrNWnaJn17H48YZCXFphh7ag7PdnQ7fFtp6AVZ8LFOXPRNdQNeY9u4L6cNhpU7B7zx7zpUGBEnczApHvcTuy4toi9mDeO4W3SzuxUADlGiTO/KNq6Fi+z7D4TB28PCm7eM4nFEeJbSjvLxUn+rWBpEffE7mlDPctVrDYxl7u5iG14ewqgLbwqbB3UDkfAeknSOpr1fh1cPCfTu/128er+xzZHt6RbZfk6417OWYVj9Bw0XMXeAK99cO8eczsB0g/dFTMR23rh3ezawam3ZY2kIv6QVUlAQO7MCAPgRUXso4m7nCZgPs2E+kJPOdLqdR6klUP8R6Uv9kGVJfzEG6qulq2zsLgBBOyCQdjuwNc3E1OSqVdZn8t92/dmuONIZ/+oM/sa/3g/wCVV/wR2rNmOJ7gYYWwENxnF4tAEAbaBMkgc+tNo4fwX7Phv/Vb/SpWBymxbJazatISILW0VSRziVHury7vE09S15NDVxK5GEvx9wj57H8qT+zq2DfuE8xb2+LCf5D50+4zDC5bdDydSp9xEVy3C4i7gMSZXcSrA7BlMcj8iPcKwIOrahXM+OcebmKZZ8NsBAPWAxPvmPkKtsZ2iAp9XaYP5uRA+A50qaLqlcQykgvq1sNmYEMffP51AG7B8bYW1bFtbbhQIjSu/QzvuTS9keYLaxbXVkW1F14P3ArPHyAFMl7jbDC1qW1LxshQQD+9yI9RVBxPxDdOU4q49u2gYCyjIpBYswUwN5ETvNWieakiTk+QYDFYrFThQzYiTdlWVSDzLSxABkn5033+D8/vDTca8VPMNikj8rlWXYFln1mKvn7KrZX4ku3/AMp867PFehn4hzfKkugOS8FdkL4VxisWVZ7UvbspuAwEgsYEx0A2nf0pL7JrYuZtYLmSA9yT1bQT8+Z+NejWrzhxNkl/J8wF22CEDm5h7kSpWfYPSQCVK84jzBqMGSsvMm+rQO6cQZT9J0Wj7DR3x87YOrR/EwE/hU+lJvao6YbA3Zg38WVsj8NtSH0L5KB5faf1AqDZ7erfd+LCv3vkrron3xqj4Gky6+Nz7GAhdh4dge6sp6nqefqx6eUYsWSdO+kory6ezXkymzlGOvHYYh7WFT1gtdufCIHwNZ4N7Nr+Y2nu27ltFRu7PeatzpVjED1FX/azgkweGwOAtbqge63mzbIGPqSbvu28qf8Asgy/usqsed3VdP8AExj8gK0vM5x869WWEH/kJiv+/h/k/wCldO4B4VbL8GthmVn1M7MswST0n0gUy0Vw3mu1qiAqNjMtt3RFxFcfiAPy8qg4zNLgumzZti46rrcs+kAEkKJAJLGD0gAbmvk8TWgDrJQqDrBViFYDUy6lBUsBzAM1kDbZ4XwqmRZSfUT/ADmKn3MMrKVZQVOxBEj5VTYni2yhA8Z3Ib6txpAXvCxGmYgiPOfQ1Is8SWGYKHbdgkm24AJ9kElYBO0TzkUBleFsKDq7hJ58tvlyqRmGS2b6C3etJdQGQjqGAIkDY8uZqFmXElu1KzqYOts7MFBMEgvGkEKS0TMCtjcQ2zau3VJPdJrIZWQxBZTDKDBgwYoCTleS2MMpWxaSyrHUVtqFBMASY6wAPhU2lvBcXBn0OFkqGXuWa7uZlIVZ1gAmADsKmpxNYMkPKgai+ltI8OuC0QDG8HegLaKj4zLrd1Cl1FuIeauoYH4EVDscQWncIGYOTGlkdTJVnE6lEeFSd/TzqOnFVotAaQQCmlLjOdix8ITYAaT/ABbxtIEUdmeW6tX0S17iDH9mY/Kr7CZdbtKEtottByVFCgfAVot5xbNzugTqMkSrAGIJgkQ2xHI1HPE1j755gCEfxS2jw7eMatpUGrOqfdg2ZnwvhcSwe/h7V1gNIa5bViBJMSRy3PzqfhsKttVRFCqo0qoEAAbAAdBULAZ5ausFRmJILCUZfZOlhJA3B5jpVlVdgKKKKAqsbkXeOzi5ctl1Fu4E0+JRMcwdJ8TbiNjURuDbRJ3OknVphCfaDEaipaNiOewY/BgooCgxnCSXGZi7jWzFwI3DC2CNxsIRRI3ifOjMcttW2a7cuMELi8bUrDXFACxtqPJTpmJAq/pbzO2RiXd7DX1NsJZCqGUGW1hp2UmV8R6TQG6/w0l0nU76Hc3Tb8MaimjmBPWRuQD51i1w7aFu5Z1zr064CKdIOwhQNtjufM1Q5YmJVO7U3ma04trpP1WlV+sE+cyo67KR1oy7DYhAsriO706WCgi5qCa9idwhuM28x4B05gM+ZZIl7T9goSVIVTzEGVIg/wAxAqFd4Ptsd3aNOgaQgIG3VVGoA7hTsCa05ccQcUuoXVtjWr69wQAqryhSTu0qPPes5S2JDu93WdKuWTSdJbVKBN4OwgaRBB3M0B8YbJ1e7cLYmbpZ4KNbLaDbS3uIhSNJOw2k+tbn4QtaNHeMFJBIIQ8lRAQSJRgFHiU7SahWMmu2bFk6nO698qWkFxQ0s8MBqJ1bGDME+VRnwmJZwzC/CrH3m7prragehud2Ekc9+pFAX2VZDaR++S4bkhgpJU7MdR8QEsZESSdq1YHhayjKVck2WEABNoDQraVBPtA7n7K1V/R8Xpuae+VVVjZWYYs1zw6jG8ASZ3gia24dMTrYut+GYvbFvSonW/8AWE7ewLYg7QxgE0Be5bkaWWQqWJS33QnyLayfeT/KrSl3hs3zcdrouKpVSFefaOtmifLwrsAOW1MVAFFFFAFFFFAFYK1iigMJZA5ADedhG551nQKKKANAoKUUUBnTRpoooDGis6aKKAAtZoooAooo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0" name="AutoShape 4" descr="data:image/jpeg;base64,/9j/4AAQSkZJRgABAQAAAQABAAD/2wCEAAkGBhQSERQTExQWFBUUGR8UFRQVFBgaGhobIhoXFBweHRwcHCYhGB0vHh4XIDAgIycpLCwtGCA9NTA2NSYsOCoBCQoKDQwOGg8PGikkHiQsMS0wNTYpKTUsNTUpNTAuLSkpKSkuNSkpKSw1KSwvNCwpLCw1MDIpKSk1KSwuNSk1Kf/AABEIAFUAgAMBIgACEQEDEQH/xAAcAAACAgMBAQAAAAAAAAAAAAAABgQFAQMHCAL/xABCEAACAQIEAwUEBwQIBwAAAAABAhEAAwQFEiEGMUEHEyJRYTJxgZEUI0JSYqHRVHKCsRUzkpTB0+HjCBcYU3OTsv/EABkBAQADAQEAAAAAAAAAAAAAAAABAgMEBf/EACYRAAMAAgAFAgcAAAAAAAAAAAABAgMRBBIhMYFBYQUiUXGhscH/2gAMAwEAAhEDEQA/AO40UUUAUUUUAUUUUAUUUTQBRRNYmgM1qu3lUEsQoHMkwPLma2Fq5vxrmJxWZYbL1aLVojFYs9IXxqrHy2BP7y+VbYMLzVr0SbfgrVcq2MnG/F9vL8MbreJ28Nq3MFm/wA3JP61L4TuYhsLafFEd841sAoULJkLA8hA33rluFxa5rmVzHXzpwGB3XV7JjxDbqSYcj90dRXUOFM/+m2O/FtraMxFvUfEyAwHiPDJnbfl6118VwywYlOvm70/pvtP9ZSa3Rdis1iia841A1X5vntrDLquHnyUbsfcP8TU69cCqWOwAknyA3NcrJuY/F77az/YQf6fnQF3iO0pp8FlQOmp9z8ht+dWeS8dpeYJcXumOwMypPTfaPjVvgOH7FpNK21PmWUMT7yRVDn/DuDtartzVbB5LbIEn8Ijn8Y91AN80GkUdoLgeCwWVRGp3M/GFgHrV/wAPcTpigRGh13KEzt5g9Ry6CoAs8c9rH9H4kWFsC8dAdmN0pBJO0aGnYA8+vKl0f8QZ/Y1/vP8AtUo8Xk43OriAyHvrh19ACLR+XiNd/HDeFiPo1iP/AAp+ld1TixzPNO2/ckSeGu2uxibq2rtprDOQqtrDJqOwBMAiTtMRTzm+dWsLaa9fdbdtebH8gPMnyG9ecuPsPZ/pK8mEUaNQQLb5a4AYLH4/LrNWnaJn17H48YZCXFphh7ag7PdnQ7fFtp6AVZ8LFOXPRNdQNeY9u4L6cNhpU7B7zx7zpUGBEnczApHvcTuy4toi9mDeO4W3SzuxUADlGiTO/KNq6Fi+z7D4TB28PCm7eM4nFEeJbSjvLxUn+rWBpEffE7mlDPctVrDYxl7u5iG14ewqgLbwqbB3UDkfAeknSOpr1fh1cPCfTu/128er+xzZHt6RbZfk6417OWYVj9Bw0XMXeAK99cO8eczsB0g/dFTMR23rh3ezawam3ZY2kIv6QVUlAQO7MCAPgRUXso4m7nCZgPs2E+kJPOdLqdR6klUP8R6Uv9kGVJfzEG6qulq2zsLgBBOyCQdjuwNc3E1OSqVdZn8t92/dmuONIZ/+oM/sa/3g/wCVV/wR2rNmOJ7gYYWwENxnF4tAEAbaBMkgc+tNo4fwX7Phv/Vb/SpWBymxbJazatISILW0VSRziVHury7vE09S15NDVxK5GEvx9wj57H8qT+zq2DfuE8xb2+LCf5D50+4zDC5bdDydSp9xEVy3C4i7gMSZXcSrA7BlMcj8iPcKwIOrahXM+OcebmKZZ8NsBAPWAxPvmPkKtsZ2iAp9XaYP5uRA+A50qaLqlcQykgvq1sNmYEMffP51AG7B8bYW1bFtbbhQIjSu/QzvuTS9keYLaxbXVkW1F14P3ArPHyAFMl7jbDC1qW1LxshQQD+9yI9RVBxPxDdOU4q49u2gYCyjIpBYswUwN5ETvNWieakiTk+QYDFYrFThQzYiTdlWVSDzLSxABkn5033+D8/vDTca8VPMNikj8rlWXYFln1mKvn7KrZX4ku3/AMp867PFehn4hzfKkugOS8FdkL4VxisWVZ7UvbspuAwEgsYEx0A2nf0pL7JrYuZtYLmSA9yT1bQT8+Z+NejWrzhxNkl/J8wF22CEDm5h7kSpWfYPSQCVK84jzBqMGSsvMm+rQO6cQZT9J0Wj7DR3x87YOrR/EwE/hU+lJvao6YbA3Zg38WVsj8NtSH0L5KB5faf1AqDZ7erfd+LCv3vkrron3xqj4Gky6+Nz7GAhdh4dge6sp6nqefqx6eUYsWSdO+kory6ezXkymzlGOvHYYh7WFT1gtdufCIHwNZ4N7Nr+Y2nu27ltFRu7PeatzpVjED1FX/azgkweGwOAtbqge63mzbIGPqSbvu28qf8Asgy/usqsed3VdP8AExj8gK0vM5x869WWEH/kJiv+/h/k/wCldO4B4VbL8GthmVn1M7MswST0n0gUy0Vw3mu1qiAqNjMtt3RFxFcfiAPy8qg4zNLgumzZti46rrcs+kAEkKJAJLGD0gAbmvk8TWgDrJQqDrBViFYDUy6lBUsBzAM1kDbZ4XwqmRZSfUT/ADmKn3MMrKVZQVOxBEj5VTYni2yhA8Z3Ib6txpAXvCxGmYgiPOfQ1Is8SWGYKHbdgkm24AJ9kElYBO0TzkUBleFsKDq7hJ58tvlyqRmGS2b6C3etJdQGQjqGAIkDY8uZqFmXElu1KzqYOts7MFBMEgvGkEKS0TMCtjcQ2zau3VJPdJrIZWQxBZTDKDBgwYoCTleS2MMpWxaSyrHUVtqFBMASY6wAPhU2lvBcXBn0OFkqGXuWa7uZlIVZ1gAmADsKmpxNYMkPKgai+ltI8OuC0QDG8HegLaKj4zLrd1Cl1FuIeauoYH4EVDscQWncIGYOTGlkdTJVnE6lEeFSd/TzqOnFVotAaQQCmlLjOdix8ITYAaT/ABbxtIEUdmeW6tX0S17iDH9mY/Kr7CZdbtKEtottByVFCgfAVot5xbNzugTqMkSrAGIJgkQ2xHI1HPE1j755gCEfxS2jw7eMatpUGrOqfdg2ZnwvhcSwe/h7V1gNIa5bViBJMSRy3PzqfhsKttVRFCqo0qoEAAbAAdBULAZ5ausFRmJILCUZfZOlhJA3B5jpVlVdgKKKKAqsbkXeOzi5ctl1Fu4E0+JRMcwdJ8TbiNjURuDbRJ3OknVphCfaDEaipaNiOewY/BgooCgxnCSXGZi7jWzFwI3DC2CNxsIRRI3ifOjMcttW2a7cuMELi8bUrDXFACxtqPJTpmJAq/pbzO2RiXd7DX1NsJZCqGUGW1hp2UmV8R6TQG6/w0l0nU76Hc3Tb8MaimjmBPWRuQD51i1w7aFu5Z1zr064CKdIOwhQNtjufM1Q5YmJVO7U3ma04trpP1WlV+sE+cyo67KR1oy7DYhAsriO706WCgi5qCa9idwhuM28x4B05gM+ZZIl7T9goSVIVTzEGVIg/wAxAqFd4Ptsd3aNOgaQgIG3VVGoA7hTsCa05ccQcUuoXVtjWr69wQAqryhSTu0qPPes5S2JDu93WdKuWTSdJbVKBN4OwgaRBB3M0B8YbJ1e7cLYmbpZ4KNbLaDbS3uIhSNJOw2k+tbn4QtaNHeMFJBIIQ8lRAQSJRgFHiU7SahWMmu2bFk6nO698qWkFxQ0s8MBqJ1bGDME+VRnwmJZwzC/CrH3m7prragehud2Ekc9+pFAX2VZDaR++S4bkhgpJU7MdR8QEsZESSdq1YHhayjKVck2WEABNoDQraVBPtA7n7K1V/R8Xpuae+VVVjZWYYs1zw6jG8ASZ3gia24dMTrYut+GYvbFvSonW/8AWE7ewLYg7QxgE0Be5bkaWWQqWJS33QnyLayfeT/KrSl3hs3zcdrouKpVSFefaOtmifLwrsAOW1MVAFFFFAFFFFAFYK1iigMJZA5ADedhG551nQKKKANAoKUUUBnTRpoooDGis6aKKAAtZoooAooo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342" name="Picture 6" descr="http://workshop_pos.ifsc.usp.br/images/cepo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6900694" y="6264608"/>
            <a:ext cx="839658" cy="504056"/>
          </a:xfrm>
          <a:prstGeom prst="rect">
            <a:avLst/>
          </a:prstGeom>
          <a:noFill/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484784"/>
            <a:ext cx="1264420" cy="18923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8" name="CaixaDeTexto 47"/>
          <p:cNvSpPr txBox="1"/>
          <p:nvPr/>
        </p:nvSpPr>
        <p:spPr>
          <a:xfrm>
            <a:off x="1475656" y="190381"/>
            <a:ext cx="76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Innovation</a:t>
            </a:r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activities</a:t>
            </a:r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36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pt-BR" sz="3600" dirty="0" smtClean="0">
                <a:solidFill>
                  <a:prstClr val="black"/>
                </a:solidFill>
                <a:latin typeface="Calibri"/>
              </a:rPr>
              <a:t> Grupo de Óptica</a:t>
            </a:r>
            <a:endParaRPr lang="pt-BR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2195738" y="1124747"/>
            <a:ext cx="67687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400" dirty="0" err="1" smtClean="0">
                <a:solidFill>
                  <a:prstClr val="black"/>
                </a:solidFill>
                <a:latin typeface="Calibri"/>
              </a:rPr>
              <a:t>Biomedical</a:t>
            </a:r>
            <a:r>
              <a:rPr lang="pt-BR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2400" dirty="0" err="1" smtClean="0">
                <a:solidFill>
                  <a:prstClr val="black"/>
                </a:solidFill>
                <a:latin typeface="Calibri"/>
              </a:rPr>
              <a:t>Interest</a:t>
            </a:r>
            <a:endParaRPr lang="pt-BR" sz="2400" dirty="0" smtClean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Wingdings" pitchFamily="2" charset="2"/>
              <a:buChar char="v"/>
            </a:pPr>
            <a:r>
              <a:rPr lang="pt-BR" dirty="0" err="1" smtClean="0">
                <a:solidFill>
                  <a:prstClr val="black"/>
                </a:solidFill>
                <a:latin typeface="Calibri"/>
              </a:rPr>
              <a:t>Development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optical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techniques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diagnostics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treatment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Life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Sciences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cancer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infectious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disease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physical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performance,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environment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914400">
              <a:buFont typeface="Wingdings" pitchFamily="2" charset="2"/>
              <a:buChar char="v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Biomedical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instrumentation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clinical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applications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experimental research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2339752" y="3188583"/>
            <a:ext cx="66512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400" dirty="0" err="1" smtClean="0">
                <a:solidFill>
                  <a:prstClr val="black"/>
                </a:solidFill>
                <a:latin typeface="Calibri"/>
              </a:rPr>
              <a:t>Partnership</a:t>
            </a:r>
            <a:r>
              <a:rPr lang="pt-BR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24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pt-BR" sz="2400" dirty="0" smtClean="0">
                <a:solidFill>
                  <a:prstClr val="black"/>
                </a:solidFill>
                <a:latin typeface="Calibri"/>
              </a:rPr>
              <a:t> enterprises</a:t>
            </a:r>
          </a:p>
          <a:p>
            <a:pPr defTabSz="914400">
              <a:buFont typeface="Wingdings" pitchFamily="2" charset="2"/>
              <a:buChar char="v"/>
            </a:pPr>
            <a:r>
              <a:rPr lang="pt-BR" dirty="0" err="1" smtClean="0">
                <a:solidFill>
                  <a:prstClr val="black"/>
                </a:solidFill>
                <a:latin typeface="Calibri"/>
              </a:rPr>
              <a:t>Photodiagnosis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photodynamic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therapy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treatment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non-melanoma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skin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cancer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Wingdings" pitchFamily="2" charset="2"/>
              <a:buChar char="v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Photodynamic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therapy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inactivation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microorganisms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Wingdings" pitchFamily="2" charset="2"/>
              <a:buChar char="v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 Digital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X-ray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defTabSz="914400">
              <a:buFont typeface="Wingdings" pitchFamily="2" charset="2"/>
              <a:buChar char="v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Ultrasonics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scalpel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pt-BR" sz="2400" dirty="0" err="1" smtClean="0">
                <a:solidFill>
                  <a:prstClr val="black"/>
                </a:solidFill>
                <a:latin typeface="Calibri"/>
              </a:rPr>
              <a:t>Patent</a:t>
            </a:r>
            <a:r>
              <a:rPr lang="pt-BR" sz="2400" dirty="0" smtClean="0">
                <a:solidFill>
                  <a:prstClr val="black"/>
                </a:solidFill>
                <a:latin typeface="Calibri"/>
              </a:rPr>
              <a:t> applications: 42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2183828" y="6093295"/>
            <a:ext cx="447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b="1" dirty="0" smtClean="0">
                <a:solidFill>
                  <a:srgbClr val="800000"/>
                </a:solidFill>
                <a:latin typeface="Calibri"/>
              </a:rPr>
              <a:t>http:cepof.ifsc.usp.br</a:t>
            </a: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7" cstate="print"/>
          <a:srcRect b="50373"/>
          <a:stretch>
            <a:fillRect/>
          </a:stretch>
        </p:blipFill>
        <p:spPr bwMode="auto">
          <a:xfrm>
            <a:off x="107506" y="5157198"/>
            <a:ext cx="1224136" cy="150468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Picture 3" descr="C:\Users\Isabel\Desktop\Projeto QA\DSC08701.JPG"/>
          <p:cNvPicPr>
            <a:picLocks noChangeAspect="1" noChangeArrowheads="1"/>
          </p:cNvPicPr>
          <p:nvPr/>
        </p:nvPicPr>
        <p:blipFill>
          <a:blip r:embed="rId8" cstate="print"/>
          <a:srcRect l="13205" r="15499" b="13205"/>
          <a:stretch>
            <a:fillRect/>
          </a:stretch>
        </p:blipFill>
        <p:spPr bwMode="auto">
          <a:xfrm>
            <a:off x="1403648" y="5288691"/>
            <a:ext cx="1512168" cy="138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3" descr="Maleta_3"/>
          <p:cNvPicPr>
            <a:picLocks noChangeAspect="1" noChangeArrowheads="1"/>
          </p:cNvPicPr>
          <p:nvPr/>
        </p:nvPicPr>
        <p:blipFill>
          <a:blip r:embed="rId9" cstate="print"/>
          <a:srcRect t="44616"/>
          <a:stretch>
            <a:fillRect/>
          </a:stretch>
        </p:blipFill>
        <p:spPr bwMode="auto">
          <a:xfrm>
            <a:off x="179515" y="2492896"/>
            <a:ext cx="1656184" cy="122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Espaço Reservado para Conteúdo 3" descr="LINCE_MMO.png"/>
          <p:cNvPicPr>
            <a:picLocks noChangeAspect="1"/>
          </p:cNvPicPr>
          <p:nvPr/>
        </p:nvPicPr>
        <p:blipFill>
          <a:blip r:embed="rId10" cstate="print"/>
          <a:srcRect l="13766" t="14188" r="17407" b="12509"/>
          <a:stretch>
            <a:fillRect/>
          </a:stretch>
        </p:blipFill>
        <p:spPr>
          <a:xfrm>
            <a:off x="179512" y="3829938"/>
            <a:ext cx="1619672" cy="1255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39" y="2893004"/>
            <a:ext cx="583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(Prototype: uterine cancer; MM optics – </a:t>
            </a:r>
            <a:r>
              <a:rPr lang="en-US" dirty="0" err="1" smtClean="0">
                <a:solidFill>
                  <a:srgbClr val="0000FF"/>
                </a:solidFill>
              </a:rPr>
              <a:t>Trubios</a:t>
            </a:r>
            <a:r>
              <a:rPr lang="en-US" dirty="0" smtClean="0">
                <a:solidFill>
                  <a:srgbClr val="0000FF"/>
                </a:solidFill>
              </a:rPr>
              <a:t>/USA (trials)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890024" y="3096966"/>
            <a:ext cx="3057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79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27"/>
          <p:cNvSpPr txBox="1"/>
          <p:nvPr/>
        </p:nvSpPr>
        <p:spPr>
          <a:xfrm>
            <a:off x="5980113" y="6488114"/>
            <a:ext cx="31646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www.nanomedicina.com.br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981075"/>
            <a:ext cx="4465638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Zucolotto\IMG_0306.JPG"/>
          <p:cNvPicPr>
            <a:picLocks noChangeAspect="1" noChangeArrowheads="1"/>
          </p:cNvPicPr>
          <p:nvPr/>
        </p:nvPicPr>
        <p:blipFill>
          <a:blip r:embed="rId4"/>
          <a:srcRect t="29266" b="13828"/>
          <a:stretch>
            <a:fillRect/>
          </a:stretch>
        </p:blipFill>
        <p:spPr bwMode="auto">
          <a:xfrm>
            <a:off x="395291" y="4508500"/>
            <a:ext cx="2705100" cy="1155700"/>
          </a:xfrm>
          <a:prstGeom prst="rect">
            <a:avLst/>
          </a:prstGeom>
          <a:noFill/>
          <a:ln w="34925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3" y="4365631"/>
            <a:ext cx="13668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508506"/>
            <a:ext cx="1295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6" y="5589588"/>
            <a:ext cx="12969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589594"/>
            <a:ext cx="1441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5653088" y="2905131"/>
            <a:ext cx="27319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Nanotoxicology Investigation</a:t>
            </a: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5653088" y="3265494"/>
            <a:ext cx="338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Biosensors for Infectious Diseases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5651501" y="3554419"/>
            <a:ext cx="3457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Nanostructured Genosensors for early Detection of Genetic Diseases</a:t>
            </a:r>
          </a:p>
        </p:txBody>
      </p:sp>
      <p:sp>
        <p:nvSpPr>
          <p:cNvPr id="17" name="Seta para a direita 16"/>
          <p:cNvSpPr/>
          <p:nvPr/>
        </p:nvSpPr>
        <p:spPr>
          <a:xfrm>
            <a:off x="5438776" y="3697291"/>
            <a:ext cx="214313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1" name="CaixaDeTexto 2"/>
          <p:cNvSpPr txBox="1">
            <a:spLocks noChangeArrowheads="1"/>
          </p:cNvSpPr>
          <p:nvPr/>
        </p:nvSpPr>
        <p:spPr bwMode="auto">
          <a:xfrm>
            <a:off x="5651500" y="1557344"/>
            <a:ext cx="2952750" cy="307975"/>
          </a:xfrm>
          <a:prstGeom prst="rect">
            <a:avLst/>
          </a:prstGeom>
          <a:solidFill>
            <a:srgbClr val="5F5F5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prstClr val="white"/>
                </a:solidFill>
              </a:rPr>
              <a:t>Current Research Lines at LNN</a:t>
            </a:r>
          </a:p>
        </p:txBody>
      </p:sp>
      <p:pic>
        <p:nvPicPr>
          <p:cNvPr id="2062" name="Picture 6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8" y="5516563"/>
            <a:ext cx="7921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3"/>
          <a:stretch>
            <a:fillRect/>
          </a:stretch>
        </p:blipFill>
        <p:spPr bwMode="auto">
          <a:xfrm>
            <a:off x="1403350" y="5732469"/>
            <a:ext cx="738188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"/>
          <p:cNvSpPr txBox="1">
            <a:spLocks noChangeArrowheads="1"/>
          </p:cNvSpPr>
          <p:nvPr/>
        </p:nvSpPr>
        <p:spPr bwMode="auto">
          <a:xfrm>
            <a:off x="2268541" y="3573469"/>
            <a:ext cx="2952750" cy="5222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Synthesis</a:t>
            </a:r>
            <a:r>
              <a:rPr lang="pt-BR" sz="1400" b="1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sz="14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and</a:t>
            </a:r>
            <a:r>
              <a:rPr lang="pt-BR" sz="1400" b="1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sz="14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Manipulation</a:t>
            </a:r>
            <a:r>
              <a:rPr lang="pt-BR" sz="1400" b="1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sz="14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of</a:t>
            </a:r>
            <a:r>
              <a:rPr lang="pt-BR" sz="1400" b="1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sz="14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Nanomaterials</a:t>
            </a:r>
            <a:endParaRPr lang="pt-BR" sz="1400" b="1" i="1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5" name="Rectangle 3"/>
          <p:cNvSpPr>
            <a:spLocks noChangeArrowheads="1"/>
          </p:cNvSpPr>
          <p:nvPr/>
        </p:nvSpPr>
        <p:spPr bwMode="auto">
          <a:xfrm>
            <a:off x="6227763" y="549281"/>
            <a:ext cx="2773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latin typeface="Calibri" charset="0"/>
                <a:ea typeface="ＭＳ Ｐゴシック" charset="0"/>
                <a:cs typeface="Arial" charset="0"/>
              </a:rPr>
              <a:t>Prof. Valtencir Zucolotto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zuco@ifsc.usp.br 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227766" y="1052513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pt-BR" sz="1200" b="1" dirty="0">
                <a:solidFill>
                  <a:srgbClr val="000066"/>
                </a:solidFill>
                <a:latin typeface="Calibri"/>
                <a:ea typeface="ＭＳ Ｐゴシック" charset="0"/>
                <a:cs typeface="Arial" charset="0"/>
                <a:hlinkClick r:id="rId11"/>
              </a:rPr>
              <a:t>www.nanomedicina.com.br</a:t>
            </a:r>
            <a:endParaRPr lang="pt-BR" sz="1200" b="1" dirty="0">
              <a:solidFill>
                <a:srgbClr val="000066"/>
              </a:solidFill>
              <a:latin typeface="Calibri"/>
              <a:ea typeface="ＭＳ Ｐゴシック" charset="0"/>
              <a:cs typeface="Arial" charset="0"/>
            </a:endParaRPr>
          </a:p>
          <a:p>
            <a:pPr algn="ctr" defTabSz="914400" eaLnBrk="0" hangingPunct="0">
              <a:defRPr/>
            </a:pPr>
            <a:r>
              <a:rPr lang="pt-BR" sz="1200" b="1" dirty="0">
                <a:solidFill>
                  <a:srgbClr val="000066"/>
                </a:solidFill>
                <a:latin typeface="Calibri"/>
                <a:ea typeface="ＭＳ Ｐゴシック" charset="0"/>
                <a:cs typeface="Arial" charset="0"/>
                <a:hlinkClick r:id="rId12"/>
              </a:rPr>
              <a:t>www.twitter.com/nanomedicina</a:t>
            </a:r>
            <a:endParaRPr lang="pt-BR" sz="1200" b="1" dirty="0">
              <a:solidFill>
                <a:srgbClr val="000066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5437191" y="3336931"/>
            <a:ext cx="2127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Seta para a direita 24"/>
          <p:cNvSpPr/>
          <p:nvPr/>
        </p:nvSpPr>
        <p:spPr>
          <a:xfrm>
            <a:off x="5437191" y="2997206"/>
            <a:ext cx="2127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95288" y="115894"/>
            <a:ext cx="7704137" cy="904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400" b="1" i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Research at Nanomedicine and Nanotoxicology Lab LNN-IFSC-USP</a:t>
            </a:r>
          </a:p>
        </p:txBody>
      </p:sp>
      <p:sp>
        <p:nvSpPr>
          <p:cNvPr id="29" name="Retângulo 28"/>
          <p:cNvSpPr>
            <a:spLocks noChangeArrowheads="1"/>
          </p:cNvSpPr>
          <p:nvPr/>
        </p:nvSpPr>
        <p:spPr bwMode="auto">
          <a:xfrm>
            <a:off x="5616578" y="1916119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Nanomedicine: Theranostic Nanomaterials for Cancer Therapy </a:t>
            </a:r>
          </a:p>
        </p:txBody>
      </p:sp>
      <p:sp>
        <p:nvSpPr>
          <p:cNvPr id="30" name="Seta para a direita 29"/>
          <p:cNvSpPr/>
          <p:nvPr/>
        </p:nvSpPr>
        <p:spPr>
          <a:xfrm>
            <a:off x="5435600" y="2060575"/>
            <a:ext cx="212725" cy="141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tângulo 25"/>
          <p:cNvSpPr>
            <a:spLocks noChangeArrowheads="1"/>
          </p:cNvSpPr>
          <p:nvPr/>
        </p:nvSpPr>
        <p:spPr bwMode="auto">
          <a:xfrm>
            <a:off x="5651500" y="2473331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Superparamagnetic Nanoparticles  and Nanorods for NMR Imaging</a:t>
            </a:r>
          </a:p>
        </p:txBody>
      </p:sp>
      <p:sp>
        <p:nvSpPr>
          <p:cNvPr id="31" name="Seta para a direita 30"/>
          <p:cNvSpPr/>
          <p:nvPr/>
        </p:nvSpPr>
        <p:spPr>
          <a:xfrm>
            <a:off x="5438778" y="2636844"/>
            <a:ext cx="2127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upo 9"/>
          <p:cNvGrpSpPr>
            <a:grpSpLocks noChangeAspect="1"/>
          </p:cNvGrpSpPr>
          <p:nvPr/>
        </p:nvGrpSpPr>
        <p:grpSpPr bwMode="auto">
          <a:xfrm>
            <a:off x="7308853" y="4365625"/>
            <a:ext cx="1381125" cy="1087438"/>
            <a:chOff x="838200" y="0"/>
            <a:chExt cx="6248400" cy="4800600"/>
          </a:xfrm>
        </p:grpSpPr>
        <p:pic>
          <p:nvPicPr>
            <p:cNvPr id="2078" name="Picture 3" descr="C:\Users\Valeria\Desktop\Doutorado\TEM-24102012\Nanorod02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b="30000"/>
            <a:stretch>
              <a:fillRect/>
            </a:stretch>
          </p:blipFill>
          <p:spPr bwMode="auto">
            <a:xfrm>
              <a:off x="838200" y="0"/>
              <a:ext cx="6248400" cy="48006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" name="Picture 2" descr="C:\Users\Valeria\Desktop\Doutorado\TEM-24102012\Nanorod02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78" r="74445"/>
            <a:stretch>
              <a:fillRect/>
            </a:stretch>
          </p:blipFill>
          <p:spPr bwMode="auto">
            <a:xfrm>
              <a:off x="5334000" y="3962400"/>
              <a:ext cx="1752600" cy="838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CaixaDeTexto 2"/>
          <p:cNvSpPr txBox="1">
            <a:spLocks noChangeArrowheads="1"/>
          </p:cNvSpPr>
          <p:nvPr/>
        </p:nvSpPr>
        <p:spPr bwMode="auto">
          <a:xfrm>
            <a:off x="7380291" y="4076706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Nanorods</a:t>
            </a:r>
            <a:endParaRPr lang="pt-BR" sz="1400" b="1" i="1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CaixaDeTexto 2"/>
          <p:cNvSpPr txBox="1">
            <a:spLocks noChangeArrowheads="1"/>
          </p:cNvSpPr>
          <p:nvPr/>
        </p:nvSpPr>
        <p:spPr bwMode="auto">
          <a:xfrm>
            <a:off x="3419478" y="4221169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595959"/>
                </a:solidFill>
              </a:rPr>
              <a:t>Nanopartículas</a:t>
            </a:r>
          </a:p>
        </p:txBody>
      </p:sp>
      <p:sp>
        <p:nvSpPr>
          <p:cNvPr id="34" name="CaixaDeTexto 2"/>
          <p:cNvSpPr txBox="1">
            <a:spLocks noChangeArrowheads="1"/>
          </p:cNvSpPr>
          <p:nvPr/>
        </p:nvSpPr>
        <p:spPr bwMode="auto">
          <a:xfrm>
            <a:off x="5435600" y="4129094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Nanofibras</a:t>
            </a:r>
            <a:endParaRPr lang="pt-BR" sz="1400" b="1" i="1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6715" y="5879964"/>
            <a:ext cx="74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TEM)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42991" y="107956"/>
            <a:ext cx="7416800" cy="904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400" b="1" i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1. Nanomedicine  Applied to Diagnosis and Therapy: Nanocomplexes for Cancer Detection</a:t>
            </a:r>
          </a:p>
        </p:txBody>
      </p:sp>
      <p:sp>
        <p:nvSpPr>
          <p:cNvPr id="3075" name="CaixaDeTexto 2"/>
          <p:cNvSpPr txBox="1">
            <a:spLocks noChangeArrowheads="1"/>
          </p:cNvSpPr>
          <p:nvPr/>
        </p:nvSpPr>
        <p:spPr bwMode="auto">
          <a:xfrm>
            <a:off x="642941" y="1500189"/>
            <a:ext cx="8258175" cy="708025"/>
          </a:xfrm>
          <a:prstGeom prst="rect">
            <a:avLst/>
          </a:prstGeom>
          <a:solidFill>
            <a:srgbClr val="5F5F5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000" b="1" i="1">
                <a:solidFill>
                  <a:prstClr val="white"/>
                </a:solidFill>
              </a:rPr>
              <a:t>Functionalization of FeFe2O4 and Au NPs with specific proteic ligands for targeting cancer cells</a:t>
            </a:r>
          </a:p>
        </p:txBody>
      </p:sp>
      <p:sp>
        <p:nvSpPr>
          <p:cNvPr id="54" name="Retângulo 53"/>
          <p:cNvSpPr>
            <a:spLocks noChangeArrowheads="1"/>
          </p:cNvSpPr>
          <p:nvPr/>
        </p:nvSpPr>
        <p:spPr bwMode="auto">
          <a:xfrm>
            <a:off x="4067175" y="5373689"/>
            <a:ext cx="1547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MR Imaging</a:t>
            </a:r>
          </a:p>
        </p:txBody>
      </p:sp>
      <p:sp>
        <p:nvSpPr>
          <p:cNvPr id="55" name="Retângulo 54"/>
          <p:cNvSpPr>
            <a:spLocks noChangeArrowheads="1"/>
          </p:cNvSpPr>
          <p:nvPr/>
        </p:nvSpPr>
        <p:spPr bwMode="auto">
          <a:xfrm>
            <a:off x="4067178" y="5732464"/>
            <a:ext cx="2676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MagnetoHyperthermia</a:t>
            </a:r>
          </a:p>
        </p:txBody>
      </p:sp>
      <p:sp>
        <p:nvSpPr>
          <p:cNvPr id="56" name="Retângulo 55"/>
          <p:cNvSpPr>
            <a:spLocks noChangeArrowheads="1"/>
          </p:cNvSpPr>
          <p:nvPr/>
        </p:nvSpPr>
        <p:spPr bwMode="auto">
          <a:xfrm>
            <a:off x="4086225" y="6092825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Photothermia</a:t>
            </a:r>
          </a:p>
        </p:txBody>
      </p:sp>
      <p:sp>
        <p:nvSpPr>
          <p:cNvPr id="57" name="Retângulo 56"/>
          <p:cNvSpPr>
            <a:spLocks noChangeArrowheads="1"/>
          </p:cNvSpPr>
          <p:nvPr/>
        </p:nvSpPr>
        <p:spPr bwMode="auto">
          <a:xfrm>
            <a:off x="4067178" y="6488115"/>
            <a:ext cx="1137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b="1" i="1">
                <a:solidFill>
                  <a:srgbClr val="006600"/>
                </a:solidFill>
                <a:latin typeface="Arial" charset="0"/>
                <a:ea typeface="ＭＳ Ｐゴシック" charset="0"/>
                <a:cs typeface="Arial" charset="0"/>
              </a:rPr>
              <a:t>Delivery</a:t>
            </a:r>
          </a:p>
        </p:txBody>
      </p:sp>
      <p:pic>
        <p:nvPicPr>
          <p:cNvPr id="62" name="Imagem 61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/>
          <a:stretch>
            <a:fillRect/>
          </a:stretch>
        </p:blipFill>
        <p:spPr bwMode="auto">
          <a:xfrm>
            <a:off x="539750" y="2636843"/>
            <a:ext cx="2857500" cy="26304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68638"/>
            <a:ext cx="22050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33825"/>
            <a:ext cx="221138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tângulo 66"/>
          <p:cNvSpPr>
            <a:spLocks noChangeArrowheads="1"/>
          </p:cNvSpPr>
          <p:nvPr/>
        </p:nvSpPr>
        <p:spPr bwMode="auto">
          <a:xfrm>
            <a:off x="6588128" y="2781300"/>
            <a:ext cx="1871663" cy="922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Tumors</a:t>
            </a:r>
            <a:r>
              <a:rPr lang="pt-BR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Cells</a:t>
            </a:r>
            <a:r>
              <a:rPr lang="pt-BR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Targeted</a:t>
            </a:r>
            <a:r>
              <a:rPr lang="pt-BR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with</a:t>
            </a:r>
            <a:r>
              <a:rPr lang="pt-BR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ＭＳ Ｐゴシック" charset="0"/>
                <a:cs typeface="Arial" charset="0"/>
              </a:rPr>
              <a:t>Nanoparticles</a:t>
            </a:r>
            <a:endParaRPr lang="pt-BR" b="1" i="1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84" name="Retângulo 67"/>
          <p:cNvSpPr>
            <a:spLocks noChangeArrowheads="1"/>
          </p:cNvSpPr>
          <p:nvPr/>
        </p:nvSpPr>
        <p:spPr bwMode="auto">
          <a:xfrm>
            <a:off x="755650" y="5229225"/>
            <a:ext cx="2339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b="1" i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Au Nanocomplexes</a:t>
            </a:r>
            <a:endParaRPr lang="pt-BR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85" name="Retângulo 16"/>
          <p:cNvSpPr>
            <a:spLocks noChangeArrowheads="1"/>
          </p:cNvSpPr>
          <p:nvPr/>
        </p:nvSpPr>
        <p:spPr bwMode="auto">
          <a:xfrm>
            <a:off x="2700340" y="5949950"/>
            <a:ext cx="1311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b="1" i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Strategies</a:t>
            </a:r>
            <a:endParaRPr lang="pt-BR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3638" y="2411968"/>
            <a:ext cx="136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(bio tagging)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6562" y="6099762"/>
            <a:ext cx="129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(“contrast”)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5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67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2028870" y="44456"/>
            <a:ext cx="4760824" cy="559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2. Nanotoxicology Studies</a:t>
            </a: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1403350" y="1628775"/>
            <a:ext cx="2214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1600" b="1">
                <a:solidFill>
                  <a:srgbClr val="FF0000"/>
                </a:solidFill>
              </a:rPr>
              <a:t>MTT assay-24 h incubation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16016" y="765181"/>
            <a:ext cx="7127875" cy="7080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0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Cytotoxicity and Genotoxicity of AuNPs against Peripheral Blood Mononuclear Cells- PBMC</a:t>
            </a:r>
          </a:p>
        </p:txBody>
      </p:sp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44"/>
            <a:ext cx="40354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3" y="1989138"/>
            <a:ext cx="352901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G:\Figuras - Modelo de Membrana CNT\Figures ACS Nano\Figure 6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868869"/>
            <a:ext cx="26638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868869"/>
            <a:ext cx="448468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tângulo 20"/>
          <p:cNvSpPr>
            <a:spLocks noChangeArrowheads="1"/>
          </p:cNvSpPr>
          <p:nvPr/>
        </p:nvSpPr>
        <p:spPr bwMode="auto">
          <a:xfrm>
            <a:off x="5573713" y="4581525"/>
            <a:ext cx="3175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Biomimetic Membranes Applied to Nanotoxicity Studies</a:t>
            </a:r>
            <a:endParaRPr lang="pt-BR" sz="140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6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2080" r="5640"/>
          <a:stretch>
            <a:fillRect/>
          </a:stretch>
        </p:blipFill>
        <p:spPr bwMode="auto">
          <a:xfrm>
            <a:off x="3419475" y="1844677"/>
            <a:ext cx="5111750" cy="3635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00113" y="5589588"/>
            <a:ext cx="764381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Detection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and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Separation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of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L. </a:t>
            </a:r>
            <a:r>
              <a:rPr lang="pt-BR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amazonensis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(positive)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and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T. </a:t>
            </a:r>
            <a:r>
              <a:rPr lang="pt-BR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cruzi</a:t>
            </a:r>
            <a:r>
              <a:rPr lang="pt-BR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negative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)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Antibodies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4" name="Retângulo 27"/>
          <p:cNvSpPr>
            <a:spLocks noChangeArrowheads="1"/>
          </p:cNvSpPr>
          <p:nvPr/>
        </p:nvSpPr>
        <p:spPr bwMode="auto">
          <a:xfrm>
            <a:off x="6804028" y="6165850"/>
            <a:ext cx="1871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Pat. Req. 2010</a:t>
            </a:r>
          </a:p>
        </p:txBody>
      </p:sp>
      <p:sp>
        <p:nvSpPr>
          <p:cNvPr id="7" name="Retângulo 6"/>
          <p:cNvSpPr/>
          <p:nvPr/>
        </p:nvSpPr>
        <p:spPr>
          <a:xfrm>
            <a:off x="1377383" y="188916"/>
            <a:ext cx="6657527" cy="559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3. Biosensors for Infectious Diseases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1412881"/>
            <a:ext cx="2870200" cy="26908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0844" y="4208331"/>
            <a:ext cx="2889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(chips </a:t>
            </a:r>
            <a:r>
              <a:rPr lang="en-US" dirty="0" err="1" smtClean="0">
                <a:solidFill>
                  <a:srgbClr val="0000FF"/>
                </a:solidFill>
              </a:rPr>
              <a:t>para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dignóstico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rápido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&amp; </a:t>
            </a:r>
            <a:r>
              <a:rPr lang="en-US" dirty="0" err="1" smtClean="0">
                <a:solidFill>
                  <a:srgbClr val="0000FF"/>
                </a:solidFill>
              </a:rPr>
              <a:t>baixo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custo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899" y="489213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>
                <a:solidFill>
                  <a:srgbClr val="0000FF"/>
                </a:solidFill>
              </a:rPr>
              <a:t>a</a:t>
            </a:r>
            <a:r>
              <a:rPr lang="en-US" dirty="0" err="1" smtClean="0">
                <a:solidFill>
                  <a:srgbClr val="0000FF"/>
                </a:solidFill>
              </a:rPr>
              <a:t>ntigeno-anticorpo</a:t>
            </a:r>
            <a:r>
              <a:rPr lang="en-US" dirty="0" smtClean="0">
                <a:solidFill>
                  <a:srgbClr val="0000FF"/>
                </a:solidFill>
              </a:rPr>
              <a:t> int. -&gt;</a:t>
            </a:r>
          </a:p>
          <a:p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onst. </a:t>
            </a:r>
            <a:r>
              <a:rPr lang="en-US" dirty="0" err="1" smtClean="0">
                <a:solidFill>
                  <a:srgbClr val="0000FF"/>
                </a:solidFill>
              </a:rPr>
              <a:t>dielétrica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-&gt; C)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4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69081" y="44456"/>
            <a:ext cx="2080402" cy="559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5. Spin-Off</a:t>
            </a:r>
          </a:p>
        </p:txBody>
      </p:sp>
      <p:pic>
        <p:nvPicPr>
          <p:cNvPr id="6147" name="Espaço Reservado para Conteú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9"/>
            <a:ext cx="352901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haltsplatzhalter 6"/>
          <p:cNvSpPr txBox="1">
            <a:spLocks/>
          </p:cNvSpPr>
          <p:nvPr/>
        </p:nvSpPr>
        <p:spPr>
          <a:xfrm>
            <a:off x="827088" y="1557338"/>
            <a:ext cx="7670800" cy="4608512"/>
          </a:xfrm>
          <a:prstGeom prst="rect">
            <a:avLst/>
          </a:prstGeom>
        </p:spPr>
        <p:txBody>
          <a:bodyPr/>
          <a:lstStyle>
            <a:lvl1pPr marL="342900" indent="-1793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Empresa start-up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 i="1">
                <a:solidFill>
                  <a:srgbClr val="4F81BD"/>
                </a:solidFill>
                <a:latin typeface="Calibri" charset="0"/>
              </a:rPr>
              <a:t>Spin-off</a:t>
            </a:r>
            <a:r>
              <a:rPr lang="pt-BR" sz="2400" b="1">
                <a:solidFill>
                  <a:srgbClr val="4F81BD"/>
                </a:solidFill>
                <a:latin typeface="Calibri" charset="0"/>
              </a:rPr>
              <a:t> fundada em 2012 no Laboratório de Nanomedicina e Nanotoxicologia / IFSC-USP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Incubada no ParqTec (Parque Tecnológico de São Carlos)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Parceria com a Universidade: IFSC, IQSC, etc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Cosméticos, farmacêuticos, biotecnológicos, agrícola e veterinária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6011" y="6460122"/>
            <a:ext cx="222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projeto</a:t>
            </a:r>
            <a:r>
              <a:rPr lang="en-US" dirty="0" smtClean="0"/>
              <a:t> PIPE FAPESP)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7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69081" y="44456"/>
            <a:ext cx="2080402" cy="559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5. Spin-Off</a:t>
            </a:r>
          </a:p>
        </p:txBody>
      </p:sp>
      <p:pic>
        <p:nvPicPr>
          <p:cNvPr id="6147" name="Espaço Reservado para Conteú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9"/>
            <a:ext cx="352901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haltsplatzhalter 6"/>
          <p:cNvSpPr txBox="1">
            <a:spLocks/>
          </p:cNvSpPr>
          <p:nvPr/>
        </p:nvSpPr>
        <p:spPr>
          <a:xfrm>
            <a:off x="827088" y="1557338"/>
            <a:ext cx="7670800" cy="4608512"/>
          </a:xfrm>
          <a:prstGeom prst="rect">
            <a:avLst/>
          </a:prstGeom>
        </p:spPr>
        <p:txBody>
          <a:bodyPr/>
          <a:lstStyle>
            <a:lvl1pPr marL="342900" indent="-1793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Empresa start-up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 i="1">
                <a:solidFill>
                  <a:srgbClr val="4F81BD"/>
                </a:solidFill>
                <a:latin typeface="Calibri" charset="0"/>
              </a:rPr>
              <a:t>Spin-off</a:t>
            </a:r>
            <a:r>
              <a:rPr lang="pt-BR" sz="2400" b="1">
                <a:solidFill>
                  <a:srgbClr val="4F81BD"/>
                </a:solidFill>
                <a:latin typeface="Calibri" charset="0"/>
              </a:rPr>
              <a:t> fundada em 2012 no Laboratório de Nanomedicina e Nanotoxicologia / IFSC-USP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Incubada no ParqTec (Parque Tecnológico de São Carlos)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Parceria com a Universidade: IFSC, IQSC, etc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</a:pPr>
            <a:r>
              <a:rPr lang="pt-BR" sz="2400" b="1">
                <a:solidFill>
                  <a:srgbClr val="4F81BD"/>
                </a:solidFill>
                <a:latin typeface="Calibri" charset="0"/>
              </a:rPr>
              <a:t>Cosméticos, farmacêuticos, biotecnológicos, agrícola e veterinária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6011" y="6460122"/>
            <a:ext cx="222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projeto</a:t>
            </a:r>
            <a:r>
              <a:rPr lang="en-US" dirty="0" smtClean="0"/>
              <a:t> PIPE FAPESP)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9817" y="2216303"/>
            <a:ext cx="7525281" cy="2954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latin typeface="Calibri" charset="0"/>
              </a:rPr>
              <a:t>Empresa voltada </a:t>
            </a:r>
            <a:r>
              <a:rPr lang="pt-BR" sz="2400" dirty="0">
                <a:latin typeface="Calibri" charset="0"/>
              </a:rPr>
              <a:t>para o </a:t>
            </a:r>
            <a:r>
              <a:rPr lang="pt-BR" sz="2400" dirty="0">
                <a:solidFill>
                  <a:srgbClr val="0000FF"/>
                </a:solidFill>
                <a:latin typeface="Calibri" charset="0"/>
              </a:rPr>
              <a:t>desenvolvimento de </a:t>
            </a:r>
            <a:r>
              <a:rPr lang="pt-BR" sz="2400" dirty="0" err="1">
                <a:solidFill>
                  <a:srgbClr val="0000FF"/>
                </a:solidFill>
                <a:latin typeface="Calibri" charset="0"/>
              </a:rPr>
              <a:t>nanopartículas</a:t>
            </a:r>
            <a:r>
              <a:rPr lang="pt-BR" sz="2400" dirty="0">
                <a:solidFill>
                  <a:srgbClr val="0000FF"/>
                </a:solidFill>
                <a:latin typeface="Calibri" charset="0"/>
              </a:rPr>
              <a:t> para liberação controlada de princípios ativos cosméticos </a:t>
            </a:r>
            <a:r>
              <a:rPr lang="pt-BR" sz="2400" dirty="0" smtClean="0">
                <a:latin typeface="Calibri" charset="0"/>
              </a:rPr>
              <a:t>(proteínas</a:t>
            </a:r>
            <a:r>
              <a:rPr lang="pt-BR" sz="2400" dirty="0">
                <a:latin typeface="Calibri" charset="0"/>
              </a:rPr>
              <a:t>, colágeno, </a:t>
            </a:r>
            <a:r>
              <a:rPr lang="pt-BR" sz="2400" dirty="0" err="1">
                <a:latin typeface="Calibri" charset="0"/>
              </a:rPr>
              <a:t>etc</a:t>
            </a:r>
            <a:r>
              <a:rPr lang="pt-BR" sz="2400" dirty="0">
                <a:latin typeface="Calibri" charset="0"/>
              </a:rPr>
              <a:t>) </a:t>
            </a:r>
            <a:r>
              <a:rPr lang="pt-BR" sz="2400" dirty="0">
                <a:solidFill>
                  <a:srgbClr val="0000FF"/>
                </a:solidFill>
                <a:latin typeface="Calibri" charset="0"/>
              </a:rPr>
              <a:t>ou de interesse no agronegócio </a:t>
            </a:r>
            <a:r>
              <a:rPr lang="pt-BR" sz="2400" dirty="0">
                <a:latin typeface="Calibri" charset="0"/>
              </a:rPr>
              <a:t>(inseticidas e carrapaticidas verdes, baseados em óleos e extratos vegetais). </a:t>
            </a:r>
            <a:r>
              <a:rPr lang="pt-BR" sz="2400" dirty="0" smtClean="0">
                <a:solidFill>
                  <a:srgbClr val="0000FF"/>
                </a:solidFill>
                <a:latin typeface="Calibri" charset="0"/>
              </a:rPr>
              <a:t>Há </a:t>
            </a:r>
            <a:r>
              <a:rPr lang="pt-BR" sz="2400" dirty="0" err="1" smtClean="0">
                <a:solidFill>
                  <a:srgbClr val="0000FF"/>
                </a:solidFill>
                <a:latin typeface="Calibri" charset="0"/>
              </a:rPr>
              <a:t>tb</a:t>
            </a:r>
            <a:r>
              <a:rPr lang="pt-BR" sz="2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pt-BR" sz="2400" dirty="0">
                <a:solidFill>
                  <a:srgbClr val="0000FF"/>
                </a:solidFill>
                <a:latin typeface="Calibri" charset="0"/>
              </a:rPr>
              <a:t>pesquisa básica </a:t>
            </a:r>
            <a:r>
              <a:rPr lang="pt-BR" sz="2400" dirty="0">
                <a:latin typeface="Calibri" charset="0"/>
              </a:rPr>
              <a:t>(físico-química), principalmente no design e caracterização dos </a:t>
            </a:r>
            <a:r>
              <a:rPr lang="pt-BR" sz="2400" dirty="0" err="1">
                <a:latin typeface="Calibri" charset="0"/>
              </a:rPr>
              <a:t>nanoprodutos</a:t>
            </a:r>
            <a:r>
              <a:rPr lang="pt-BR" sz="2400" dirty="0">
                <a:latin typeface="Calibri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4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12"/>
          <p:cNvSpPr>
            <a:spLocks noChangeArrowheads="1"/>
          </p:cNvSpPr>
          <p:nvPr/>
        </p:nvSpPr>
        <p:spPr bwMode="auto">
          <a:xfrm>
            <a:off x="1907704" y="1556792"/>
            <a:ext cx="539994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9144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660066"/>
                </a:solidFill>
                <a:latin typeface="Calibri"/>
              </a:rPr>
              <a:t>Molecular Targets (Proteins and Enzymes)</a:t>
            </a:r>
            <a:endParaRPr lang="en-US" sz="2000" b="1" dirty="0">
              <a:solidFill>
                <a:srgbClr val="660066"/>
              </a:solidFill>
              <a:latin typeface="Calibri"/>
            </a:endParaRPr>
          </a:p>
          <a:p>
            <a:pPr marL="269875" lvl="1" indent="-176213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Biochemical Investigation</a:t>
            </a:r>
          </a:p>
          <a:p>
            <a:pPr marL="269875" lvl="1" indent="-176213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Crystallographic Structure</a:t>
            </a:r>
          </a:p>
          <a:p>
            <a:pPr marL="620713" lvl="1" indent="-2571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20713" lvl="1" indent="-2571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620713" lvl="1" indent="-2571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620713" lvl="1" indent="-2571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620713" lvl="1" indent="-2571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903288" lvl="1" indent="-282575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660066"/>
              </a:solidFill>
              <a:latin typeface="Calibri"/>
            </a:endParaRPr>
          </a:p>
          <a:p>
            <a:pPr marL="903288" lvl="1" indent="-2825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660066"/>
                </a:solidFill>
                <a:latin typeface="Calibri"/>
              </a:rPr>
              <a:t>Protein-Ligand Complexes</a:t>
            </a:r>
            <a:endParaRPr lang="en-US" sz="2000" b="1" dirty="0">
              <a:solidFill>
                <a:srgbClr val="660066"/>
              </a:solidFill>
              <a:latin typeface="Calibri"/>
            </a:endParaRPr>
          </a:p>
          <a:p>
            <a:pPr marL="903288" lvl="1" indent="-2825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Structure-Based Drug Design</a:t>
            </a:r>
          </a:p>
          <a:p>
            <a:pPr marL="903288" lvl="1" indent="-2825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Design of Drug Candidates</a:t>
            </a:r>
          </a:p>
          <a:p>
            <a:pPr marL="914400" lvl="1" indent="-457200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914400" lvl="1" indent="-4572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8855" name="Imagem 8" descr="1asz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856" y="2274404"/>
            <a:ext cx="2808312" cy="230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1" descr="CAP16_FIGURA_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7" y="1700808"/>
            <a:ext cx="1356365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 descr="cover_7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306" y="1772816"/>
            <a:ext cx="2626190" cy="208823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8850" name="Rectangle 12"/>
          <p:cNvSpPr>
            <a:spLocks noChangeArrowheads="1"/>
          </p:cNvSpPr>
          <p:nvPr/>
        </p:nvSpPr>
        <p:spPr bwMode="auto">
          <a:xfrm>
            <a:off x="-161268" y="1078620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X-Ray 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Diffraction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78853" name="Imagem 6" descr="Difratómetr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5" y="3985793"/>
            <a:ext cx="2139123" cy="160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eta para a direita 9"/>
          <p:cNvSpPr/>
          <p:nvPr/>
        </p:nvSpPr>
        <p:spPr>
          <a:xfrm>
            <a:off x="2915819" y="3071810"/>
            <a:ext cx="504056" cy="36004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5940155" y="3096344"/>
            <a:ext cx="504056" cy="36004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8863" name="Imagem 12" descr="image009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737" y="5229206"/>
            <a:ext cx="2356619" cy="148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5" name="Imagem 15" descr="tryp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88640"/>
            <a:ext cx="1060938" cy="86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66" name="Imagem 16" descr="hela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188640"/>
            <a:ext cx="996462" cy="86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67" name="Imagem 17" descr="DNA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AFD"/>
              </a:clrFrom>
              <a:clrTo>
                <a:srgbClr val="F6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243" y="2636912"/>
            <a:ext cx="590550" cy="164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8" name="Imagem 18" descr="DNAelectrophoresi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1697" y="188913"/>
            <a:ext cx="1575289" cy="874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8869" name="Retângulo 17"/>
          <p:cNvSpPr>
            <a:spLocks noChangeArrowheads="1"/>
          </p:cNvSpPr>
          <p:nvPr/>
        </p:nvSpPr>
        <p:spPr bwMode="auto">
          <a:xfrm>
            <a:off x="3491882" y="6876"/>
            <a:ext cx="55081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lvl="1" indent="-45720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Structural </a:t>
            </a:r>
            <a:r>
              <a:rPr lang="en-US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Biology</a:t>
            </a:r>
          </a:p>
          <a:p>
            <a:pPr marL="914400" lvl="1" indent="-45720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Medicinal Chemistry and Drug Design</a:t>
            </a:r>
            <a:endParaRPr lang="en-US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70" name="CaixaDeTexto 14"/>
          <p:cNvSpPr txBox="1">
            <a:spLocks noChangeArrowheads="1"/>
          </p:cNvSpPr>
          <p:nvPr/>
        </p:nvSpPr>
        <p:spPr bwMode="auto">
          <a:xfrm>
            <a:off x="5724130" y="3861053"/>
            <a:ext cx="34198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2200" b="1" dirty="0" err="1">
                <a:solidFill>
                  <a:prstClr val="black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Calibri"/>
                <a:cs typeface="Arial" pitchFamily="34" charset="0"/>
              </a:rPr>
              <a:t>Genome</a:t>
            </a:r>
            <a:r>
              <a:rPr lang="pt-BR" sz="2200" b="1" dirty="0">
                <a:solidFill>
                  <a:prstClr val="black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Calibri"/>
                <a:cs typeface="Arial" pitchFamily="34" charset="0"/>
              </a:rPr>
              <a:t> </a:t>
            </a:r>
            <a:r>
              <a:rPr lang="pt-BR" sz="2200" b="1" dirty="0" err="1" smtClean="0">
                <a:solidFill>
                  <a:prstClr val="black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Calibri"/>
                <a:cs typeface="Arial" pitchFamily="34" charset="0"/>
              </a:rPr>
              <a:t>and</a:t>
            </a:r>
            <a:r>
              <a:rPr lang="pt-BR" sz="2200" b="1" dirty="0" smtClean="0">
                <a:solidFill>
                  <a:prstClr val="black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Calibri"/>
                <a:cs typeface="Arial" pitchFamily="34" charset="0"/>
              </a:rPr>
              <a:t> </a:t>
            </a:r>
            <a:r>
              <a:rPr lang="pt-BR" sz="2200" b="1" dirty="0" err="1" smtClean="0">
                <a:solidFill>
                  <a:prstClr val="black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Calibri"/>
                <a:cs typeface="Arial" pitchFamily="34" charset="0"/>
              </a:rPr>
              <a:t>Transcriptome</a:t>
            </a:r>
            <a:endParaRPr lang="pt-BR" sz="2200" b="1" dirty="0">
              <a:solidFill>
                <a:prstClr val="black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7887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9093" y="4365104"/>
            <a:ext cx="1391262" cy="189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m 22" descr="CAP16_FIGURA_1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1252307" y="2636912"/>
            <a:ext cx="1591502" cy="1584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887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80989" y="4797152"/>
            <a:ext cx="1483499" cy="190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8825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FFFFFF"/>
            </a:gs>
            <a:gs pos="0">
              <a:srgbClr val="7D8496"/>
            </a:gs>
            <a:gs pos="93000">
              <a:srgbClr val="7D8496"/>
            </a:gs>
            <a:gs pos="10000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11560" y="1156792"/>
            <a:ext cx="7937726" cy="2088232"/>
            <a:chOff x="4529138" y="406400"/>
            <a:chExt cx="15354300" cy="5784850"/>
          </a:xfrm>
        </p:grpSpPr>
        <p:pic>
          <p:nvPicPr>
            <p:cNvPr id="3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7738" y="412750"/>
              <a:ext cx="7505700" cy="577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138" y="406400"/>
              <a:ext cx="7505700" cy="577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187626" y="3361745"/>
            <a:ext cx="4464496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3D TARGET STRUCTURE</a:t>
            </a:r>
            <a:endParaRPr lang="en-US" sz="16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32040" y="3380329"/>
            <a:ext cx="5105400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1pPr>
            <a:lvl2pPr marL="37931725" indent="-37474525"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2pPr>
            <a:lvl3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3pPr>
            <a:lvl4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4pPr>
            <a:lvl5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9pPr>
          </a:lstStyle>
          <a:p>
            <a:pPr defTabSz="914400" eaLnBrk="1" hangingPunct="1"/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BINDING CAVITY ANALYSIS</a:t>
            </a:r>
          </a:p>
          <a:p>
            <a:pPr defTabSz="914400" eaLnBrk="1" hangingPunct="1"/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SUBSITES: S1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S2, S3 </a:t>
            </a: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US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S1’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34692" y="233723"/>
            <a:ext cx="82857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1pPr>
            <a:lvl2pPr marL="37931725" indent="-37474525"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2pPr>
            <a:lvl3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3pPr>
            <a:lvl4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4pPr>
            <a:lvl5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9pPr>
          </a:lstStyle>
          <a:p>
            <a:pPr defTabSz="914400" eaLnBrk="1" hangingPunct="1"/>
            <a:r>
              <a:rPr lang="en-US" sz="32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NEGLECTED TROPICAL DISEASES</a:t>
            </a:r>
            <a:endParaRPr lang="en-US" sz="32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915816" y="6372036"/>
            <a:ext cx="65532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1pPr>
            <a:lvl2pPr marL="37931725" indent="-37474525"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2pPr>
            <a:lvl3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3pPr>
            <a:lvl4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4pPr>
            <a:lvl5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9pPr>
          </a:lstStyle>
          <a:p>
            <a:pPr defTabSz="914400" eaLnBrk="1" hangingPunct="1"/>
            <a:r>
              <a:rPr lang="en-US" sz="1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DRUG DESIGN STRATEGIES</a:t>
            </a:r>
            <a:endParaRPr lang="en-US" sz="18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11" descr="http://www.vls3d.com/images_folder/vls2_bruno_villoutreix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42" y="4276995"/>
            <a:ext cx="2753150" cy="19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http://ars.els-cdn.com/content/image/1-s2.0-S1093326306001173-gr3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21" y="4522022"/>
            <a:ext cx="2753150" cy="15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308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08" y="-19094"/>
            <a:ext cx="9230308" cy="65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FFFFFF"/>
            </a:gs>
            <a:gs pos="0">
              <a:srgbClr val="7D8496"/>
            </a:gs>
            <a:gs pos="93000">
              <a:srgbClr val="7D8496"/>
            </a:gs>
            <a:gs pos="100000">
              <a:srgbClr val="E6E6E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57667" y="681740"/>
            <a:ext cx="9838203" cy="3546180"/>
            <a:chOff x="-541950" y="-204485"/>
            <a:chExt cx="9947454" cy="3658267"/>
          </a:xfrm>
        </p:grpSpPr>
        <p:grpSp>
          <p:nvGrpSpPr>
            <p:cNvPr id="41" name="Group 54"/>
            <p:cNvGrpSpPr>
              <a:grpSpLocks/>
            </p:cNvGrpSpPr>
            <p:nvPr/>
          </p:nvGrpSpPr>
          <p:grpSpPr bwMode="auto">
            <a:xfrm>
              <a:off x="-541950" y="-193183"/>
              <a:ext cx="5146343" cy="1589890"/>
              <a:chOff x="-541950" y="-193183"/>
              <a:chExt cx="5146343" cy="1589890"/>
            </a:xfrm>
          </p:grpSpPr>
          <p:pic>
            <p:nvPicPr>
              <p:cNvPr id="42" name="Picture 1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1950" y="-193183"/>
                <a:ext cx="5146343" cy="158989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406399" dir="12780001" algn="ctr" rotWithShape="0">
                  <a:schemeClr val="bg2">
                    <a:alpha val="3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4"/>
              <p:cNvSpPr>
                <a:spLocks/>
              </p:cNvSpPr>
              <p:nvPr/>
            </p:nvSpPr>
            <p:spPr bwMode="auto">
              <a:xfrm>
                <a:off x="-143285" y="-174387"/>
                <a:ext cx="4572000" cy="48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defTabSz="914400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  <a:sym typeface="Gill Sans" pitchFamily="-84" charset="0"/>
                  </a:rPr>
                  <a:t>SCREENINGS</a:t>
                </a:r>
                <a:endParaRPr lang="en-US" sz="1600" b="1" dirty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Gill Sans" pitchFamily="-84" charset="0"/>
                </a:endParaRPr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-477142" y="1560990"/>
              <a:ext cx="6291547" cy="1892792"/>
              <a:chOff x="-477142" y="1560990"/>
              <a:chExt cx="6291547" cy="1892792"/>
            </a:xfrm>
          </p:grpSpPr>
          <p:pic>
            <p:nvPicPr>
              <p:cNvPr id="22" name="Picture 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7142" y="1760634"/>
                <a:ext cx="3554683" cy="16931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406399" dir="10200004" algn="ctr" rotWithShape="0">
                  <a:schemeClr val="bg2">
                    <a:alpha val="3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44" y="2209750"/>
                <a:ext cx="1751190" cy="1057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48"/>
              <p:cNvSpPr>
                <a:spLocks/>
              </p:cNvSpPr>
              <p:nvPr/>
            </p:nvSpPr>
            <p:spPr bwMode="auto">
              <a:xfrm>
                <a:off x="-40295" y="1560990"/>
                <a:ext cx="5854700" cy="92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defTabSz="914400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  <a:sym typeface="Gill Sans" pitchFamily="-84" charset="0"/>
                  </a:rPr>
                  <a:t>BIOLOGICAL ASSAYS</a:t>
                </a:r>
                <a:endParaRPr lang="en-US" sz="1600" b="1" dirty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Gill Sans" pitchFamily="-84" charset="0"/>
                </a:endParaRPr>
              </a:p>
            </p:txBody>
          </p:sp>
        </p:grpSp>
        <p:grpSp>
          <p:nvGrpSpPr>
            <p:cNvPr id="17" name="Group 53"/>
            <p:cNvGrpSpPr>
              <a:grpSpLocks/>
            </p:cNvGrpSpPr>
            <p:nvPr/>
          </p:nvGrpSpPr>
          <p:grpSpPr bwMode="auto">
            <a:xfrm>
              <a:off x="4746698" y="-204485"/>
              <a:ext cx="4658806" cy="1601193"/>
              <a:chOff x="4746698" y="-204485"/>
              <a:chExt cx="4658806" cy="1601193"/>
            </a:xfrm>
          </p:grpSpPr>
          <p:pic>
            <p:nvPicPr>
              <p:cNvPr id="18" name="Picture 16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6698" y="-204485"/>
                <a:ext cx="3712306" cy="16011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406399" dir="19679998" algn="ctr" rotWithShape="0">
                  <a:schemeClr val="bg2">
                    <a:alpha val="3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5049" y="263186"/>
                <a:ext cx="955645" cy="973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45"/>
              <p:cNvSpPr>
                <a:spLocks/>
              </p:cNvSpPr>
              <p:nvPr/>
            </p:nvSpPr>
            <p:spPr bwMode="auto">
              <a:xfrm>
                <a:off x="5099796" y="-74476"/>
                <a:ext cx="4305708" cy="232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defTabSz="914400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  <a:sym typeface="Gill Sans" pitchFamily="-84" charset="0"/>
                  </a:rPr>
                  <a:t>PROTEIN PURIFICATION</a:t>
                </a:r>
                <a:endParaRPr lang="en-US" sz="1600" b="1" dirty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Gill Sans" pitchFamily="-84" charset="0"/>
                </a:endParaRPr>
              </a:p>
            </p:txBody>
          </p:sp>
        </p:grpSp>
      </p:grpSp>
      <p:grpSp>
        <p:nvGrpSpPr>
          <p:cNvPr id="48" name="Grupo 47"/>
          <p:cNvGrpSpPr/>
          <p:nvPr/>
        </p:nvGrpSpPr>
        <p:grpSpPr>
          <a:xfrm>
            <a:off x="544601" y="1037879"/>
            <a:ext cx="4325069" cy="1143020"/>
            <a:chOff x="4996809" y="2052729"/>
            <a:chExt cx="6875081" cy="1819276"/>
          </a:xfrm>
        </p:grpSpPr>
        <p:pic>
          <p:nvPicPr>
            <p:cNvPr id="49" name="Picture 66" descr="http://www4.clermont.inra.fr/var/internet_clermont_umr1095/storage/htmlarea/gentyane/Photos/biomek3000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809" y="2364099"/>
              <a:ext cx="1724241" cy="1293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upo 49"/>
            <p:cNvGrpSpPr/>
            <p:nvPr/>
          </p:nvGrpSpPr>
          <p:grpSpPr>
            <a:xfrm>
              <a:off x="7109390" y="2052729"/>
              <a:ext cx="4762500" cy="1819276"/>
              <a:chOff x="7109390" y="2052729"/>
              <a:chExt cx="4762500" cy="1819276"/>
            </a:xfrm>
          </p:grpSpPr>
          <p:pic>
            <p:nvPicPr>
              <p:cNvPr id="51" name="Picture 68" descr="http://cococo.unibo.it/cococo/what-is-cococo/Targeting2.png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9390" y="2052729"/>
                <a:ext cx="4762500" cy="181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Retângulo 51"/>
              <p:cNvSpPr/>
              <p:nvPr/>
            </p:nvSpPr>
            <p:spPr bwMode="auto">
              <a:xfrm>
                <a:off x="9239239" y="2052729"/>
                <a:ext cx="439145" cy="6140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5600">
                  <a:solidFill>
                    <a:srgbClr val="414141"/>
                  </a:solidFill>
                  <a:latin typeface="Gill Sans Light" pitchFamily="-84" charset="0"/>
                  <a:ea typeface="ヒラギノ角ゴ ProN W3" pitchFamily="-84" charset="-128"/>
                  <a:cs typeface="ヒラギノ角ゴ ProN W3" pitchFamily="-84" charset="-128"/>
                  <a:sym typeface="Gill Sans Light" pitchFamily="-84" charset="0"/>
                </a:endParaRPr>
              </a:p>
            </p:txBody>
          </p:sp>
        </p:grpSp>
      </p:grpSp>
      <p:sp>
        <p:nvSpPr>
          <p:cNvPr id="53" name="TextBox 9"/>
          <p:cNvSpPr txBox="1">
            <a:spLocks noChangeArrowheads="1"/>
          </p:cNvSpPr>
          <p:nvPr/>
        </p:nvSpPr>
        <p:spPr bwMode="auto">
          <a:xfrm>
            <a:off x="480316" y="151281"/>
            <a:ext cx="83401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1pPr>
            <a:lvl2pPr marL="37931725" indent="-37474525"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2pPr>
            <a:lvl3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3pPr>
            <a:lvl4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4pPr>
            <a:lvl5pPr eaLnBrk="0" hangingPunct="0"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pitchFamily="-84" charset="0"/>
                <a:ea typeface="ヒラギノ角ゴ ProN W3" pitchFamily="-84" charset="-128"/>
                <a:sym typeface="Gill Sans Light" pitchFamily="-84" charset="0"/>
              </a:defRPr>
            </a:lvl9pPr>
          </a:lstStyle>
          <a:p>
            <a:pPr defTabSz="914400" eaLnBrk="1" hangingPunct="1"/>
            <a:r>
              <a:rPr lang="en-US" sz="23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STRUCTURE- AND LIGAND-BASED DRUG DESIGN</a:t>
            </a:r>
            <a:endParaRPr lang="en-US" sz="23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5" name="Picture 8" descr="http://openwetware.org/images/3/32/Akt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12" y="1074325"/>
            <a:ext cx="737471" cy="107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62"/>
          <p:cNvGrpSpPr>
            <a:grpSpLocks/>
          </p:cNvGrpSpPr>
          <p:nvPr/>
        </p:nvGrpSpPr>
        <p:grpSpPr bwMode="auto">
          <a:xfrm>
            <a:off x="211456" y="2548547"/>
            <a:ext cx="8848309" cy="4114904"/>
            <a:chOff x="-552369" y="1710888"/>
            <a:chExt cx="9000952" cy="4438095"/>
          </a:xfrm>
        </p:grpSpPr>
        <p:grpSp>
          <p:nvGrpSpPr>
            <p:cNvPr id="79" name="Group 60"/>
            <p:cNvGrpSpPr>
              <a:grpSpLocks/>
            </p:cNvGrpSpPr>
            <p:nvPr/>
          </p:nvGrpSpPr>
          <p:grpSpPr bwMode="auto">
            <a:xfrm>
              <a:off x="-552369" y="3788919"/>
              <a:ext cx="8977429" cy="2360064"/>
              <a:chOff x="-552369" y="3788919"/>
              <a:chExt cx="8977429" cy="2360064"/>
            </a:xfrm>
          </p:grpSpPr>
          <p:pic>
            <p:nvPicPr>
              <p:cNvPr id="80" name="Picture 1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2369" y="3788919"/>
                <a:ext cx="8977429" cy="21669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406399" dir="1680002" algn="ctr" rotWithShape="0">
                  <a:schemeClr val="bg2">
                    <a:alpha val="3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Rectangle 35"/>
              <p:cNvSpPr>
                <a:spLocks/>
              </p:cNvSpPr>
              <p:nvPr/>
            </p:nvSpPr>
            <p:spPr bwMode="auto">
              <a:xfrm>
                <a:off x="-296471" y="5348883"/>
                <a:ext cx="8690669" cy="800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defTabSz="914400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  <a:sym typeface="Gill Sans" pitchFamily="-84" charset="0"/>
                  </a:rPr>
                  <a:t>    STRUCTURE-BASED DRUG DESIGN                    LIGAND-BASED DRUG DESIGN       </a:t>
                </a:r>
                <a:endParaRPr lang="en-US" sz="1400" b="1" dirty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Gill Sans" pitchFamily="-84" charset="0"/>
                </a:endParaRPr>
              </a:p>
            </p:txBody>
          </p:sp>
          <p:pic>
            <p:nvPicPr>
              <p:cNvPr id="85" name="Picture 3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2466" y="4430630"/>
                <a:ext cx="1506059" cy="1085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4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88" y="4472465"/>
                <a:ext cx="1154645" cy="1043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42"/>
              <p:cNvPicPr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2623" y="4179135"/>
                <a:ext cx="2458744" cy="1399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90" name="Rectangle 46"/>
              <p:cNvSpPr>
                <a:spLocks/>
              </p:cNvSpPr>
              <p:nvPr/>
            </p:nvSpPr>
            <p:spPr bwMode="auto">
              <a:xfrm>
                <a:off x="-232903" y="3881999"/>
                <a:ext cx="8385154" cy="48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914400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  <a:sym typeface="Gill Sans" pitchFamily="-84" charset="0"/>
                  </a:rPr>
                  <a:t>LEAD OPTIMIZATION</a:t>
                </a:r>
                <a:endParaRPr lang="en-US" sz="1600" b="1" dirty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Gill Sans" pitchFamily="-84" charset="0"/>
                </a:endParaRPr>
              </a:p>
            </p:txBody>
          </p:sp>
        </p:grpSp>
        <p:grpSp>
          <p:nvGrpSpPr>
            <p:cNvPr id="64" name="Group 58"/>
            <p:cNvGrpSpPr>
              <a:grpSpLocks/>
            </p:cNvGrpSpPr>
            <p:nvPr/>
          </p:nvGrpSpPr>
          <p:grpSpPr bwMode="auto">
            <a:xfrm>
              <a:off x="3009156" y="1710888"/>
              <a:ext cx="5439427" cy="1744224"/>
              <a:chOff x="3009156" y="1710888"/>
              <a:chExt cx="5439427" cy="1744224"/>
            </a:xfrm>
          </p:grpSpPr>
          <p:pic>
            <p:nvPicPr>
              <p:cNvPr id="65" name="Picture 47"/>
              <p:cNvPicPr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9156" y="1736864"/>
                <a:ext cx="5439427" cy="17182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406399" dir="17999996" algn="ctr" rotWithShape="0">
                  <a:schemeClr val="bg2">
                    <a:alpha val="2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Rectangle 49"/>
              <p:cNvSpPr>
                <a:spLocks/>
              </p:cNvSpPr>
              <p:nvPr/>
            </p:nvSpPr>
            <p:spPr bwMode="auto">
              <a:xfrm>
                <a:off x="4220637" y="1710888"/>
                <a:ext cx="3737387" cy="43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defTabSz="914400">
                  <a:lnSpc>
                    <a:spcPct val="900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  <a:sym typeface="Gill Sans" pitchFamily="-84" charset="0"/>
                  </a:rPr>
                  <a:t>BIOCHEMICAL ASSAYS</a:t>
                </a:r>
                <a:endParaRPr lang="en-US" sz="1600" b="1" dirty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Gill Sans" pitchFamily="-84" charset="0"/>
                </a:endParaRPr>
              </a:p>
            </p:txBody>
          </p:sp>
          <p:pic>
            <p:nvPicPr>
              <p:cNvPr id="67" name="Picture 50"/>
              <p:cNvPicPr>
                <a:picLocks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99" t="9880" r="22762"/>
              <a:stretch>
                <a:fillRect/>
              </a:stretch>
            </p:blipFill>
            <p:spPr bwMode="auto">
              <a:xfrm>
                <a:off x="6332059" y="2073359"/>
                <a:ext cx="1142999" cy="13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1" name="Picture 22" descr="http://web.nmsu.edu/~kburke/Instrumentation/Cary100her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92" y="2940182"/>
            <a:ext cx="1854600" cy="117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Seta para a direita 101"/>
          <p:cNvSpPr/>
          <p:nvPr/>
        </p:nvSpPr>
        <p:spPr>
          <a:xfrm rot="2963769">
            <a:off x="3721980" y="2122159"/>
            <a:ext cx="671605" cy="575828"/>
          </a:xfrm>
          <a:prstGeom prst="rightArrow">
            <a:avLst/>
          </a:prstGeom>
          <a:noFill/>
          <a:ln w="44450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Seta para a direita 102"/>
          <p:cNvSpPr/>
          <p:nvPr/>
        </p:nvSpPr>
        <p:spPr>
          <a:xfrm rot="7985608">
            <a:off x="6548072" y="2085110"/>
            <a:ext cx="671605" cy="575828"/>
          </a:xfrm>
          <a:prstGeom prst="rightArrow">
            <a:avLst/>
          </a:prstGeom>
          <a:noFill/>
          <a:ln w="44450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Seta para a direita 103"/>
          <p:cNvSpPr/>
          <p:nvPr/>
        </p:nvSpPr>
        <p:spPr>
          <a:xfrm rot="10800000">
            <a:off x="3425429" y="3212700"/>
            <a:ext cx="671605" cy="575828"/>
          </a:xfrm>
          <a:prstGeom prst="rightArrow">
            <a:avLst/>
          </a:prstGeom>
          <a:noFill/>
          <a:ln w="44450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Seta para a direita 104"/>
          <p:cNvSpPr/>
          <p:nvPr/>
        </p:nvSpPr>
        <p:spPr>
          <a:xfrm rot="5400000">
            <a:off x="1537809" y="4052953"/>
            <a:ext cx="671605" cy="575828"/>
          </a:xfrm>
          <a:prstGeom prst="rightArrow">
            <a:avLst/>
          </a:prstGeom>
          <a:noFill/>
          <a:ln w="44450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Seta para a direita 105"/>
          <p:cNvSpPr/>
          <p:nvPr/>
        </p:nvSpPr>
        <p:spPr>
          <a:xfrm rot="5400000">
            <a:off x="6108409" y="4036972"/>
            <a:ext cx="671605" cy="575828"/>
          </a:xfrm>
          <a:prstGeom prst="rightArrow">
            <a:avLst/>
          </a:prstGeom>
          <a:noFill/>
          <a:ln w="44450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2516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78343"/>
            <a:ext cx="9083428" cy="239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/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40000"/>
          </a:blip>
          <a:srcRect l="55124" r="4189"/>
          <a:stretch>
            <a:fillRect/>
          </a:stretch>
        </p:blipFill>
        <p:spPr bwMode="auto">
          <a:xfrm>
            <a:off x="206870" y="2547651"/>
            <a:ext cx="2276901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eta para a direita 5"/>
          <p:cNvSpPr/>
          <p:nvPr/>
        </p:nvSpPr>
        <p:spPr>
          <a:xfrm>
            <a:off x="2658454" y="3411747"/>
            <a:ext cx="456136" cy="3600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20000"/>
          </a:blip>
          <a:srcRect l="20671" t="15750" r="16576" b="5501"/>
          <a:stretch>
            <a:fillRect/>
          </a:stretch>
        </p:blipFill>
        <p:spPr bwMode="auto">
          <a:xfrm>
            <a:off x="3254236" y="2547651"/>
            <a:ext cx="2397887" cy="195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l="11596" b="10021"/>
          <a:stretch>
            <a:fillRect/>
          </a:stretch>
        </p:blipFill>
        <p:spPr bwMode="auto">
          <a:xfrm>
            <a:off x="6948264" y="5223426"/>
            <a:ext cx="1674132" cy="12413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2267747" y="1125911"/>
            <a:ext cx="4824536" cy="430887"/>
          </a:xfrm>
          <a:prstGeom prst="rect">
            <a:avLst/>
          </a:prstGeom>
          <a:solidFill>
            <a:srgbClr val="990033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 smtClean="0">
                <a:solidFill>
                  <a:prstClr val="white"/>
                </a:solidFill>
                <a:latin typeface="Book Antiqua" pitchFamily="18" charset="0"/>
                <a:cs typeface="Arial" pitchFamily="34" charset="0"/>
              </a:rPr>
              <a:t>CELL-BASED ASSAYS</a:t>
            </a:r>
            <a:endParaRPr lang="pt-BR" sz="2200" b="1" i="1" dirty="0">
              <a:solidFill>
                <a:prstClr val="white"/>
              </a:solidFill>
              <a:latin typeface="Book Antiqua" pitchFamily="18" charset="0"/>
              <a:cs typeface="Arial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2699776" y="5119570"/>
            <a:ext cx="3600419" cy="1426459"/>
            <a:chOff x="-1375616" y="4365104"/>
            <a:chExt cx="4003574" cy="2008811"/>
          </a:xfrm>
        </p:grpSpPr>
        <p:sp>
          <p:nvSpPr>
            <p:cNvPr id="16" name="CaixaDeTexto 15"/>
            <p:cNvSpPr txBox="1"/>
            <p:nvPr/>
          </p:nvSpPr>
          <p:spPr>
            <a:xfrm>
              <a:off x="467544" y="4365104"/>
              <a:ext cx="470295" cy="520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pt-BR" dirty="0" smtClean="0">
                  <a:solidFill>
                    <a:prstClr val="white"/>
                  </a:solidFill>
                  <a:latin typeface="Calibri"/>
                </a:rPr>
                <a:t>0h</a:t>
              </a:r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-1295525" y="4549770"/>
              <a:ext cx="3893215" cy="1795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8" name="Group 42"/>
            <p:cNvGrpSpPr>
              <a:grpSpLocks/>
            </p:cNvGrpSpPr>
            <p:nvPr/>
          </p:nvGrpSpPr>
          <p:grpSpPr bwMode="auto">
            <a:xfrm>
              <a:off x="-1375616" y="4550858"/>
              <a:ext cx="4003574" cy="1823057"/>
              <a:chOff x="3149" y="2734"/>
              <a:chExt cx="2612" cy="1270"/>
            </a:xfrm>
          </p:grpSpPr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3220" y="2734"/>
                <a:ext cx="2541" cy="122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hangingPunct="0"/>
                <a:endParaRPr lang="pt-BR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0" name="Grupo 12"/>
              <p:cNvGrpSpPr>
                <a:grpSpLocks/>
              </p:cNvGrpSpPr>
              <p:nvPr/>
            </p:nvGrpSpPr>
            <p:grpSpPr bwMode="auto">
              <a:xfrm>
                <a:off x="4762" y="2840"/>
                <a:ext cx="635" cy="453"/>
                <a:chOff x="3929058" y="3429000"/>
                <a:chExt cx="1500198" cy="1357322"/>
              </a:xfrm>
            </p:grpSpPr>
            <p:grpSp>
              <p:nvGrpSpPr>
                <p:cNvPr id="27" name="Grupo 8"/>
                <p:cNvGrpSpPr/>
                <p:nvPr/>
              </p:nvGrpSpPr>
              <p:grpSpPr>
                <a:xfrm>
                  <a:off x="3929058" y="3929066"/>
                  <a:ext cx="1500198" cy="857256"/>
                  <a:chOff x="1285852" y="3000372"/>
                  <a:chExt cx="1500198" cy="1928826"/>
                </a:xfrm>
                <a:solidFill>
                  <a:srgbClr val="FF66FF">
                    <a:alpha val="50196"/>
                  </a:srgbClr>
                </a:solidFill>
              </p:grpSpPr>
              <p:sp>
                <p:nvSpPr>
                  <p:cNvPr id="30" name="Fluxograma: Disco magnético 29"/>
                  <p:cNvSpPr/>
                  <p:nvPr/>
                </p:nvSpPr>
                <p:spPr>
                  <a:xfrm>
                    <a:off x="1285852" y="3000372"/>
                    <a:ext cx="1500198" cy="1928826"/>
                  </a:xfrm>
                  <a:prstGeom prst="flowChartMagneticDisk">
                    <a:avLst/>
                  </a:prstGeom>
                  <a:grpFill/>
                  <a:ln>
                    <a:solidFill>
                      <a:srgbClr val="FF99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pt-BR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1" name="Elipse 10"/>
                  <p:cNvSpPr/>
                  <p:nvPr/>
                </p:nvSpPr>
                <p:spPr>
                  <a:xfrm>
                    <a:off x="1285852" y="4286256"/>
                    <a:ext cx="1500198" cy="642942"/>
                  </a:xfrm>
                  <a:prstGeom prst="ellipse">
                    <a:avLst/>
                  </a:prstGeom>
                  <a:grpFill/>
                  <a:ln>
                    <a:solidFill>
                      <a:srgbClr val="FF99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pt-BR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8" name="Fluxograma: Disco magnético 3"/>
                <p:cNvSpPr/>
                <p:nvPr/>
              </p:nvSpPr>
              <p:spPr>
                <a:xfrm>
                  <a:off x="3929058" y="3429000"/>
                  <a:ext cx="1500198" cy="1357322"/>
                </a:xfrm>
                <a:prstGeom prst="flowChartMagneticDisk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pt-B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9" name="Elipse 28"/>
                <p:cNvSpPr/>
                <p:nvPr/>
              </p:nvSpPr>
              <p:spPr>
                <a:xfrm>
                  <a:off x="3929058" y="4429763"/>
                  <a:ext cx="1500198" cy="35655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pt-B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21" name="Picture 2" descr="http://www.clker.com/cliparts/d/5/b/2/1195432651236937346eppendorf_opened__carlos_01.svg.hi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58" y="2853"/>
                <a:ext cx="289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CaixaDeTexto 20"/>
              <p:cNvSpPr txBox="1">
                <a:spLocks noChangeArrowheads="1"/>
              </p:cNvSpPr>
              <p:nvPr/>
            </p:nvSpPr>
            <p:spPr bwMode="auto">
              <a:xfrm>
                <a:off x="3149" y="3339"/>
                <a:ext cx="850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914400"/>
                <a:r>
                  <a:rPr lang="pt-BR" sz="1000" b="1" dirty="0" smtClean="0">
                    <a:solidFill>
                      <a:prstClr val="black"/>
                    </a:solidFill>
                    <a:latin typeface="Lucida Fax" pitchFamily="18" charset="0"/>
                  </a:rPr>
                  <a:t>Test </a:t>
                </a:r>
                <a:r>
                  <a:rPr lang="pt-BR" sz="1000" b="1" dirty="0" err="1" smtClean="0">
                    <a:solidFill>
                      <a:prstClr val="black"/>
                    </a:solidFill>
                    <a:latin typeface="Lucida Fax" pitchFamily="18" charset="0"/>
                  </a:rPr>
                  <a:t>Compound</a:t>
                </a:r>
                <a:endParaRPr lang="pt-BR" sz="1000" b="1" dirty="0">
                  <a:solidFill>
                    <a:prstClr val="black"/>
                  </a:solidFill>
                  <a:latin typeface="Lucida Fax" pitchFamily="18" charset="0"/>
                </a:endParaRPr>
              </a:p>
            </p:txBody>
          </p:sp>
          <p:sp>
            <p:nvSpPr>
              <p:cNvPr id="23" name="CaixaDeTexto 24"/>
              <p:cNvSpPr txBox="1">
                <a:spLocks noChangeArrowheads="1"/>
              </p:cNvSpPr>
              <p:nvPr/>
            </p:nvSpPr>
            <p:spPr bwMode="auto">
              <a:xfrm>
                <a:off x="4389" y="3339"/>
                <a:ext cx="137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914400"/>
                <a:r>
                  <a:rPr lang="pt-BR" sz="1000" b="1" dirty="0" smtClean="0">
                    <a:solidFill>
                      <a:prstClr val="black"/>
                    </a:solidFill>
                    <a:latin typeface="Lucida Fax" pitchFamily="18" charset="0"/>
                  </a:rPr>
                  <a:t>Test </a:t>
                </a:r>
                <a:r>
                  <a:rPr lang="pt-BR" sz="1000" b="1" dirty="0" err="1" smtClean="0">
                    <a:solidFill>
                      <a:prstClr val="black"/>
                    </a:solidFill>
                    <a:latin typeface="Lucida Fax" pitchFamily="18" charset="0"/>
                  </a:rPr>
                  <a:t>Solution</a:t>
                </a:r>
                <a:r>
                  <a:rPr lang="pt-BR" sz="1000" b="1" dirty="0" smtClean="0">
                    <a:solidFill>
                      <a:prstClr val="black"/>
                    </a:solidFill>
                    <a:latin typeface="Lucida Fax" pitchFamily="18" charset="0"/>
                  </a:rPr>
                  <a:t> </a:t>
                </a:r>
              </a:p>
              <a:p>
                <a:pPr algn="ctr" defTabSz="914400"/>
                <a:r>
                  <a:rPr lang="pt-BR" sz="1000" b="1" dirty="0" smtClean="0">
                    <a:solidFill>
                      <a:prstClr val="black"/>
                    </a:solidFill>
                    <a:latin typeface="Lucida Fax" pitchFamily="18" charset="0"/>
                  </a:rPr>
                  <a:t>10 </a:t>
                </a:r>
                <a:r>
                  <a:rPr lang="pt-BR" sz="1000" b="1" dirty="0" smtClean="0">
                    <a:solidFill>
                      <a:srgbClr val="000000"/>
                    </a:solidFill>
                    <a:latin typeface="Lucida Fax" pitchFamily="18" charset="0"/>
                  </a:rPr>
                  <a:t>µM</a:t>
                </a:r>
                <a:endParaRPr lang="pt-BR" sz="1000" b="1" dirty="0">
                  <a:solidFill>
                    <a:srgbClr val="000000"/>
                  </a:solidFill>
                  <a:latin typeface="Lucida Fax" pitchFamily="18" charset="0"/>
                </a:endParaRPr>
              </a:p>
            </p:txBody>
          </p:sp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747051">
                <a:off x="4191" y="2926"/>
                <a:ext cx="447" cy="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3815" y="3025"/>
                <a:ext cx="327" cy="182"/>
              </a:xfrm>
              <a:prstGeom prst="rightArrow">
                <a:avLst>
                  <a:gd name="adj1" fmla="val 50000"/>
                  <a:gd name="adj2" fmla="val 62225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hangingPunct="0"/>
                <a:endParaRPr lang="pt-B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Text Box 37"/>
              <p:cNvSpPr txBox="1">
                <a:spLocks noChangeArrowheads="1"/>
              </p:cNvSpPr>
              <p:nvPr/>
            </p:nvSpPr>
            <p:spPr bwMode="auto">
              <a:xfrm>
                <a:off x="3220" y="3702"/>
                <a:ext cx="2541" cy="30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pt-BR" sz="1400" b="1" dirty="0" smtClean="0">
                    <a:solidFill>
                      <a:prstClr val="white"/>
                    </a:solidFill>
                    <a:latin typeface="Lucida Fax" pitchFamily="18" charset="0"/>
                  </a:rPr>
                  <a:t>37°C,  </a:t>
                </a:r>
                <a:r>
                  <a:rPr lang="pt-BR" sz="1400" b="1" dirty="0">
                    <a:solidFill>
                      <a:prstClr val="white"/>
                    </a:solidFill>
                    <a:latin typeface="Lucida Fax" pitchFamily="18" charset="0"/>
                  </a:rPr>
                  <a:t>5% </a:t>
                </a:r>
                <a:r>
                  <a:rPr lang="pt-BR" sz="1400" b="1" dirty="0" smtClean="0">
                    <a:solidFill>
                      <a:prstClr val="white"/>
                    </a:solidFill>
                    <a:latin typeface="Lucida Fax" pitchFamily="18" charset="0"/>
                  </a:rPr>
                  <a:t>CO</a:t>
                </a:r>
                <a:r>
                  <a:rPr lang="pt-BR" sz="1400" b="1" baseline="-25000" dirty="0" smtClean="0">
                    <a:solidFill>
                      <a:prstClr val="white"/>
                    </a:solidFill>
                    <a:latin typeface="Lucida Fax" pitchFamily="18" charset="0"/>
                  </a:rPr>
                  <a:t>2</a:t>
                </a:r>
                <a:r>
                  <a:rPr lang="pt-BR" sz="1400" b="1" dirty="0">
                    <a:solidFill>
                      <a:prstClr val="white"/>
                    </a:solidFill>
                    <a:latin typeface="Lucida Fax" pitchFamily="18" charset="0"/>
                  </a:rPr>
                  <a:t>,</a:t>
                </a:r>
                <a:r>
                  <a:rPr lang="pt-BR" sz="1400" b="1" dirty="0" smtClean="0">
                    <a:solidFill>
                      <a:prstClr val="white"/>
                    </a:solidFill>
                    <a:latin typeface="Lucida Fax" pitchFamily="18" charset="0"/>
                  </a:rPr>
                  <a:t> 22h</a:t>
                </a:r>
                <a:endParaRPr lang="pt-BR" sz="1400" b="1" dirty="0">
                  <a:solidFill>
                    <a:prstClr val="white"/>
                  </a:solidFill>
                  <a:latin typeface="Lucida Fax" pitchFamily="18" charset="0"/>
                </a:endParaRPr>
              </a:p>
            </p:txBody>
          </p:sp>
        </p:grpSp>
      </p:grpSp>
      <p:sp>
        <p:nvSpPr>
          <p:cNvPr id="32" name="Retângulo 31"/>
          <p:cNvSpPr/>
          <p:nvPr/>
        </p:nvSpPr>
        <p:spPr>
          <a:xfrm>
            <a:off x="0" y="-1"/>
            <a:ext cx="9144000" cy="674007"/>
          </a:xfrm>
          <a:prstGeom prst="rect">
            <a:avLst/>
          </a:prstGeom>
          <a:gradFill flip="none" rotWithShape="1">
            <a:gsLst>
              <a:gs pos="9875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  <a:gs pos="9000">
                <a:schemeClr val="tx1"/>
              </a:gs>
              <a:gs pos="49000">
                <a:schemeClr val="accent5">
                  <a:lumMod val="75000"/>
                </a:schemeClr>
              </a:gs>
              <a:gs pos="9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-48465" y="747326"/>
            <a:ext cx="9144000" cy="106638"/>
          </a:xfrm>
          <a:prstGeom prst="rect">
            <a:avLst/>
          </a:prstGeom>
          <a:gradFill flip="none" rotWithShape="1">
            <a:gsLst>
              <a:gs pos="9000">
                <a:schemeClr val="tx1"/>
              </a:gs>
              <a:gs pos="49000">
                <a:schemeClr val="accent5">
                  <a:lumMod val="75000"/>
                </a:schemeClr>
              </a:gs>
              <a:gs pos="9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971603" y="1794882"/>
            <a:ext cx="7416824" cy="55399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i="1" dirty="0" smtClean="0">
                <a:solidFill>
                  <a:prstClr val="black"/>
                </a:solidFill>
                <a:latin typeface="BlackChancery" pitchFamily="2" charset="0"/>
                <a:cs typeface="Arial" pitchFamily="34" charset="0"/>
              </a:rPr>
              <a:t>WOUND HEALING ASSAY</a:t>
            </a:r>
            <a:endParaRPr lang="pt-BR" sz="3000" b="1" i="1" dirty="0">
              <a:solidFill>
                <a:prstClr val="black"/>
              </a:solidFill>
              <a:latin typeface="BlackChancery" pitchFamily="2" charset="0"/>
              <a:cs typeface="Arial" pitchFamily="34" charset="0"/>
            </a:endParaRPr>
          </a:p>
        </p:txBody>
      </p:sp>
      <p:pic>
        <p:nvPicPr>
          <p:cNvPr id="35" name="Picture 38" descr="cancer_uajfi3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2232" y="0"/>
            <a:ext cx="1046646" cy="1079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8" descr="cancer_uajfi3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61470" y="180216"/>
            <a:ext cx="1619671" cy="1670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CaixaDeTexto 40"/>
          <p:cNvSpPr txBox="1"/>
          <p:nvPr/>
        </p:nvSpPr>
        <p:spPr>
          <a:xfrm>
            <a:off x="1547666" y="128831"/>
            <a:ext cx="7416824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smtClean="0">
                <a:solidFill>
                  <a:prstClr val="white"/>
                </a:solidFill>
                <a:latin typeface="BlackChancery" pitchFamily="2" charset="0"/>
                <a:cs typeface="Arial" pitchFamily="34" charset="0"/>
              </a:rPr>
              <a:t>ANTICANCER DRUG DISCOVERY</a:t>
            </a:r>
            <a:endParaRPr lang="pt-BR" sz="4000" b="1" i="1" dirty="0">
              <a:solidFill>
                <a:prstClr val="white"/>
              </a:solidFill>
              <a:latin typeface="BlackChancery" pitchFamily="2" charset="0"/>
              <a:cs typeface="Arial" pitchFamily="34" charset="0"/>
            </a:endParaRPr>
          </a:p>
        </p:txBody>
      </p:sp>
      <p:sp>
        <p:nvSpPr>
          <p:cNvPr id="42" name="Seta para a direita 41"/>
          <p:cNvSpPr/>
          <p:nvPr/>
        </p:nvSpPr>
        <p:spPr>
          <a:xfrm>
            <a:off x="5844058" y="3411747"/>
            <a:ext cx="456136" cy="3600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20000"/>
          </a:blip>
          <a:srcRect l="19934" t="13781" r="17314" b="7470"/>
          <a:stretch>
            <a:fillRect/>
          </a:stretch>
        </p:blipFill>
        <p:spPr bwMode="auto">
          <a:xfrm>
            <a:off x="6422084" y="2547652"/>
            <a:ext cx="2513526" cy="2033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50502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3"/>
          <p:cNvSpPr txBox="1"/>
          <p:nvPr/>
        </p:nvSpPr>
        <p:spPr>
          <a:xfrm>
            <a:off x="2267747" y="1045277"/>
            <a:ext cx="4824536" cy="430887"/>
          </a:xfrm>
          <a:prstGeom prst="rect">
            <a:avLst/>
          </a:prstGeom>
          <a:solidFill>
            <a:srgbClr val="990033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 smtClean="0">
                <a:solidFill>
                  <a:prstClr val="white"/>
                </a:solidFill>
                <a:latin typeface="Book Antiqua" pitchFamily="18" charset="0"/>
                <a:cs typeface="Arial" pitchFamily="34" charset="0"/>
              </a:rPr>
              <a:t>CELL-BASED ASSAYS</a:t>
            </a:r>
            <a:endParaRPr lang="pt-BR" sz="2200" b="1" i="1" dirty="0">
              <a:solidFill>
                <a:prstClr val="white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-1"/>
            <a:ext cx="9144000" cy="674007"/>
          </a:xfrm>
          <a:prstGeom prst="rect">
            <a:avLst/>
          </a:prstGeom>
          <a:gradFill flip="none" rotWithShape="1">
            <a:gsLst>
              <a:gs pos="9875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  <a:gs pos="9000">
                <a:schemeClr val="tx1"/>
              </a:gs>
              <a:gs pos="49000">
                <a:schemeClr val="accent5">
                  <a:lumMod val="75000"/>
                </a:schemeClr>
              </a:gs>
              <a:gs pos="9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48465" y="747326"/>
            <a:ext cx="9144000" cy="106638"/>
          </a:xfrm>
          <a:prstGeom prst="rect">
            <a:avLst/>
          </a:prstGeom>
          <a:gradFill flip="none" rotWithShape="1">
            <a:gsLst>
              <a:gs pos="9000">
                <a:schemeClr val="tx1"/>
              </a:gs>
              <a:gs pos="49000">
                <a:schemeClr val="accent5">
                  <a:lumMod val="75000"/>
                </a:schemeClr>
              </a:gs>
              <a:gs pos="9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38" descr="cancer_uajfi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2232" y="0"/>
            <a:ext cx="1046646" cy="1079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38" descr="cancer_uajfi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61470" y="180216"/>
            <a:ext cx="1619671" cy="1670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aixaDeTexto 28"/>
          <p:cNvSpPr txBox="1"/>
          <p:nvPr/>
        </p:nvSpPr>
        <p:spPr>
          <a:xfrm>
            <a:off x="1547666" y="128831"/>
            <a:ext cx="7416824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smtClean="0">
                <a:solidFill>
                  <a:prstClr val="white"/>
                </a:solidFill>
                <a:latin typeface="BlackChancery" pitchFamily="2" charset="0"/>
                <a:cs typeface="Arial" pitchFamily="34" charset="0"/>
              </a:rPr>
              <a:t>ANTICANCER DRUG DISCOVERY</a:t>
            </a:r>
            <a:endParaRPr lang="pt-BR" sz="4000" b="1" i="1" dirty="0">
              <a:solidFill>
                <a:prstClr val="white"/>
              </a:solidFill>
              <a:latin typeface="BlackChancery" pitchFamily="2" charset="0"/>
              <a:cs typeface="Arial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954350" y="1578860"/>
            <a:ext cx="7416824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i="1" dirty="0" smtClean="0">
                <a:solidFill>
                  <a:prstClr val="black"/>
                </a:solidFill>
                <a:latin typeface="BlackChancery" pitchFamily="2" charset="0"/>
                <a:cs typeface="Arial" pitchFamily="34" charset="0"/>
              </a:rPr>
              <a:t>BOYDEN CHAMBER MIGRATION ASSAY</a:t>
            </a:r>
            <a:endParaRPr lang="pt-BR" sz="3000" b="1" i="1" dirty="0">
              <a:solidFill>
                <a:prstClr val="black"/>
              </a:solidFill>
              <a:latin typeface="BlackChancery" pitchFamily="2" charset="0"/>
              <a:cs typeface="Arial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55" y="2147742"/>
            <a:ext cx="6147371" cy="3324683"/>
          </a:xfrm>
          <a:prstGeom prst="rect">
            <a:avLst/>
          </a:prstGeom>
        </p:spPr>
      </p:pic>
      <p:grpSp>
        <p:nvGrpSpPr>
          <p:cNvPr id="13" name="Group 107"/>
          <p:cNvGrpSpPr>
            <a:grpSpLocks/>
          </p:cNvGrpSpPr>
          <p:nvPr/>
        </p:nvGrpSpPr>
        <p:grpSpPr bwMode="auto">
          <a:xfrm>
            <a:off x="7398808" y="1989006"/>
            <a:ext cx="1349659" cy="1074442"/>
            <a:chOff x="4332" y="854"/>
            <a:chExt cx="1224" cy="1070"/>
          </a:xfrm>
        </p:grpSpPr>
        <p:sp>
          <p:nvSpPr>
            <p:cNvPr id="14" name="AutoShape 96"/>
            <p:cNvSpPr>
              <a:spLocks/>
            </p:cNvSpPr>
            <p:nvPr/>
          </p:nvSpPr>
          <p:spPr bwMode="auto">
            <a:xfrm>
              <a:off x="4332" y="854"/>
              <a:ext cx="1224" cy="1070"/>
            </a:xfrm>
            <a:prstGeom prst="accentBorderCallout2">
              <a:avLst>
                <a:gd name="adj1" fmla="val 6727"/>
                <a:gd name="adj2" fmla="val -3921"/>
                <a:gd name="adj3" fmla="val 6727"/>
                <a:gd name="adj4" fmla="val -67403"/>
                <a:gd name="adj5" fmla="val 22336"/>
                <a:gd name="adj6" fmla="val -171766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/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5" name="Picture 125"/>
            <p:cNvPicPr>
              <a:picLocks noChangeAspect="1" noChangeArrowheads="1"/>
            </p:cNvPicPr>
            <p:nvPr/>
          </p:nvPicPr>
          <p:blipFill>
            <a:blip r:embed="rId7" cstate="print">
              <a:lum bright="30000"/>
            </a:blip>
            <a:srcRect t="2151"/>
            <a:stretch>
              <a:fillRect/>
            </a:stretch>
          </p:blipFill>
          <p:spPr bwMode="auto">
            <a:xfrm>
              <a:off x="4422" y="935"/>
              <a:ext cx="1043" cy="900"/>
            </a:xfrm>
            <a:prstGeom prst="rect">
              <a:avLst/>
            </a:prstGeom>
            <a:solidFill>
              <a:srgbClr val="FFFFFF"/>
            </a:solidFill>
            <a:ln w="76200" cmpd="tri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85184"/>
            <a:ext cx="9083428" cy="179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85"/>
          <p:cNvSpPr>
            <a:spLocks noChangeArrowheads="1"/>
          </p:cNvSpPr>
          <p:nvPr/>
        </p:nvSpPr>
        <p:spPr bwMode="auto">
          <a:xfrm>
            <a:off x="3419364" y="6093296"/>
            <a:ext cx="252078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r>
              <a:rPr lang="pt-BR" sz="1400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Incubation</a:t>
            </a:r>
            <a:r>
              <a:rPr lang="pt-BR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22h, </a:t>
            </a:r>
            <a:r>
              <a:rPr lang="pt-BR" sz="14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pt-BR" sz="1400" b="1" baseline="30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pt-BR" sz="14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 </a:t>
            </a:r>
            <a:endParaRPr lang="pt-BR" sz="14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400"/>
            <a:r>
              <a:rPr lang="pt-BR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pt-BR" sz="14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 de </a:t>
            </a:r>
            <a:r>
              <a:rPr lang="pt-BR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</a:t>
            </a:r>
            <a:r>
              <a:rPr lang="pt-BR" sz="1400" b="1" baseline="-25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pt-BR" sz="1400" b="1" baseline="-25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6" name="Group 105"/>
          <p:cNvGrpSpPr>
            <a:grpSpLocks/>
          </p:cNvGrpSpPr>
          <p:nvPr/>
        </p:nvGrpSpPr>
        <p:grpSpPr bwMode="auto">
          <a:xfrm>
            <a:off x="6697739" y="4840865"/>
            <a:ext cx="1350235" cy="1180429"/>
            <a:chOff x="4286" y="2795"/>
            <a:chExt cx="1270" cy="1179"/>
          </a:xfrm>
        </p:grpSpPr>
        <p:sp>
          <p:nvSpPr>
            <p:cNvPr id="17" name="AutoShape 102"/>
            <p:cNvSpPr>
              <a:spLocks/>
            </p:cNvSpPr>
            <p:nvPr/>
          </p:nvSpPr>
          <p:spPr bwMode="auto">
            <a:xfrm>
              <a:off x="4286" y="2795"/>
              <a:ext cx="1270" cy="1179"/>
            </a:xfrm>
            <a:prstGeom prst="accentBorderCallout2">
              <a:avLst>
                <a:gd name="adj1" fmla="val 6106"/>
                <a:gd name="adj2" fmla="val -3778"/>
                <a:gd name="adj3" fmla="val 6106"/>
                <a:gd name="adj4" fmla="val -52046"/>
                <a:gd name="adj5" fmla="val -16880"/>
                <a:gd name="adj6" fmla="val -102282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/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8" name="Picture 100"/>
            <p:cNvPicPr>
              <a:picLocks noChangeAspect="1" noChangeArrowheads="1"/>
            </p:cNvPicPr>
            <p:nvPr/>
          </p:nvPicPr>
          <p:blipFill>
            <a:blip r:embed="rId9" cstate="print">
              <a:lum bright="18000"/>
            </a:blip>
            <a:srcRect l="23468" t="36852" r="37131" b="9619"/>
            <a:stretch>
              <a:fillRect/>
            </a:stretch>
          </p:blipFill>
          <p:spPr bwMode="auto">
            <a:xfrm>
              <a:off x="4422" y="2931"/>
              <a:ext cx="998" cy="907"/>
            </a:xfrm>
            <a:prstGeom prst="rect">
              <a:avLst/>
            </a:prstGeom>
            <a:noFill/>
            <a:ln w="76200" cmpd="tri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6" name="Imagem 5" descr="branco_0.t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4204" y="5436598"/>
            <a:ext cx="1619567" cy="1295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30205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132856"/>
            <a:ext cx="9144000" cy="52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835696" y="1197919"/>
            <a:ext cx="6264696" cy="430887"/>
          </a:xfrm>
          <a:prstGeom prst="rect">
            <a:avLst/>
          </a:prstGeom>
          <a:solidFill>
            <a:srgbClr val="990033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 smtClean="0">
                <a:solidFill>
                  <a:prstClr val="white"/>
                </a:solidFill>
                <a:latin typeface="Book Antiqua" pitchFamily="18" charset="0"/>
                <a:cs typeface="Arial" pitchFamily="34" charset="0"/>
              </a:rPr>
              <a:t>CELL-BASED MICROSCOPY ASSAYS</a:t>
            </a:r>
            <a:endParaRPr lang="pt-BR" sz="2200" b="1" i="1" dirty="0">
              <a:solidFill>
                <a:prstClr val="white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-1"/>
            <a:ext cx="9144000" cy="674007"/>
          </a:xfrm>
          <a:prstGeom prst="rect">
            <a:avLst/>
          </a:prstGeom>
          <a:gradFill flip="none" rotWithShape="1">
            <a:gsLst>
              <a:gs pos="9875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  <a:gs pos="9000">
                <a:schemeClr val="tx1"/>
              </a:gs>
              <a:gs pos="49000">
                <a:schemeClr val="accent5">
                  <a:lumMod val="75000"/>
                </a:schemeClr>
              </a:gs>
              <a:gs pos="92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38" descr="cancer_uajfi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2232" y="0"/>
            <a:ext cx="1046646" cy="1079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8" descr="cancer_uajfi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61470" y="180216"/>
            <a:ext cx="1619671" cy="1670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aixaDeTexto 21"/>
          <p:cNvSpPr txBox="1"/>
          <p:nvPr/>
        </p:nvSpPr>
        <p:spPr>
          <a:xfrm>
            <a:off x="1547666" y="128831"/>
            <a:ext cx="7416824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smtClean="0">
                <a:solidFill>
                  <a:prstClr val="white"/>
                </a:solidFill>
                <a:latin typeface="BlackChancery" pitchFamily="2" charset="0"/>
                <a:cs typeface="Arial" pitchFamily="34" charset="0"/>
              </a:rPr>
              <a:t>ANTICANCER DRUG DISCOVERY</a:t>
            </a:r>
            <a:endParaRPr lang="pt-BR" sz="4000" b="1" i="1" dirty="0">
              <a:solidFill>
                <a:prstClr val="white"/>
              </a:solidFill>
              <a:latin typeface="BlackChancery" pitchFamily="2" charset="0"/>
              <a:cs typeface="Arial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 b="2231"/>
          <a:stretch/>
        </p:blipFill>
        <p:spPr>
          <a:xfrm>
            <a:off x="36512" y="2539940"/>
            <a:ext cx="9144000" cy="39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82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0" y="0"/>
            <a:ext cx="3364302" cy="6857309"/>
          </a:xfrm>
          <a:prstGeom prst="rect">
            <a:avLst/>
          </a:prstGeom>
          <a:solidFill>
            <a:srgbClr val="4F81B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r>
              <a:rPr lang="pt-BR" b="1" dirty="0" smtClean="0">
                <a:effectLst/>
              </a:rPr>
              <a:t>Crystal </a:t>
            </a:r>
            <a:r>
              <a:rPr lang="pt-BR" b="1" dirty="0" err="1" smtClean="0">
                <a:effectLst/>
              </a:rPr>
              <a:t>engineering</a:t>
            </a:r>
            <a:endParaRPr lang="pt-BR" b="1" dirty="0">
              <a:effectLst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7773" r="3721" b="58715"/>
          <a:stretch/>
        </p:blipFill>
        <p:spPr bwMode="auto">
          <a:xfrm flipH="1">
            <a:off x="0" y="1704969"/>
            <a:ext cx="9180512" cy="51545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</p:pic>
      <p:pic>
        <p:nvPicPr>
          <p:cNvPr id="2054" name="Picture 6" descr="Image of National Flag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1" y="6406079"/>
            <a:ext cx="864093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of National Flag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394028"/>
            <a:ext cx="909945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Dropbox\ale\burocracia\colaboradores\Mike\M3ND\m3nd-log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" y="-14242"/>
            <a:ext cx="2681640" cy="16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364302" y="0"/>
            <a:ext cx="5779698" cy="1219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82DA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olecules </a:t>
            </a:r>
            <a:r>
              <a:rPr lang="en-US" sz="2800" b="1" dirty="0">
                <a:solidFill>
                  <a:srgbClr val="99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aterials </a:t>
            </a:r>
            <a:r>
              <a:rPr lang="en-US" sz="2800" b="1" dirty="0">
                <a:solidFill>
                  <a:srgbClr val="99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edicines</a:t>
            </a:r>
          </a:p>
          <a:p>
            <a:pPr algn="ctr" fontAlgn="base"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800" b="1" dirty="0">
                <a:solidFill>
                  <a:srgbClr val="99FF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eglected </a:t>
            </a:r>
            <a:r>
              <a:rPr lang="en-US" sz="2800" b="1" dirty="0">
                <a:solidFill>
                  <a:srgbClr val="99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iseases</a:t>
            </a:r>
            <a:endParaRPr lang="pt-BR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31840" y="5302949"/>
            <a:ext cx="36890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e-mail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b="1" dirty="0" smtClean="0">
                <a:solidFill>
                  <a:schemeClr val="tx1"/>
                </a:solidFill>
              </a:rPr>
              <a:t>molmatmed@gmail.com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www2.fisica.ufc.br/ayala/m3nd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056" name="Picture 8" descr="Image of National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399384"/>
            <a:ext cx="684221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0815" y="42117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/>
              </a:rPr>
              <a:t>Crystal </a:t>
            </a:r>
            <a:r>
              <a:rPr lang="pt-BR" b="1" dirty="0" err="1"/>
              <a:t>E</a:t>
            </a:r>
            <a:r>
              <a:rPr lang="pt-BR" b="1" dirty="0" err="1" smtClean="0">
                <a:effectLst/>
              </a:rPr>
              <a:t>ngineering</a:t>
            </a:r>
            <a:endParaRPr lang="pt-BR" b="1" dirty="0" smtClean="0">
              <a:effectLst/>
            </a:endParaRPr>
          </a:p>
        </p:txBody>
      </p:sp>
      <p:pic>
        <p:nvPicPr>
          <p:cNvPr id="10" name="Picture 2" descr="multi-compon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01007"/>
            <a:ext cx="2598743" cy="24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77" y="3413662"/>
            <a:ext cx="1845627" cy="195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972975" y="5448771"/>
            <a:ext cx="2232025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F5E7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Increase efficacy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NCEs and existing APIs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308304" y="2984095"/>
            <a:ext cx="1770063" cy="3762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SOLUBILITY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3342" y="4653136"/>
            <a:ext cx="1884362" cy="37623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COMPOSITION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1168"/>
            <a:ext cx="2036763" cy="197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1547664" y="6093296"/>
            <a:ext cx="1901825" cy="64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F5E7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Intellectual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Property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00" y="3080991"/>
            <a:ext cx="1878096" cy="171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051720" y="2149054"/>
            <a:ext cx="7110586" cy="70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F5E7">
                    <a:alpha val="2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Exploit solid-state Technology = more drug candidates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Novel crystal forms = tailored physicochemical properties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411760" y="1219648"/>
            <a:ext cx="6732241" cy="91320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wrap="square" lIns="81416" tIns="40708" rIns="81416" bIns="40708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global partnership between industry, government and academic researchers to create a new paradigm for improved medicines through solid-state </a:t>
            </a:r>
            <a:r>
              <a:rPr lang="en-US" b="1" dirty="0" smtClean="0">
                <a:solidFill>
                  <a:schemeClr val="bg1"/>
                </a:solidFill>
              </a:rPr>
              <a:t>Technology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4876006" y="3558956"/>
            <a:ext cx="2000250" cy="13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F5E7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Improve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Bioavailability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Control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pharmacokinetics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048053" y="3080991"/>
            <a:ext cx="1628775" cy="34766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INNOVATE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399384"/>
            <a:ext cx="771428" cy="4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7800" r="4407" b="3306"/>
          <a:stretch/>
        </p:blipFill>
        <p:spPr bwMode="auto">
          <a:xfrm>
            <a:off x="5144303" y="6399384"/>
            <a:ext cx="867857" cy="4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Image of National Fla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94" y="6415306"/>
            <a:ext cx="652874" cy="4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36" y="6399384"/>
            <a:ext cx="801900" cy="4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53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9144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oper Black" pitchFamily="18" charset="0"/>
              </a:rPr>
              <a:t>Solid State </a:t>
            </a:r>
            <a:r>
              <a:rPr lang="en-US" sz="3600" b="1" dirty="0" smtClean="0">
                <a:solidFill>
                  <a:srgbClr val="FF0000"/>
                </a:solidFill>
                <a:latin typeface="Cooper Black" pitchFamily="18" charset="0"/>
              </a:rPr>
              <a:t>Technology for </a:t>
            </a:r>
            <a:r>
              <a:rPr lang="en-US" sz="3600" b="1" dirty="0">
                <a:solidFill>
                  <a:srgbClr val="FF0000"/>
                </a:solidFill>
                <a:latin typeface="Cooper Black" pitchFamily="18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Cooper Black" pitchFamily="18" charset="0"/>
              </a:rPr>
              <a:t>etter Medicines</a:t>
            </a:r>
            <a:endParaRPr lang="en-US" sz="3600" b="1" dirty="0">
              <a:solidFill>
                <a:srgbClr val="FF0000"/>
              </a:solidFill>
              <a:latin typeface="Cooper Black" pitchFamily="18" charset="0"/>
            </a:endParaRPr>
          </a:p>
        </p:txBody>
      </p:sp>
      <p:graphicFrame>
        <p:nvGraphicFramePr>
          <p:cNvPr id="13352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520287"/>
              </p:ext>
            </p:extLst>
          </p:nvPr>
        </p:nvGraphicFramePr>
        <p:xfrm>
          <a:off x="467544" y="2060848"/>
          <a:ext cx="8547100" cy="394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3" name="Document" r:id="rId4" imgW="3792960" imgH="1701720" progId="Word.Document.8">
                  <p:embed/>
                </p:oleObj>
              </mc:Choice>
              <mc:Fallback>
                <p:oleObj name="Document" r:id="rId4" imgW="3792960" imgH="17017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060848"/>
                        <a:ext cx="8547100" cy="394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Conector reto 3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 cmpd="tri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426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42145" y="3119438"/>
          <a:ext cx="3902319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0" name="Imagem de bitmap" r:id="rId3" imgW="6076190" imgH="5687219" progId="PBrush">
                  <p:embed/>
                </p:oleObj>
              </mc:Choice>
              <mc:Fallback>
                <p:oleObj name="Imagem de bitmap" r:id="rId3" imgW="6076190" imgH="568721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145" y="3119438"/>
                        <a:ext cx="3902319" cy="352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8387" y="714375"/>
            <a:ext cx="267872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8081" y="1000125"/>
            <a:ext cx="1537189" cy="178593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924" y="1000125"/>
            <a:ext cx="2044212" cy="18049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1030" name="Retângulo 6"/>
          <p:cNvSpPr>
            <a:spLocks noChangeArrowheads="1"/>
          </p:cNvSpPr>
          <p:nvPr/>
        </p:nvSpPr>
        <p:spPr bwMode="auto">
          <a:xfrm>
            <a:off x="4286251" y="4429125"/>
            <a:ext cx="516548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Pioneer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 the use of information visualization for sensing and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biosenging</a:t>
            </a:r>
            <a:endParaRPr lang="pt-BR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0677" y="819150"/>
            <a:ext cx="246770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9"/>
          <p:cNvSpPr>
            <a:spLocks noChangeArrowheads="1"/>
          </p:cNvSpPr>
          <p:nvPr/>
        </p:nvSpPr>
        <p:spPr bwMode="auto">
          <a:xfrm flipH="1">
            <a:off x="4110407" y="4357697"/>
            <a:ext cx="4967654" cy="2357437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 flipH="1">
            <a:off x="4572004" y="6000759"/>
            <a:ext cx="698988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  <a:latin typeface="Times New Roman" pitchFamily="18" charset="0"/>
              </a:rPr>
              <a:t>Perinotto et al., </a:t>
            </a:r>
            <a:r>
              <a:rPr lang="en-US" b="1" i="1">
                <a:solidFill>
                  <a:srgbClr val="3333CC"/>
                </a:solidFill>
                <a:latin typeface="Times New Roman" pitchFamily="18" charset="0"/>
              </a:rPr>
              <a:t>Anal. Chem.</a:t>
            </a:r>
            <a:r>
              <a:rPr lang="en-US" b="1">
                <a:solidFill>
                  <a:srgbClr val="3333CC"/>
                </a:solidFill>
                <a:latin typeface="Times New Roman" pitchFamily="18" charset="0"/>
              </a:rPr>
              <a:t> – 2010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  <a:latin typeface="Times New Roman" pitchFamily="18" charset="0"/>
              </a:rPr>
              <a:t>Paulovich et al., </a:t>
            </a:r>
            <a:r>
              <a:rPr lang="en-US" b="1" i="1">
                <a:solidFill>
                  <a:srgbClr val="3333CC"/>
                </a:solidFill>
                <a:latin typeface="Times New Roman" pitchFamily="18" charset="0"/>
              </a:rPr>
              <a:t>Anal. Bioanal. Chem. 2011</a:t>
            </a:r>
            <a:endParaRPr lang="pt-BR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066669" y="-26988"/>
            <a:ext cx="4934962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Brazilian</a:t>
            </a:r>
            <a:r>
              <a:rPr lang="pt-BR" sz="44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pt-BR" sz="44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e-tongues</a:t>
            </a:r>
            <a:endParaRPr lang="pt-BR" sz="4400" b="1" i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6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ChangeArrowheads="1"/>
          </p:cNvSpPr>
          <p:nvPr/>
        </p:nvSpPr>
        <p:spPr bwMode="auto">
          <a:xfrm>
            <a:off x="-24907" y="-30450"/>
            <a:ext cx="91440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l"/>
              </a:tabLst>
            </a:pPr>
            <a:r>
              <a:rPr lang="en-US" sz="3200" b="1" dirty="0">
                <a:solidFill>
                  <a:srgbClr val="22228B"/>
                </a:solidFill>
                <a:latin typeface="Times New Roman" pitchFamily="18" charset="0"/>
                <a:ea typeface="ＭＳ Ｐゴシック"/>
                <a:cs typeface="Tahoma" pitchFamily="34" charset="0"/>
              </a:rPr>
              <a:t>Morphology of the sugar cane cell wall</a:t>
            </a:r>
          </a:p>
        </p:txBody>
      </p:sp>
      <p:pic>
        <p:nvPicPr>
          <p:cNvPr id="76803" name="Picture 2" descr="fig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592138"/>
            <a:ext cx="375285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682" y="592138"/>
            <a:ext cx="5401408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CaixaDeTexto 1"/>
          <p:cNvSpPr txBox="1">
            <a:spLocks noChangeArrowheads="1"/>
          </p:cNvSpPr>
          <p:nvPr/>
        </p:nvSpPr>
        <p:spPr bwMode="auto">
          <a:xfrm>
            <a:off x="698989" y="4259264"/>
            <a:ext cx="1262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Untreated</a:t>
            </a:r>
          </a:p>
        </p:txBody>
      </p:sp>
      <p:sp>
        <p:nvSpPr>
          <p:cNvPr id="76806" name="CaixaDeTexto 9"/>
          <p:cNvSpPr txBox="1">
            <a:spLocks noChangeArrowheads="1"/>
          </p:cNvSpPr>
          <p:nvPr/>
        </p:nvSpPr>
        <p:spPr bwMode="auto">
          <a:xfrm>
            <a:off x="4141177" y="3076575"/>
            <a:ext cx="1518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Acid treated</a:t>
            </a:r>
          </a:p>
        </p:txBody>
      </p:sp>
      <p:pic>
        <p:nvPicPr>
          <p:cNvPr id="76807" name="Picture 2" descr="figur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9724" y="3182938"/>
            <a:ext cx="3159369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CaixaDeTexto 9"/>
          <p:cNvSpPr txBox="1">
            <a:spLocks noChangeArrowheads="1"/>
          </p:cNvSpPr>
          <p:nvPr/>
        </p:nvSpPr>
        <p:spPr bwMode="auto">
          <a:xfrm>
            <a:off x="7020665" y="6165850"/>
            <a:ext cx="1634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Alkali treated</a:t>
            </a:r>
          </a:p>
        </p:txBody>
      </p:sp>
      <p:sp>
        <p:nvSpPr>
          <p:cNvPr id="76809" name="Retângulo 1"/>
          <p:cNvSpPr>
            <a:spLocks noChangeArrowheads="1"/>
          </p:cNvSpPr>
          <p:nvPr/>
        </p:nvSpPr>
        <p:spPr bwMode="auto">
          <a:xfrm>
            <a:off x="131890" y="4572011"/>
            <a:ext cx="556113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Rezende</a:t>
            </a:r>
            <a:r>
              <a:rPr lang="en-US" sz="24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, et al. &amp; Igor </a:t>
            </a:r>
            <a:r>
              <a:rPr lang="en-US" sz="2400" b="1" dirty="0" err="1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Polikarpov</a:t>
            </a:r>
            <a:r>
              <a:rPr lang="en-US" sz="24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 “Chemical and morphological characterization of sugarcane </a:t>
            </a:r>
            <a:r>
              <a:rPr lang="en-US" sz="2400" b="1" dirty="0" err="1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bagasse</a:t>
            </a:r>
            <a:r>
              <a:rPr lang="en-US" sz="24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 submitted to delignification process for enhanced enzymatic digestibility” Biotechnology for </a:t>
            </a:r>
            <a:r>
              <a:rPr lang="en-US" sz="2400" b="1" dirty="0" err="1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Biofuels</a:t>
            </a:r>
            <a:r>
              <a:rPr lang="en-US" sz="24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 (2011) 4:54 </a:t>
            </a:r>
          </a:p>
        </p:txBody>
      </p:sp>
    </p:spTree>
    <p:extLst>
      <p:ext uri="{BB962C8B-B14F-4D97-AF65-F5344CB8AC3E}">
        <p14:creationId xmlns:p14="http://schemas.microsoft.com/office/powerpoint/2010/main" val="64009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1" y="4700601"/>
            <a:ext cx="88392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>
            <a:off x="2555631" y="1616075"/>
            <a:ext cx="4319954" cy="187325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772508" y="2441575"/>
            <a:ext cx="374959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USP BIOENERGY PROGRAM</a:t>
            </a:r>
          </a:p>
        </p:txBody>
      </p:sp>
      <p:sp>
        <p:nvSpPr>
          <p:cNvPr id="6" name="Seta para a direita 5"/>
          <p:cNvSpPr/>
          <p:nvPr/>
        </p:nvSpPr>
        <p:spPr>
          <a:xfrm rot="2892472">
            <a:off x="2850724" y="1474739"/>
            <a:ext cx="576262" cy="360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508382" y="714375"/>
            <a:ext cx="33867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FAPESP (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Bioen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Program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</a:p>
        </p:txBody>
      </p:sp>
      <p:sp>
        <p:nvSpPr>
          <p:cNvPr id="8" name="Seta para a direita 7"/>
          <p:cNvSpPr/>
          <p:nvPr/>
        </p:nvSpPr>
        <p:spPr>
          <a:xfrm rot="7840558">
            <a:off x="5944156" y="1362027"/>
            <a:ext cx="576263" cy="360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2772508" y="4208476"/>
            <a:ext cx="3744058" cy="649287"/>
          </a:xfrm>
          <a:prstGeom prst="ellipse">
            <a:avLst/>
          </a:prstGeom>
          <a:gradFill>
            <a:gsLst>
              <a:gs pos="0">
                <a:srgbClr val="7030A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344872" y="4352925"/>
            <a:ext cx="7051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USP</a:t>
            </a:r>
          </a:p>
        </p:txBody>
      </p:sp>
      <p:sp>
        <p:nvSpPr>
          <p:cNvPr id="11" name="Seta para a direita 10"/>
          <p:cNvSpPr/>
          <p:nvPr/>
        </p:nvSpPr>
        <p:spPr>
          <a:xfrm rot="16200000">
            <a:off x="4391575" y="3669391"/>
            <a:ext cx="576262" cy="359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9403" name="CaixaDeTexto 21"/>
          <p:cNvSpPr txBox="1">
            <a:spLocks noChangeArrowheads="1"/>
          </p:cNvSpPr>
          <p:nvPr/>
        </p:nvSpPr>
        <p:spPr bwMode="auto">
          <a:xfrm>
            <a:off x="2842847" y="1905000"/>
            <a:ext cx="17341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ahoma" pitchFamily="34" charset="0"/>
              </a:rPr>
              <a:t>Infrastructure</a:t>
            </a:r>
          </a:p>
        </p:txBody>
      </p:sp>
      <p:sp>
        <p:nvSpPr>
          <p:cNvPr id="59404" name="CaixaDeTexto 22"/>
          <p:cNvSpPr txBox="1">
            <a:spLocks noChangeArrowheads="1"/>
          </p:cNvSpPr>
          <p:nvPr/>
        </p:nvSpPr>
        <p:spPr bwMode="auto">
          <a:xfrm>
            <a:off x="4595452" y="1905000"/>
            <a:ext cx="19986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ahoma" pitchFamily="34" charset="0"/>
              </a:rPr>
              <a:t>Research grants</a:t>
            </a:r>
          </a:p>
        </p:txBody>
      </p:sp>
      <p:sp>
        <p:nvSpPr>
          <p:cNvPr id="59405" name="CaixaDeTexto 23"/>
          <p:cNvSpPr txBox="1">
            <a:spLocks noChangeArrowheads="1"/>
          </p:cNvSpPr>
          <p:nvPr/>
        </p:nvSpPr>
        <p:spPr bwMode="auto">
          <a:xfrm>
            <a:off x="4139712" y="2984500"/>
            <a:ext cx="13587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ahoma" pitchFamily="34" charset="0"/>
              </a:rPr>
              <a:t>Manpower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937245" y="13"/>
            <a:ext cx="896522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Sao Paulo State – </a:t>
            </a:r>
            <a:r>
              <a:rPr lang="en-US" sz="2800" b="1" i="1" dirty="0" err="1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Bionergy</a:t>
            </a:r>
            <a:r>
              <a:rPr lang="en-US" sz="2800" b="1" i="1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Program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391258" y="762000"/>
            <a:ext cx="3745523" cy="647700"/>
          </a:xfrm>
          <a:prstGeom prst="ellipse">
            <a:avLst/>
          </a:prstGeom>
          <a:gradFill>
            <a:gsLst>
              <a:gs pos="0">
                <a:srgbClr val="7030A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276349" y="873125"/>
            <a:ext cx="22125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São Paulo 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State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5165481" y="638175"/>
            <a:ext cx="3744057" cy="647700"/>
          </a:xfrm>
          <a:prstGeom prst="ellipse">
            <a:avLst/>
          </a:prstGeom>
          <a:gradFill>
            <a:gsLst>
              <a:gs pos="0">
                <a:srgbClr val="7030A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524500" y="744538"/>
            <a:ext cx="33867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FAPESP (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Bioen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Program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167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2060" y="-124436"/>
            <a:ext cx="5610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Topological Insulators</a:t>
            </a:r>
            <a:endParaRPr lang="pt-BR" sz="4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032" y="1600207"/>
            <a:ext cx="7853428" cy="5257799"/>
            <a:chOff x="1" y="1600201"/>
            <a:chExt cx="7853428" cy="525779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6697" t="3630" r="32462"/>
            <a:stretch>
              <a:fillRect/>
            </a:stretch>
          </p:blipFill>
          <p:spPr bwMode="auto">
            <a:xfrm>
              <a:off x="5785835" y="1600201"/>
              <a:ext cx="1799254" cy="5029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763790" y="6467719"/>
              <a:ext cx="1501920" cy="390281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lIns="81639" tIns="60021" rIns="81639" bIns="40820"/>
            <a:lstStyle/>
            <a:p>
              <a:pPr defTabSz="914400">
                <a:tabLst>
                  <a:tab pos="370086" algn="l"/>
                  <a:tab pos="656650" algn="l"/>
                  <a:tab pos="1313299" algn="l"/>
                </a:tabLst>
              </a:pPr>
              <a:r>
                <a:rPr lang="en-US" sz="2200" dirty="0">
                  <a:solidFill>
                    <a:srgbClr val="000000"/>
                  </a:solidFill>
                  <a:latin typeface="Calibri"/>
                  <a:ea typeface="WenQuanYi Micro Hei" charset="0"/>
                  <a:cs typeface="WenQuanYi Micro Hei" charset="0"/>
                </a:rPr>
                <a:t>k (1/nm)</a:t>
              </a: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 rot="10800000">
              <a:off x="1" y="2733727"/>
              <a:ext cx="390240" cy="1828992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vert="eaVert" lIns="81639" tIns="60021" rIns="81639" bIns="40820"/>
            <a:lstStyle/>
            <a:p>
              <a:pPr defTabSz="914400">
                <a:tabLst>
                  <a:tab pos="370086" algn="l"/>
                  <a:tab pos="656650" algn="l"/>
                  <a:tab pos="1313299" algn="l"/>
                </a:tabLst>
              </a:pPr>
              <a:r>
                <a:rPr lang="en-US" sz="2200" dirty="0">
                  <a:solidFill>
                    <a:srgbClr val="000000"/>
                  </a:solidFill>
                  <a:latin typeface="Calibri"/>
                  <a:ea typeface="WenQuanYi Micro Hei" charset="0"/>
                  <a:cs typeface="WenQuanYi Micro Hei" charset="0"/>
                </a:rPr>
                <a:t>Energy (</a:t>
              </a:r>
              <a:r>
                <a:rPr lang="en-US" sz="2200" dirty="0" err="1">
                  <a:solidFill>
                    <a:srgbClr val="000000"/>
                  </a:solidFill>
                  <a:latin typeface="Calibri"/>
                  <a:ea typeface="WenQuanYi Micro Hei" charset="0"/>
                  <a:cs typeface="WenQuanYi Micro Hei" charset="0"/>
                </a:rPr>
                <a:t>eV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ea typeface="WenQuanYi Micro Hei" charset="0"/>
                  <a:cs typeface="WenQuanYi Micro Hei" charset="0"/>
                </a:rPr>
                <a:t>)</a:t>
              </a:r>
            </a:p>
          </p:txBody>
        </p:sp>
        <p:sp>
          <p:nvSpPr>
            <p:cNvPr id="9" name="Rectangle 56"/>
            <p:cNvSpPr txBox="1">
              <a:spLocks noChangeArrowheads="1"/>
            </p:cNvSpPr>
            <p:nvPr/>
          </p:nvSpPr>
          <p:spPr bwMode="auto">
            <a:xfrm>
              <a:off x="6141082" y="1945294"/>
              <a:ext cx="1712347" cy="1144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32002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just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</a:tabLst>
                <a:defRPr/>
              </a:pPr>
              <a:r>
                <a:rPr lang="en-US" sz="4400" kern="0" dirty="0">
                  <a:solidFill>
                    <a:srgbClr val="0000FF"/>
                  </a:solidFill>
                  <a:latin typeface="Calibri"/>
                </a:rPr>
                <a:t>HgTe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731" t="4941" r="32799"/>
            <a:stretch>
              <a:fillRect/>
            </a:stretch>
          </p:blipFill>
          <p:spPr bwMode="auto">
            <a:xfrm>
              <a:off x="444217" y="1665549"/>
              <a:ext cx="3070225" cy="49323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8" name="Rectangle 56"/>
            <p:cNvSpPr txBox="1">
              <a:spLocks noChangeArrowheads="1"/>
            </p:cNvSpPr>
            <p:nvPr/>
          </p:nvSpPr>
          <p:spPr bwMode="auto">
            <a:xfrm>
              <a:off x="1544184" y="2444294"/>
              <a:ext cx="1712347" cy="1144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32002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just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</a:tabLst>
                <a:defRPr/>
              </a:pPr>
              <a:r>
                <a:rPr lang="en-US" sz="4400" kern="0" dirty="0" err="1">
                  <a:solidFill>
                    <a:srgbClr val="0000FF"/>
                  </a:solidFill>
                  <a:latin typeface="Calibri"/>
                </a:rPr>
                <a:t>CdTe</a:t>
              </a:r>
              <a:endParaRPr lang="en-US" sz="4400" kern="0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6263491" y="6444275"/>
              <a:ext cx="1501920" cy="390281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lIns="81639" tIns="60021" rIns="81639" bIns="40820"/>
            <a:lstStyle/>
            <a:p>
              <a:pPr defTabSz="914400">
                <a:tabLst>
                  <a:tab pos="370086" algn="l"/>
                  <a:tab pos="656650" algn="l"/>
                  <a:tab pos="1313299" algn="l"/>
                </a:tabLst>
              </a:pPr>
              <a:r>
                <a:rPr lang="en-US" sz="2200" dirty="0">
                  <a:solidFill>
                    <a:srgbClr val="000000"/>
                  </a:solidFill>
                  <a:latin typeface="Calibri"/>
                  <a:ea typeface="WenQuanYi Micro Hei" charset="0"/>
                  <a:cs typeface="WenQuanYi Micro Hei" charset="0"/>
                </a:rPr>
                <a:t>k (1/nm)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175504" y="1758045"/>
            <a:ext cx="312451" cy="4640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613389" y="2402830"/>
            <a:ext cx="4562231" cy="166117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2619082" y="3709926"/>
            <a:ext cx="4599074" cy="67725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95"/>
          <p:cNvGrpSpPr/>
          <p:nvPr/>
        </p:nvGrpSpPr>
        <p:grpSpPr>
          <a:xfrm>
            <a:off x="5132494" y="2752872"/>
            <a:ext cx="1344118" cy="1012089"/>
            <a:chOff x="5132494" y="2752866"/>
            <a:chExt cx="1344118" cy="1012089"/>
          </a:xfrm>
        </p:grpSpPr>
        <p:sp>
          <p:nvSpPr>
            <p:cNvPr id="41" name="TextBox 40"/>
            <p:cNvSpPr txBox="1"/>
            <p:nvPr/>
          </p:nvSpPr>
          <p:spPr>
            <a:xfrm>
              <a:off x="5132494" y="2752866"/>
              <a:ext cx="13393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Gap closes </a:t>
              </a:r>
            </a:p>
            <a:p>
              <a:pPr defTabSz="914400"/>
              <a:r>
                <a:rPr lang="en-US" u="sng" dirty="0">
                  <a:solidFill>
                    <a:srgbClr val="FF0000"/>
                  </a:solidFill>
                  <a:latin typeface="Arial"/>
                  <a:cs typeface="Arial"/>
                </a:rPr>
                <a:t>a</a:t>
              </a:r>
              <a:r>
                <a:rPr lang="en-US" u="sng" dirty="0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 interface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6164161" y="3372300"/>
              <a:ext cx="312451" cy="39265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93"/>
          <p:cNvGrpSpPr/>
          <p:nvPr/>
        </p:nvGrpSpPr>
        <p:grpSpPr>
          <a:xfrm>
            <a:off x="1460282" y="614858"/>
            <a:ext cx="6753693" cy="1129102"/>
            <a:chOff x="1460279" y="614858"/>
            <a:chExt cx="6753693" cy="1129102"/>
          </a:xfrm>
        </p:grpSpPr>
        <p:grpSp>
          <p:nvGrpSpPr>
            <p:cNvPr id="11" name="Group 31"/>
            <p:cNvGrpSpPr/>
            <p:nvPr/>
          </p:nvGrpSpPr>
          <p:grpSpPr>
            <a:xfrm>
              <a:off x="1460279" y="614926"/>
              <a:ext cx="5327999" cy="1129034"/>
              <a:chOff x="4789937" y="3468688"/>
              <a:chExt cx="3516049" cy="608012"/>
            </a:xfrm>
          </p:grpSpPr>
          <p:sp>
            <p:nvSpPr>
              <p:cNvPr id="33" name="AutoShape 37"/>
              <p:cNvSpPr>
                <a:spLocks noChangeArrowheads="1"/>
              </p:cNvSpPr>
              <p:nvPr/>
            </p:nvSpPr>
            <p:spPr bwMode="auto">
              <a:xfrm>
                <a:off x="4789937" y="3468688"/>
                <a:ext cx="3516049" cy="608012"/>
              </a:xfrm>
              <a:prstGeom prst="cube">
                <a:avLst>
                  <a:gd name="adj" fmla="val 25000"/>
                </a:avLst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kern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4" name="Text Box 38"/>
              <p:cNvSpPr txBox="1">
                <a:spLocks noChangeArrowheads="1"/>
              </p:cNvSpPr>
              <p:nvPr/>
            </p:nvSpPr>
            <p:spPr bwMode="auto">
              <a:xfrm>
                <a:off x="6128161" y="3636988"/>
                <a:ext cx="675254" cy="314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3200" kern="0" dirty="0" err="1">
                    <a:solidFill>
                      <a:srgbClr val="000000"/>
                    </a:solidFill>
                    <a:latin typeface="Calibri"/>
                  </a:rPr>
                  <a:t>CdTe</a:t>
                </a:r>
                <a:endParaRPr lang="de-DE" sz="3200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35"/>
            <p:cNvGrpSpPr/>
            <p:nvPr/>
          </p:nvGrpSpPr>
          <p:grpSpPr>
            <a:xfrm>
              <a:off x="6521973" y="614858"/>
              <a:ext cx="1691999" cy="1129034"/>
              <a:chOff x="4814946" y="3462581"/>
              <a:chExt cx="3476851" cy="608012"/>
            </a:xfrm>
            <a:solidFill>
              <a:schemeClr val="accent6">
                <a:lumMod val="60000"/>
                <a:lumOff val="40000"/>
                <a:alpha val="53000"/>
              </a:schemeClr>
            </a:solidFill>
          </p:grpSpPr>
          <p:sp>
            <p:nvSpPr>
              <p:cNvPr id="37" name="AutoShape 37"/>
              <p:cNvSpPr>
                <a:spLocks noChangeArrowheads="1"/>
              </p:cNvSpPr>
              <p:nvPr/>
            </p:nvSpPr>
            <p:spPr bwMode="auto">
              <a:xfrm>
                <a:off x="4814946" y="3462581"/>
                <a:ext cx="3476851" cy="608012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kern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8" name="Text Box 38"/>
              <p:cNvSpPr txBox="1">
                <a:spLocks noChangeArrowheads="1"/>
              </p:cNvSpPr>
              <p:nvPr/>
            </p:nvSpPr>
            <p:spPr bwMode="auto">
              <a:xfrm>
                <a:off x="5277565" y="3636988"/>
                <a:ext cx="2132273" cy="314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3200" kern="0" dirty="0" err="1">
                    <a:solidFill>
                      <a:srgbClr val="000000"/>
                    </a:solidFill>
                    <a:latin typeface="Calibri"/>
                  </a:rPr>
                  <a:t>HgTe</a:t>
                </a:r>
                <a:endParaRPr lang="de-DE" sz="3200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6" name="Group 96"/>
          <p:cNvGrpSpPr/>
          <p:nvPr/>
        </p:nvGrpSpPr>
        <p:grpSpPr>
          <a:xfrm>
            <a:off x="4496846" y="1247430"/>
            <a:ext cx="2183679" cy="1678623"/>
            <a:chOff x="4496843" y="1247427"/>
            <a:chExt cx="2183679" cy="1678623"/>
          </a:xfrm>
        </p:grpSpPr>
        <p:sp>
          <p:nvSpPr>
            <p:cNvPr id="40" name="TextBox 39"/>
            <p:cNvSpPr txBox="1"/>
            <p:nvPr/>
          </p:nvSpPr>
          <p:spPr>
            <a:xfrm>
              <a:off x="4496843" y="1855034"/>
              <a:ext cx="19663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Metallic surface</a:t>
              </a:r>
              <a:endParaRPr lang="en-US" sz="200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(or edge if </a:t>
              </a:r>
              <a:r>
                <a:rPr lang="en-US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2D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11632" y="2402830"/>
              <a:ext cx="4396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dirty="0">
                  <a:solidFill>
                    <a:srgbClr val="FF0000"/>
                  </a:solidFill>
                  <a:latin typeface="Arial"/>
                  <a:cs typeface="Arial"/>
                </a:rPr>
                <a:t>⇑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5984794" y="1247427"/>
              <a:ext cx="695728" cy="678655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3923974" y="4434512"/>
            <a:ext cx="2653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Gapless edge/surf. states:</a:t>
            </a:r>
          </a:p>
          <a:p>
            <a:pPr marL="180975" indent="-180975" defTabSz="457200"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localized  at interface </a:t>
            </a:r>
          </a:p>
          <a:p>
            <a:pPr marL="180975" indent="-180975" defTabSz="457200"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‘robust’ (TR protected,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if single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Kramers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pair)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447890" y="4853367"/>
            <a:ext cx="2696110" cy="2004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Group 69"/>
          <p:cNvGrpSpPr/>
          <p:nvPr/>
        </p:nvGrpSpPr>
        <p:grpSpPr>
          <a:xfrm>
            <a:off x="6974136" y="4229464"/>
            <a:ext cx="1582251" cy="3229946"/>
            <a:chOff x="7383165" y="4229464"/>
            <a:chExt cx="1582251" cy="3229946"/>
          </a:xfrm>
        </p:grpSpPr>
        <p:cxnSp>
          <p:nvCxnSpPr>
            <p:cNvPr id="71" name="Straight Connector 70"/>
            <p:cNvCxnSpPr/>
            <p:nvPr/>
          </p:nvCxnSpPr>
          <p:spPr>
            <a:xfrm rot="16200000" flipH="1">
              <a:off x="7542245" y="5281944"/>
              <a:ext cx="1254390" cy="1172501"/>
            </a:xfrm>
            <a:prstGeom prst="line">
              <a:avLst/>
            </a:prstGeom>
            <a:ln w="127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874649" y="6038621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8161631" y="5858595"/>
              <a:ext cx="91440" cy="9144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8245455" y="5953246"/>
              <a:ext cx="91440" cy="9144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8336007" y="6042101"/>
              <a:ext cx="91440" cy="9144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790042" y="6129444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708090" y="6222192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961386" y="5948613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8044035" y="5858188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972824" y="5509447"/>
              <a:ext cx="377772" cy="99585"/>
            </a:xfrm>
            <a:custGeom>
              <a:avLst/>
              <a:gdLst>
                <a:gd name="connsiteX0" fmla="*/ 429905 w 429905"/>
                <a:gd name="connsiteY0" fmla="*/ 153538 h 153538"/>
                <a:gd name="connsiteX1" fmla="*/ 320723 w 429905"/>
                <a:gd name="connsiteY1" fmla="*/ 44356 h 153538"/>
                <a:gd name="connsiteX2" fmla="*/ 163774 w 429905"/>
                <a:gd name="connsiteY2" fmla="*/ 10236 h 153538"/>
                <a:gd name="connsiteX3" fmla="*/ 0 w 429905"/>
                <a:gd name="connsiteY3" fmla="*/ 105770 h 153538"/>
                <a:gd name="connsiteX4" fmla="*/ 0 w 429905"/>
                <a:gd name="connsiteY4" fmla="*/ 105770 h 15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905" h="153538">
                  <a:moveTo>
                    <a:pt x="429905" y="153538"/>
                  </a:moveTo>
                  <a:cubicBezTo>
                    <a:pt x="397491" y="110889"/>
                    <a:pt x="365078" y="68240"/>
                    <a:pt x="320723" y="44356"/>
                  </a:cubicBezTo>
                  <a:cubicBezTo>
                    <a:pt x="276368" y="20472"/>
                    <a:pt x="217228" y="0"/>
                    <a:pt x="163774" y="10236"/>
                  </a:cubicBezTo>
                  <a:cubicBezTo>
                    <a:pt x="110320" y="20472"/>
                    <a:pt x="0" y="105770"/>
                    <a:pt x="0" y="105770"/>
                  </a:cubicBezTo>
                  <a:lnTo>
                    <a:pt x="0" y="105770"/>
                  </a:lnTo>
                </a:path>
              </a:pathLst>
            </a:custGeom>
            <a:ln w="127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8108334" y="5467659"/>
              <a:ext cx="122830" cy="10236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8098172" y="5468884"/>
              <a:ext cx="134203" cy="1046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Arc 82"/>
            <p:cNvSpPr/>
            <p:nvPr/>
          </p:nvSpPr>
          <p:spPr>
            <a:xfrm rot="10800000" flipV="1">
              <a:off x="7383165" y="6252555"/>
              <a:ext cx="1524000" cy="1206855"/>
            </a:xfrm>
            <a:prstGeom prst="arc">
              <a:avLst>
                <a:gd name="adj1" fmla="val 11766600"/>
                <a:gd name="adj2" fmla="val 2059832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Arc 83"/>
            <p:cNvSpPr/>
            <p:nvPr/>
          </p:nvSpPr>
          <p:spPr>
            <a:xfrm rot="10800000">
              <a:off x="7385724" y="4229464"/>
              <a:ext cx="1524000" cy="1206855"/>
            </a:xfrm>
            <a:prstGeom prst="arc">
              <a:avLst>
                <a:gd name="adj1" fmla="val 11766600"/>
                <a:gd name="adj2" fmla="val 20598321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rot="5400000">
              <a:off x="7493137" y="5278172"/>
              <a:ext cx="1260574" cy="1178944"/>
            </a:xfrm>
            <a:prstGeom prst="line">
              <a:avLst/>
            </a:prstGeom>
            <a:ln w="127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7410567" y="6658851"/>
              <a:ext cx="1542699" cy="193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422717" y="4853361"/>
              <a:ext cx="1542699" cy="193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8424646" y="6142839"/>
              <a:ext cx="91440" cy="9144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512241" y="6230133"/>
              <a:ext cx="91440" cy="9144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8155297" y="5736465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237272" y="5646195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8319659" y="5559199"/>
              <a:ext cx="88900" cy="9144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433738" y="5712123"/>
            <a:ext cx="210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Crucial ingredient:</a:t>
            </a:r>
          </a:p>
          <a:p>
            <a:pPr defTabSz="457200"/>
            <a:r>
              <a:rPr lang="en-US" sz="1400" dirty="0" smtClean="0">
                <a:solidFill>
                  <a:srgbClr val="0000FF"/>
                </a:solidFill>
                <a:latin typeface="Calibri"/>
              </a:rPr>
              <a:t>Spin orbit interaction (</a:t>
            </a:r>
            <a:r>
              <a:rPr lang="en-US" sz="1400" dirty="0" err="1" smtClean="0">
                <a:solidFill>
                  <a:srgbClr val="0000FF"/>
                </a:solidFill>
                <a:latin typeface="Calibri"/>
              </a:rPr>
              <a:t>k.p</a:t>
            </a:r>
            <a:r>
              <a:rPr lang="en-US" sz="1400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sz="1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77968" y="6272774"/>
            <a:ext cx="277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Pankratov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 ’85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Kane, Zhang, &amp;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Molenkamp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2686" y="532919"/>
            <a:ext cx="20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(Buckley prize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46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3" grpId="0" animBg="1"/>
      <p:bldP spid="45" grpId="0"/>
      <p:bldP spid="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19"/>
            <a:ext cx="9144000" cy="65824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851626" y="2675391"/>
            <a:ext cx="5280044" cy="69077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819088" y="4245625"/>
            <a:ext cx="2567691" cy="69077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2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98" y="3207616"/>
            <a:ext cx="8161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Obrigado </a:t>
            </a:r>
            <a:r>
              <a:rPr lang="en-US" sz="2800" dirty="0" err="1" smtClean="0">
                <a:solidFill>
                  <a:srgbClr val="FF0000"/>
                </a:solidFill>
              </a:rPr>
              <a:t>aos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colegas</a:t>
            </a:r>
            <a:r>
              <a:rPr lang="en-US" sz="2800" dirty="0" smtClean="0">
                <a:solidFill>
                  <a:srgbClr val="FF0000"/>
                </a:solidFill>
              </a:rPr>
              <a:t> do IFSC </a:t>
            </a:r>
            <a:r>
              <a:rPr lang="en-US" sz="2800" dirty="0" err="1" smtClean="0">
                <a:solidFill>
                  <a:srgbClr val="FF0000"/>
                </a:solidFill>
              </a:rPr>
              <a:t>pelas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discussões</a:t>
            </a:r>
            <a:r>
              <a:rPr lang="en-US" sz="2800" dirty="0" smtClean="0">
                <a:solidFill>
                  <a:srgbClr val="FF0000"/>
                </a:solidFill>
              </a:rPr>
              <a:t> e </a:t>
            </a:r>
            <a:r>
              <a:rPr lang="en-US" sz="2800" i="1" dirty="0" smtClean="0">
                <a:solidFill>
                  <a:srgbClr val="FF0000"/>
                </a:solidFill>
              </a:rPr>
              <a:t>slides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474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39752" y="4076702"/>
            <a:ext cx="7854950" cy="1752600"/>
          </a:xfrm>
          <a:prstGeom prst="rect">
            <a:avLst/>
          </a:prstGeom>
        </p:spPr>
        <p:txBody>
          <a:bodyPr lIns="91420" tIns="45711" rIns="91420" bIns="45711"/>
          <a:lstStyle/>
          <a:p>
            <a:pPr marL="342829" indent="-342829" algn="ctr" defTabSz="91421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</a:t>
            </a:r>
          </a:p>
          <a:p>
            <a:pPr marL="342829" indent="-342829" algn="ctr" defTabSz="91421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IFSC -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Universidade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de São Paulo - USP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0113" y="549281"/>
            <a:ext cx="74168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67" tIns="42432" rIns="84867" bIns="42432">
            <a:spAutoFit/>
          </a:bodyPr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Crystal Growth and Ceramic Materials Group</a:t>
            </a:r>
          </a:p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1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tângulo 4"/>
          <p:cNvSpPr>
            <a:spLocks noChangeArrowheads="1"/>
          </p:cNvSpPr>
          <p:nvPr/>
        </p:nvSpPr>
        <p:spPr bwMode="auto">
          <a:xfrm>
            <a:off x="611190" y="2967039"/>
            <a:ext cx="813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marL="1618914" indent="-1618914" algn="ctr" defTabSz="914210" fontAlgn="base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Antonio C. Hernandes, Marcello R. B. Andreeta, José P. Andreeta, </a:t>
            </a:r>
          </a:p>
          <a:p>
            <a:pPr marL="1618914" indent="-1618914" algn="ctr" defTabSz="914210" fontAlgn="base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Maria I.B. Bernardi</a:t>
            </a:r>
          </a:p>
        </p:txBody>
      </p:sp>
    </p:spTree>
    <p:extLst>
      <p:ext uri="{BB962C8B-B14F-4D97-AF65-F5344CB8AC3E}">
        <p14:creationId xmlns:p14="http://schemas.microsoft.com/office/powerpoint/2010/main" val="254132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0"/>
          <p:cNvGrpSpPr>
            <a:grpSpLocks/>
          </p:cNvGrpSpPr>
          <p:nvPr/>
        </p:nvGrpSpPr>
        <p:grpSpPr bwMode="auto">
          <a:xfrm>
            <a:off x="4894268" y="620721"/>
            <a:ext cx="4249737" cy="3379787"/>
            <a:chOff x="1156" y="754"/>
            <a:chExt cx="2677" cy="2129"/>
          </a:xfrm>
        </p:grpSpPr>
        <p:grpSp>
          <p:nvGrpSpPr>
            <p:cNvPr id="16396" name="Group 19"/>
            <p:cNvGrpSpPr>
              <a:grpSpLocks/>
            </p:cNvGrpSpPr>
            <p:nvPr/>
          </p:nvGrpSpPr>
          <p:grpSpPr bwMode="auto">
            <a:xfrm>
              <a:off x="1156" y="754"/>
              <a:ext cx="2677" cy="2129"/>
              <a:chOff x="1156" y="754"/>
              <a:chExt cx="2677" cy="2129"/>
            </a:xfrm>
          </p:grpSpPr>
          <p:grpSp>
            <p:nvGrpSpPr>
              <p:cNvPr id="16401" name="Group 16"/>
              <p:cNvGrpSpPr>
                <a:grpSpLocks/>
              </p:cNvGrpSpPr>
              <p:nvPr/>
            </p:nvGrpSpPr>
            <p:grpSpPr bwMode="auto">
              <a:xfrm>
                <a:off x="1156" y="754"/>
                <a:ext cx="2677" cy="2129"/>
                <a:chOff x="1156" y="754"/>
                <a:chExt cx="2677" cy="2129"/>
              </a:xfrm>
            </p:grpSpPr>
            <p:pic>
              <p:nvPicPr>
                <p:cNvPr id="16404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6" y="754"/>
                  <a:ext cx="2677" cy="2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5" name="Rectangle 13"/>
                <p:cNvSpPr>
                  <a:spLocks noChangeArrowheads="1"/>
                </p:cNvSpPr>
                <p:nvPr/>
              </p:nvSpPr>
              <p:spPr bwMode="auto">
                <a:xfrm>
                  <a:off x="2880" y="1888"/>
                  <a:ext cx="454" cy="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21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406" name="Rectangle 14"/>
                <p:cNvSpPr>
                  <a:spLocks noChangeArrowheads="1"/>
                </p:cNvSpPr>
                <p:nvPr/>
              </p:nvSpPr>
              <p:spPr bwMode="auto">
                <a:xfrm>
                  <a:off x="2835" y="1117"/>
                  <a:ext cx="544" cy="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21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407" name="Rectangle 15"/>
                <p:cNvSpPr>
                  <a:spLocks noChangeArrowheads="1"/>
                </p:cNvSpPr>
                <p:nvPr/>
              </p:nvSpPr>
              <p:spPr bwMode="auto">
                <a:xfrm>
                  <a:off x="3152" y="1661"/>
                  <a:ext cx="544" cy="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21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402" name="Rectangle 17"/>
              <p:cNvSpPr>
                <a:spLocks noChangeArrowheads="1"/>
              </p:cNvSpPr>
              <p:nvPr/>
            </p:nvSpPr>
            <p:spPr bwMode="auto">
              <a:xfrm>
                <a:off x="2154" y="2296"/>
                <a:ext cx="408" cy="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403" name="Rectangle 18"/>
              <p:cNvSpPr>
                <a:spLocks noChangeArrowheads="1"/>
              </p:cNvSpPr>
              <p:nvPr/>
            </p:nvSpPr>
            <p:spPr bwMode="auto">
              <a:xfrm>
                <a:off x="2154" y="1344"/>
                <a:ext cx="408" cy="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397" name="Text Box 12"/>
            <p:cNvSpPr txBox="1">
              <a:spLocks noChangeArrowheads="1"/>
            </p:cNvSpPr>
            <p:nvPr/>
          </p:nvSpPr>
          <p:spPr bwMode="auto">
            <a:xfrm>
              <a:off x="2154" y="1389"/>
              <a:ext cx="3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000">
                  <a:solidFill>
                    <a:srgbClr val="000000"/>
                  </a:solidFill>
                </a:rPr>
                <a:t>Liquid</a:t>
              </a:r>
            </a:p>
          </p:txBody>
        </p:sp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2200" y="2341"/>
              <a:ext cx="29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000">
                  <a:solidFill>
                    <a:srgbClr val="000000"/>
                  </a:solidFill>
                </a:rPr>
                <a:t>Solid</a:t>
              </a:r>
            </a:p>
          </p:txBody>
        </p:sp>
        <p:sp>
          <p:nvSpPr>
            <p:cNvPr id="16399" name="Text Box 10"/>
            <p:cNvSpPr txBox="1">
              <a:spLocks noChangeArrowheads="1"/>
            </p:cNvSpPr>
            <p:nvPr/>
          </p:nvSpPr>
          <p:spPr bwMode="auto">
            <a:xfrm>
              <a:off x="2880" y="2024"/>
              <a:ext cx="63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400">
                  <a:solidFill>
                    <a:srgbClr val="000000"/>
                  </a:solidFill>
                </a:rPr>
                <a:t>Cold Zone</a:t>
              </a:r>
            </a:p>
          </p:txBody>
        </p:sp>
        <p:sp>
          <p:nvSpPr>
            <p:cNvPr id="16400" name="Text Box 9"/>
            <p:cNvSpPr txBox="1">
              <a:spLocks noChangeArrowheads="1"/>
            </p:cNvSpPr>
            <p:nvPr/>
          </p:nvSpPr>
          <p:spPr bwMode="auto">
            <a:xfrm>
              <a:off x="2880" y="1434"/>
              <a:ext cx="58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400">
                  <a:solidFill>
                    <a:srgbClr val="000000"/>
                  </a:solidFill>
                </a:rPr>
                <a:t>Hot Zone</a:t>
              </a:r>
            </a:p>
          </p:txBody>
        </p:sp>
      </p:grpSp>
      <p:pic>
        <p:nvPicPr>
          <p:cNvPr id="16386" name="Picture 8" descr="sondaphmetria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437071"/>
            <a:ext cx="251777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7" name="Object 2"/>
          <p:cNvGraphicFramePr>
            <a:graphicFrameLocks noChangeAspect="1"/>
          </p:cNvGraphicFramePr>
          <p:nvPr/>
        </p:nvGraphicFramePr>
        <p:xfrm>
          <a:off x="611188" y="692150"/>
          <a:ext cx="230505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1" name="Foto do Photo Editor" r:id="rId6" imgW="12193702" imgH="9142857" progId="MSPhotoEd.3">
                  <p:embed/>
                </p:oleObj>
              </mc:Choice>
              <mc:Fallback>
                <p:oleObj name="Foto do Photo Editor" r:id="rId6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692150"/>
                        <a:ext cx="230505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403350" y="2565400"/>
          <a:ext cx="2305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2" name="Foto do Photo Editor" r:id="rId8" imgW="9752381" imgH="7314286" progId="MSPhotoEd.3">
                  <p:embed/>
                </p:oleObj>
              </mc:Choice>
              <mc:Fallback>
                <p:oleObj name="Foto do Photo Editor" r:id="rId8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565400"/>
                        <a:ext cx="2305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21"/>
          <p:cNvSpPr txBox="1">
            <a:spLocks noChangeArrowheads="1"/>
          </p:cNvSpPr>
          <p:nvPr/>
        </p:nvSpPr>
        <p:spPr bwMode="auto">
          <a:xfrm>
            <a:off x="2391466" y="115890"/>
            <a:ext cx="4034049" cy="3693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800">
                <a:solidFill>
                  <a:srgbClr val="000000"/>
                </a:solidFill>
              </a:rPr>
              <a:t>Sensor for Esophageal pH monitoring</a:t>
            </a:r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3059116" y="1268420"/>
            <a:ext cx="1771123" cy="2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</a:rPr>
              <a:t>Antimony single crystal</a:t>
            </a:r>
          </a:p>
        </p:txBody>
      </p:sp>
      <p:sp>
        <p:nvSpPr>
          <p:cNvPr id="16391" name="Text Box 23"/>
          <p:cNvSpPr txBox="1">
            <a:spLocks noChangeArrowheads="1"/>
          </p:cNvSpPr>
          <p:nvPr/>
        </p:nvSpPr>
        <p:spPr bwMode="auto">
          <a:xfrm>
            <a:off x="3771705" y="2997208"/>
            <a:ext cx="1348180" cy="6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</a:rPr>
              <a:t>Round antimony </a:t>
            </a:r>
          </a:p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</a:rPr>
              <a:t>single crystal</a:t>
            </a:r>
          </a:p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</a:rPr>
              <a:t> (patent pending)</a:t>
            </a:r>
          </a:p>
        </p:txBody>
      </p:sp>
      <p:sp>
        <p:nvSpPr>
          <p:cNvPr id="16392" name="Text Box 24"/>
          <p:cNvSpPr txBox="1">
            <a:spLocks noChangeArrowheads="1"/>
          </p:cNvSpPr>
          <p:nvPr/>
        </p:nvSpPr>
        <p:spPr bwMode="auto">
          <a:xfrm>
            <a:off x="6156329" y="3860801"/>
            <a:ext cx="1661329" cy="5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Bridgmann Crystal </a:t>
            </a:r>
          </a:p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GrowthTechnique</a:t>
            </a:r>
          </a:p>
        </p:txBody>
      </p:sp>
      <p:sp>
        <p:nvSpPr>
          <p:cNvPr id="16393" name="Text Box 25"/>
          <p:cNvSpPr txBox="1">
            <a:spLocks noChangeArrowheads="1"/>
          </p:cNvSpPr>
          <p:nvPr/>
        </p:nvSpPr>
        <p:spPr bwMode="auto">
          <a:xfrm>
            <a:off x="4859341" y="4868863"/>
            <a:ext cx="1292263" cy="3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pH sensor Tip</a:t>
            </a:r>
          </a:p>
        </p:txBody>
      </p:sp>
      <p:sp>
        <p:nvSpPr>
          <p:cNvPr id="16394" name="Retângulo 22"/>
          <p:cNvSpPr>
            <a:spLocks noChangeArrowheads="1"/>
          </p:cNvSpPr>
          <p:nvPr/>
        </p:nvSpPr>
        <p:spPr bwMode="auto">
          <a:xfrm>
            <a:off x="1116013" y="6308725"/>
            <a:ext cx="6551612" cy="3693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This technology was transferred to Alacer Biomedica company.</a:t>
            </a:r>
          </a:p>
        </p:txBody>
      </p:sp>
      <p:sp>
        <p:nvSpPr>
          <p:cNvPr id="16395" name="TextBox 1"/>
          <p:cNvSpPr txBox="1">
            <a:spLocks noChangeArrowheads="1"/>
          </p:cNvSpPr>
          <p:nvPr/>
        </p:nvSpPr>
        <p:spPr bwMode="auto">
          <a:xfrm>
            <a:off x="7308856" y="5229225"/>
            <a:ext cx="1301255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Patente 77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04" y="5067219"/>
            <a:ext cx="218223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Problem: </a:t>
            </a:r>
            <a:r>
              <a:rPr lang="en-US" sz="1200" dirty="0" smtClean="0"/>
              <a:t>to develop </a:t>
            </a:r>
          </a:p>
          <a:p>
            <a:r>
              <a:rPr lang="en-US" sz="1200" dirty="0" err="1"/>
              <a:t>t</a:t>
            </a:r>
            <a:r>
              <a:rPr lang="en-US" sz="1200" dirty="0" err="1" smtClean="0"/>
              <a:t>ecnhology</a:t>
            </a:r>
            <a:r>
              <a:rPr lang="en-US" sz="1200" dirty="0" smtClean="0"/>
              <a:t> (nat.) – sensor.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Innovation: </a:t>
            </a:r>
            <a:r>
              <a:rPr lang="en-US" sz="1200" dirty="0" smtClean="0"/>
              <a:t>to grow </a:t>
            </a:r>
            <a:r>
              <a:rPr lang="en-US" sz="1200" dirty="0" err="1" smtClean="0"/>
              <a:t>submillimeter</a:t>
            </a:r>
            <a:r>
              <a:rPr lang="en-US" sz="1200" dirty="0" smtClean="0"/>
              <a:t> </a:t>
            </a:r>
            <a:r>
              <a:rPr lang="en-US" sz="1200" dirty="0" err="1" smtClean="0"/>
              <a:t>Sb</a:t>
            </a:r>
            <a:r>
              <a:rPr lang="en-US" sz="1200" dirty="0" smtClean="0"/>
              <a:t> crystals.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60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2901265" y="3"/>
            <a:ext cx="3109705" cy="3693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800">
                <a:solidFill>
                  <a:srgbClr val="000000"/>
                </a:solidFill>
              </a:rPr>
              <a:t>Laser thermotherapy system</a:t>
            </a:r>
          </a:p>
        </p:txBody>
      </p:sp>
      <p:pic>
        <p:nvPicPr>
          <p:cNvPr id="18434" name="Picture 5" descr="DSC091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573471"/>
            <a:ext cx="2914650" cy="2185987"/>
          </a:xfrm>
          <a:noFill/>
        </p:spPr>
      </p:pic>
      <p:grpSp>
        <p:nvGrpSpPr>
          <p:cNvPr id="18435" name="Group 73"/>
          <p:cNvGrpSpPr>
            <a:grpSpLocks/>
          </p:cNvGrpSpPr>
          <p:nvPr/>
        </p:nvGrpSpPr>
        <p:grpSpPr bwMode="auto">
          <a:xfrm>
            <a:off x="4427543" y="3933827"/>
            <a:ext cx="4103687" cy="2344738"/>
            <a:chOff x="2789" y="2478"/>
            <a:chExt cx="2585" cy="1477"/>
          </a:xfrm>
        </p:grpSpPr>
        <p:graphicFrame>
          <p:nvGraphicFramePr>
            <p:cNvPr id="18475" name="Object 70"/>
            <p:cNvGraphicFramePr>
              <a:graphicFrameLocks noChangeAspect="1"/>
            </p:cNvGraphicFramePr>
            <p:nvPr/>
          </p:nvGraphicFramePr>
          <p:xfrm>
            <a:off x="2789" y="2478"/>
            <a:ext cx="2585" cy="1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87" name="Graph" r:id="rId5" imgW="3168701" imgH="2735885" progId="Origin50.Graph">
                    <p:embed/>
                  </p:oleObj>
                </mc:Choice>
                <mc:Fallback>
                  <p:oleObj name="Graph" r:id="rId5" imgW="3168701" imgH="2735885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9" y="2478"/>
                          <a:ext cx="2585" cy="14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76" name="Object 63"/>
            <p:cNvGraphicFramePr>
              <a:graphicFrameLocks noChangeAspect="1"/>
            </p:cNvGraphicFramePr>
            <p:nvPr/>
          </p:nvGraphicFramePr>
          <p:xfrm>
            <a:off x="4150" y="3249"/>
            <a:ext cx="952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88" name="Foto do Photo Editor" r:id="rId7" imgW="4552381" imgH="2790476" progId="MSPhotoEd.3">
                    <p:embed/>
                  </p:oleObj>
                </mc:Choice>
                <mc:Fallback>
                  <p:oleObj name="Foto do Photo Editor" r:id="rId7" imgW="4552381" imgH="279047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3249"/>
                          <a:ext cx="952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436" name="Object 1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8315" y="620719"/>
          <a:ext cx="323215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9" name="Foto do Photo Editor" r:id="rId9" imgW="6009524" imgH="4067743" progId="MSPhotoEd.3">
                  <p:embed/>
                </p:oleObj>
              </mc:Choice>
              <mc:Fallback>
                <p:oleObj name="Foto do Photo Editor" r:id="rId9" imgW="6009524" imgH="40677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5" y="620719"/>
                        <a:ext cx="323215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37" name="Group 18"/>
          <p:cNvGrpSpPr>
            <a:grpSpLocks/>
          </p:cNvGrpSpPr>
          <p:nvPr/>
        </p:nvGrpSpPr>
        <p:grpSpPr bwMode="auto">
          <a:xfrm>
            <a:off x="3871913" y="342901"/>
            <a:ext cx="5050080" cy="3517900"/>
            <a:chOff x="660" y="527"/>
            <a:chExt cx="3439" cy="2307"/>
          </a:xfrm>
        </p:grpSpPr>
        <p:sp>
          <p:nvSpPr>
            <p:cNvPr id="18442" name="Text Box 19"/>
            <p:cNvSpPr txBox="1">
              <a:spLocks noChangeArrowheads="1"/>
            </p:cNvSpPr>
            <p:nvPr/>
          </p:nvSpPr>
          <p:spPr bwMode="auto">
            <a:xfrm>
              <a:off x="1111" y="1061"/>
              <a:ext cx="921" cy="2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Diode laser</a:t>
              </a:r>
            </a:p>
          </p:txBody>
        </p:sp>
        <p:grpSp>
          <p:nvGrpSpPr>
            <p:cNvPr id="18443" name="Group 20"/>
            <p:cNvGrpSpPr>
              <a:grpSpLocks/>
            </p:cNvGrpSpPr>
            <p:nvPr/>
          </p:nvGrpSpPr>
          <p:grpSpPr bwMode="auto">
            <a:xfrm>
              <a:off x="1959" y="834"/>
              <a:ext cx="477" cy="349"/>
              <a:chOff x="960" y="912"/>
              <a:chExt cx="720" cy="528"/>
            </a:xfrm>
          </p:grpSpPr>
          <p:sp>
            <p:nvSpPr>
              <p:cNvPr id="18472" name="Oval 21"/>
              <p:cNvSpPr>
                <a:spLocks noChangeArrowheads="1"/>
              </p:cNvSpPr>
              <p:nvPr/>
            </p:nvSpPr>
            <p:spPr bwMode="auto">
              <a:xfrm>
                <a:off x="1056" y="912"/>
                <a:ext cx="528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73" name="Line 22"/>
              <p:cNvSpPr>
                <a:spLocks noChangeShapeType="1"/>
              </p:cNvSpPr>
              <p:nvPr/>
            </p:nvSpPr>
            <p:spPr bwMode="auto">
              <a:xfrm flipH="1">
                <a:off x="960" y="1440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74" name="Line 23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44" name="Rectangle 24"/>
            <p:cNvSpPr>
              <a:spLocks noChangeArrowheads="1"/>
            </p:cNvSpPr>
            <p:nvPr/>
          </p:nvSpPr>
          <p:spPr bwMode="auto">
            <a:xfrm>
              <a:off x="2404" y="1136"/>
              <a:ext cx="127" cy="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445" name="Group 25"/>
            <p:cNvGrpSpPr>
              <a:grpSpLocks/>
            </p:cNvGrpSpPr>
            <p:nvPr/>
          </p:nvGrpSpPr>
          <p:grpSpPr bwMode="auto">
            <a:xfrm rot="5400000">
              <a:off x="2403" y="1290"/>
              <a:ext cx="477" cy="350"/>
              <a:chOff x="960" y="912"/>
              <a:chExt cx="720" cy="528"/>
            </a:xfrm>
          </p:grpSpPr>
          <p:sp>
            <p:nvSpPr>
              <p:cNvPr id="18469" name="Oval 26"/>
              <p:cNvSpPr>
                <a:spLocks noChangeArrowheads="1"/>
              </p:cNvSpPr>
              <p:nvPr/>
            </p:nvSpPr>
            <p:spPr bwMode="auto">
              <a:xfrm>
                <a:off x="1056" y="912"/>
                <a:ext cx="528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70" name="Line 27"/>
              <p:cNvSpPr>
                <a:spLocks noChangeShapeType="1"/>
              </p:cNvSpPr>
              <p:nvPr/>
            </p:nvSpPr>
            <p:spPr bwMode="auto">
              <a:xfrm flipH="1">
                <a:off x="960" y="1440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71" name="Line 28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46" name="Rectangle 29"/>
            <p:cNvSpPr>
              <a:spLocks noChangeArrowheads="1"/>
            </p:cNvSpPr>
            <p:nvPr/>
          </p:nvSpPr>
          <p:spPr bwMode="auto">
            <a:xfrm>
              <a:off x="2448" y="2059"/>
              <a:ext cx="72" cy="5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47" name="AutoShape 30"/>
            <p:cNvSpPr>
              <a:spLocks noChangeArrowheads="1"/>
            </p:cNvSpPr>
            <p:nvPr/>
          </p:nvSpPr>
          <p:spPr bwMode="auto">
            <a:xfrm rot="5400000">
              <a:off x="2414" y="2650"/>
              <a:ext cx="139" cy="72"/>
            </a:xfrm>
            <a:prstGeom prst="homePlate">
              <a:avLst>
                <a:gd name="adj" fmla="val 16534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48" name="Line 31"/>
            <p:cNvSpPr>
              <a:spLocks noChangeShapeType="1"/>
            </p:cNvSpPr>
            <p:nvPr/>
          </p:nvSpPr>
          <p:spPr bwMode="auto">
            <a:xfrm flipH="1" flipV="1">
              <a:off x="2475" y="1700"/>
              <a:ext cx="4" cy="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49" name="Rectangle 32"/>
            <p:cNvSpPr>
              <a:spLocks noChangeArrowheads="1"/>
            </p:cNvSpPr>
            <p:nvPr/>
          </p:nvSpPr>
          <p:spPr bwMode="auto">
            <a:xfrm>
              <a:off x="2404" y="1648"/>
              <a:ext cx="127" cy="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0" name="Line 33"/>
            <p:cNvSpPr>
              <a:spLocks noChangeShapeType="1"/>
            </p:cNvSpPr>
            <p:nvPr/>
          </p:nvSpPr>
          <p:spPr bwMode="auto">
            <a:xfrm flipH="1">
              <a:off x="2344" y="2691"/>
              <a:ext cx="76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1" name="Line 34"/>
            <p:cNvSpPr>
              <a:spLocks noChangeShapeType="1"/>
            </p:cNvSpPr>
            <p:nvPr/>
          </p:nvSpPr>
          <p:spPr bwMode="auto">
            <a:xfrm flipV="1">
              <a:off x="2392" y="2743"/>
              <a:ext cx="32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2" name="Line 35"/>
            <p:cNvSpPr>
              <a:spLocks noChangeShapeType="1"/>
            </p:cNvSpPr>
            <p:nvPr/>
          </p:nvSpPr>
          <p:spPr bwMode="auto">
            <a:xfrm flipV="1">
              <a:off x="2483" y="2774"/>
              <a:ext cx="0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3" name="Line 36"/>
            <p:cNvSpPr>
              <a:spLocks noChangeShapeType="1"/>
            </p:cNvSpPr>
            <p:nvPr/>
          </p:nvSpPr>
          <p:spPr bwMode="auto">
            <a:xfrm>
              <a:off x="2547" y="2679"/>
              <a:ext cx="75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4" name="Line 37"/>
            <p:cNvSpPr>
              <a:spLocks noChangeShapeType="1"/>
            </p:cNvSpPr>
            <p:nvPr/>
          </p:nvSpPr>
          <p:spPr bwMode="auto">
            <a:xfrm flipH="1" flipV="1">
              <a:off x="2535" y="2743"/>
              <a:ext cx="32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5" name="Text Box 38"/>
            <p:cNvSpPr txBox="1">
              <a:spLocks noChangeArrowheads="1"/>
            </p:cNvSpPr>
            <p:nvPr/>
          </p:nvSpPr>
          <p:spPr bwMode="auto">
            <a:xfrm>
              <a:off x="1241" y="1278"/>
              <a:ext cx="65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810 nm</a:t>
              </a:r>
            </a:p>
          </p:txBody>
        </p:sp>
        <p:sp>
          <p:nvSpPr>
            <p:cNvPr id="18456" name="Line 39"/>
            <p:cNvSpPr>
              <a:spLocks noChangeShapeType="1"/>
            </p:cNvSpPr>
            <p:nvPr/>
          </p:nvSpPr>
          <p:spPr bwMode="auto">
            <a:xfrm flipV="1">
              <a:off x="2268" y="2660"/>
              <a:ext cx="136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7" name="Text Box 40"/>
            <p:cNvSpPr txBox="1">
              <a:spLocks noChangeArrowheads="1"/>
            </p:cNvSpPr>
            <p:nvPr/>
          </p:nvSpPr>
          <p:spPr bwMode="auto">
            <a:xfrm>
              <a:off x="660" y="2564"/>
              <a:ext cx="1731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Hot Nd</a:t>
              </a:r>
              <a:r>
                <a:rPr lang="pt-BR" sz="1800" baseline="30000">
                  <a:solidFill>
                    <a:srgbClr val="000000"/>
                  </a:solidFill>
                </a:rPr>
                <a:t>3+</a:t>
              </a:r>
              <a:r>
                <a:rPr lang="pt-BR" sz="1800">
                  <a:solidFill>
                    <a:srgbClr val="000000"/>
                  </a:solidFill>
                </a:rPr>
                <a:t>doped fiber tip</a:t>
              </a:r>
              <a:endParaRPr lang="pt-BR" sz="1800" baseline="30000">
                <a:solidFill>
                  <a:srgbClr val="000000"/>
                </a:solidFill>
              </a:endParaRPr>
            </a:p>
          </p:txBody>
        </p:sp>
        <p:sp>
          <p:nvSpPr>
            <p:cNvPr id="18458" name="Text Box 41"/>
            <p:cNvSpPr txBox="1">
              <a:spLocks noChangeArrowheads="1"/>
            </p:cNvSpPr>
            <p:nvPr/>
          </p:nvSpPr>
          <p:spPr bwMode="auto">
            <a:xfrm>
              <a:off x="1878" y="527"/>
              <a:ext cx="146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Operation Principle</a:t>
              </a:r>
            </a:p>
          </p:txBody>
        </p:sp>
        <p:sp>
          <p:nvSpPr>
            <p:cNvPr id="18459" name="Line 42"/>
            <p:cNvSpPr>
              <a:spLocks noChangeShapeType="1"/>
            </p:cNvSpPr>
            <p:nvPr/>
          </p:nvSpPr>
          <p:spPr bwMode="auto">
            <a:xfrm flipV="1">
              <a:off x="2418" y="947"/>
              <a:ext cx="151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60" name="Text Box 43"/>
            <p:cNvSpPr txBox="1">
              <a:spLocks noChangeArrowheads="1"/>
            </p:cNvSpPr>
            <p:nvPr/>
          </p:nvSpPr>
          <p:spPr bwMode="auto">
            <a:xfrm>
              <a:off x="2590" y="836"/>
              <a:ext cx="96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Optical fiber</a:t>
              </a:r>
            </a:p>
          </p:txBody>
        </p:sp>
        <p:sp>
          <p:nvSpPr>
            <p:cNvPr id="18461" name="Line 44"/>
            <p:cNvSpPr>
              <a:spLocks noChangeShapeType="1"/>
            </p:cNvSpPr>
            <p:nvPr/>
          </p:nvSpPr>
          <p:spPr bwMode="auto">
            <a:xfrm>
              <a:off x="2569" y="1188"/>
              <a:ext cx="1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62" name="Text Box 45"/>
            <p:cNvSpPr txBox="1">
              <a:spLocks noChangeArrowheads="1"/>
            </p:cNvSpPr>
            <p:nvPr/>
          </p:nvSpPr>
          <p:spPr bwMode="auto">
            <a:xfrm>
              <a:off x="2975" y="1368"/>
              <a:ext cx="96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Optical fiber</a:t>
              </a:r>
            </a:p>
          </p:txBody>
        </p:sp>
        <p:sp>
          <p:nvSpPr>
            <p:cNvPr id="18463" name="Text Box 46"/>
            <p:cNvSpPr txBox="1">
              <a:spLocks noChangeArrowheads="1"/>
            </p:cNvSpPr>
            <p:nvPr/>
          </p:nvSpPr>
          <p:spPr bwMode="auto">
            <a:xfrm>
              <a:off x="2736" y="1098"/>
              <a:ext cx="120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Optical Coupler</a:t>
              </a:r>
            </a:p>
          </p:txBody>
        </p:sp>
        <p:sp>
          <p:nvSpPr>
            <p:cNvPr id="18464" name="Line 47"/>
            <p:cNvSpPr>
              <a:spLocks noChangeShapeType="1"/>
            </p:cNvSpPr>
            <p:nvPr/>
          </p:nvSpPr>
          <p:spPr bwMode="auto">
            <a:xfrm>
              <a:off x="2569" y="1698"/>
              <a:ext cx="1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65" name="Text Box 48"/>
            <p:cNvSpPr txBox="1">
              <a:spLocks noChangeArrowheads="1"/>
            </p:cNvSpPr>
            <p:nvPr/>
          </p:nvSpPr>
          <p:spPr bwMode="auto">
            <a:xfrm>
              <a:off x="2719" y="1638"/>
              <a:ext cx="120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Optical Coupler</a:t>
              </a:r>
            </a:p>
          </p:txBody>
        </p:sp>
        <p:sp>
          <p:nvSpPr>
            <p:cNvPr id="18466" name="Line 49"/>
            <p:cNvSpPr>
              <a:spLocks noChangeShapeType="1"/>
            </p:cNvSpPr>
            <p:nvPr/>
          </p:nvSpPr>
          <p:spPr bwMode="auto">
            <a:xfrm>
              <a:off x="2839" y="1458"/>
              <a:ext cx="1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67" name="Line 50"/>
            <p:cNvSpPr>
              <a:spLocks noChangeShapeType="1"/>
            </p:cNvSpPr>
            <p:nvPr/>
          </p:nvSpPr>
          <p:spPr bwMode="auto">
            <a:xfrm>
              <a:off x="2569" y="2269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68" name="Text Box 51"/>
            <p:cNvSpPr txBox="1">
              <a:spLocks noChangeArrowheads="1"/>
            </p:cNvSpPr>
            <p:nvPr/>
          </p:nvSpPr>
          <p:spPr bwMode="auto">
            <a:xfrm>
              <a:off x="2689" y="2179"/>
              <a:ext cx="141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sz="1800">
                  <a:solidFill>
                    <a:srgbClr val="000000"/>
                  </a:solidFill>
                </a:rPr>
                <a:t>Single crystal fiber</a:t>
              </a:r>
            </a:p>
          </p:txBody>
        </p:sp>
      </p:grpSp>
      <p:sp>
        <p:nvSpPr>
          <p:cNvPr id="18438" name="Text Box 55"/>
          <p:cNvSpPr txBox="1">
            <a:spLocks noChangeArrowheads="1"/>
          </p:cNvSpPr>
          <p:nvPr/>
        </p:nvSpPr>
        <p:spPr bwMode="auto">
          <a:xfrm>
            <a:off x="597666" y="2924176"/>
            <a:ext cx="2805172" cy="5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Laser-Heated Pedestal Growth</a:t>
            </a:r>
          </a:p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laboratories at CCMC-IFSC-USP</a:t>
            </a:r>
          </a:p>
        </p:txBody>
      </p:sp>
      <p:sp>
        <p:nvSpPr>
          <p:cNvPr id="18439" name="Text Box 56"/>
          <p:cNvSpPr txBox="1">
            <a:spLocks noChangeArrowheads="1"/>
          </p:cNvSpPr>
          <p:nvPr/>
        </p:nvSpPr>
        <p:spPr bwMode="auto">
          <a:xfrm>
            <a:off x="257125" y="5805489"/>
            <a:ext cx="3424344" cy="5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Photograph of the laser thermotherapy</a:t>
            </a:r>
          </a:p>
          <a:p>
            <a:pPr algn="ctr"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</a:rPr>
              <a:t>system under development at IFSC-USP </a:t>
            </a:r>
          </a:p>
        </p:txBody>
      </p:sp>
      <p:sp>
        <p:nvSpPr>
          <p:cNvPr id="18440" name="AutoShape 62" descr="https://mail-attachment.googleusercontent.com/attachment/?ui=2&amp;ik=36f062dcf9&amp;view=att&amp;th=13dad356c5e8433d&amp;attid=0.3&amp;disp=inline&amp;safe=1&amp;zw&amp;saduie=AG9B_P-_tfLQJGmuZVPKJ0HiUZM7&amp;sadet=1364410664394&amp;sads=TCvfB_4Um-5epxDww7SdRjygdLk&amp;sadssc=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1" name="CaixaDeTexto 46"/>
          <p:cNvSpPr txBox="1">
            <a:spLocks noChangeArrowheads="1"/>
          </p:cNvSpPr>
          <p:nvPr/>
        </p:nvSpPr>
        <p:spPr bwMode="auto">
          <a:xfrm>
            <a:off x="2771779" y="6488116"/>
            <a:ext cx="3515769" cy="3693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000000"/>
                </a:solidFill>
              </a:rPr>
              <a:t>Technology under development.</a:t>
            </a:r>
          </a:p>
        </p:txBody>
      </p:sp>
    </p:spTree>
    <p:extLst>
      <p:ext uri="{BB962C8B-B14F-4D97-AF65-F5344CB8AC3E}">
        <p14:creationId xmlns:p14="http://schemas.microsoft.com/office/powerpoint/2010/main" val="149529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2265128" y="3"/>
            <a:ext cx="4267674" cy="1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r>
              <a:rPr lang="pt-BR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Nanoparticle pigments</a:t>
            </a:r>
            <a:endParaRPr lang="pt-BR" sz="320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r>
              <a:rPr lang="pt-BR" sz="32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Composite Materials </a:t>
            </a:r>
            <a:endParaRPr lang="en-US" sz="320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m 41" descr="DSC00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0526" r="8824" b="5263"/>
          <a:stretch>
            <a:fillRect/>
          </a:stretch>
        </p:blipFill>
        <p:spPr bwMode="auto">
          <a:xfrm>
            <a:off x="4" y="1196975"/>
            <a:ext cx="3806825" cy="220503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3" name="Grupo 61"/>
          <p:cNvGrpSpPr>
            <a:grpSpLocks/>
          </p:cNvGrpSpPr>
          <p:nvPr/>
        </p:nvGrpSpPr>
        <p:grpSpPr bwMode="auto">
          <a:xfrm>
            <a:off x="1692277" y="4005263"/>
            <a:ext cx="6059488" cy="1905000"/>
            <a:chOff x="1389111" y="31330292"/>
            <a:chExt cx="9025105" cy="2336000"/>
          </a:xfrm>
        </p:grpSpPr>
        <p:pic>
          <p:nvPicPr>
            <p:cNvPr id="5" name="Picture 3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111" y="31336131"/>
              <a:ext cx="2782958" cy="2316533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890" y="31338079"/>
              <a:ext cx="2780593" cy="2314586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764" y="31330292"/>
              <a:ext cx="3428452" cy="23360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m 42" descr="DSC0004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33447" r="5022" b="20241"/>
          <a:stretch>
            <a:fillRect/>
          </a:stretch>
        </p:blipFill>
        <p:spPr bwMode="auto">
          <a:xfrm>
            <a:off x="4140202" y="1196983"/>
            <a:ext cx="4792663" cy="217646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CaixaDeTexto 10"/>
          <p:cNvSpPr txBox="1">
            <a:spLocks noChangeArrowheads="1"/>
          </p:cNvSpPr>
          <p:nvPr/>
        </p:nvSpPr>
        <p:spPr bwMode="auto">
          <a:xfrm>
            <a:off x="2268538" y="3573463"/>
            <a:ext cx="4654862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Composite Ceramics: Ceramics + Polymers</a:t>
            </a:r>
          </a:p>
        </p:txBody>
      </p:sp>
      <p:sp>
        <p:nvSpPr>
          <p:cNvPr id="20486" name="CaixaDeTexto 11"/>
          <p:cNvSpPr txBox="1">
            <a:spLocks noChangeArrowheads="1"/>
          </p:cNvSpPr>
          <p:nvPr/>
        </p:nvSpPr>
        <p:spPr bwMode="auto">
          <a:xfrm>
            <a:off x="2411418" y="6308727"/>
            <a:ext cx="3741061" cy="3693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000000"/>
                </a:solidFill>
              </a:rPr>
              <a:t>Technology transferred to COPOL</a:t>
            </a:r>
            <a:r>
              <a:rPr lang="en-US" sz="1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065" y="3495045"/>
            <a:ext cx="142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(</a:t>
            </a:r>
            <a:r>
              <a:rPr lang="en-US" sz="1400" dirty="0" err="1" smtClean="0">
                <a:solidFill>
                  <a:srgbClr val="0000FF"/>
                </a:solidFill>
              </a:rPr>
              <a:t>Sta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Gertrudes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3400" y="6154842"/>
            <a:ext cx="1461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(PIPE FAPESP)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8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57725" y="685801"/>
            <a:ext cx="4279900" cy="6019801"/>
            <a:chOff x="4657725" y="685800"/>
            <a:chExt cx="4279900" cy="6019801"/>
          </a:xfrm>
        </p:grpSpPr>
        <p:grpSp>
          <p:nvGrpSpPr>
            <p:cNvPr id="3" name="Group 2"/>
            <p:cNvGrpSpPr/>
            <p:nvPr/>
          </p:nvGrpSpPr>
          <p:grpSpPr>
            <a:xfrm>
              <a:off x="4657725" y="685800"/>
              <a:ext cx="4279900" cy="6019801"/>
              <a:chOff x="4657725" y="838200"/>
              <a:chExt cx="4279900" cy="6019801"/>
            </a:xfrm>
          </p:grpSpPr>
          <p:grpSp>
            <p:nvGrpSpPr>
              <p:cNvPr id="4098" name="Group 9"/>
              <p:cNvGrpSpPr>
                <a:grpSpLocks/>
              </p:cNvGrpSpPr>
              <p:nvPr/>
            </p:nvGrpSpPr>
            <p:grpSpPr bwMode="auto">
              <a:xfrm>
                <a:off x="4657725" y="838200"/>
                <a:ext cx="4279900" cy="6019801"/>
                <a:chOff x="4658265" y="838200"/>
                <a:chExt cx="4278702" cy="6019276"/>
              </a:xfrm>
            </p:grpSpPr>
            <p:pic>
              <p:nvPicPr>
                <p:cNvPr id="4107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72" t="25212" r="36520" b="23283"/>
                <a:stretch>
                  <a:fillRect/>
                </a:stretch>
              </p:blipFill>
              <p:spPr bwMode="auto">
                <a:xfrm>
                  <a:off x="4658265" y="838200"/>
                  <a:ext cx="4278702" cy="568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108" name="Rectangle 3"/>
                <p:cNvSpPr>
                  <a:spLocks noChangeArrowheads="1"/>
                </p:cNvSpPr>
                <p:nvPr/>
              </p:nvSpPr>
              <p:spPr bwMode="auto">
                <a:xfrm>
                  <a:off x="5486400" y="6518952"/>
                  <a:ext cx="2639694" cy="3385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210"/>
                  <a:r>
                    <a:rPr lang="en-US" sz="1600" dirty="0">
                      <a:solidFill>
                        <a:srgbClr val="1F497D"/>
                      </a:solidFill>
                      <a:latin typeface="Calibri"/>
                      <a:cs typeface="Calibri" pitchFamily="34" charset="0"/>
                    </a:rPr>
                    <a:t>Transverse relaxation, T</a:t>
                  </a:r>
                  <a:r>
                    <a:rPr lang="en-US" sz="1600" baseline="-25000" dirty="0">
                      <a:solidFill>
                        <a:srgbClr val="1F497D"/>
                      </a:solidFill>
                      <a:latin typeface="Calibri"/>
                      <a:cs typeface="Calibri" pitchFamily="34" charset="0"/>
                    </a:rPr>
                    <a:t>2 </a:t>
                  </a:r>
                  <a:r>
                    <a:rPr lang="en-US" sz="1600" dirty="0">
                      <a:solidFill>
                        <a:srgbClr val="1F497D"/>
                      </a:solidFill>
                      <a:latin typeface="Calibri"/>
                      <a:cs typeface="Calibri" pitchFamily="34" charset="0"/>
                    </a:rPr>
                    <a:t>(</a:t>
                  </a:r>
                  <a:r>
                    <a:rPr lang="en-US" sz="1600" dirty="0" err="1">
                      <a:solidFill>
                        <a:srgbClr val="1F497D"/>
                      </a:solidFill>
                      <a:latin typeface="Calibri"/>
                      <a:cs typeface="Calibri" pitchFamily="34" charset="0"/>
                    </a:rPr>
                    <a:t>ms</a:t>
                  </a:r>
                  <a:r>
                    <a:rPr lang="en-US" sz="1600" dirty="0">
                      <a:solidFill>
                        <a:srgbClr val="1F497D"/>
                      </a:solidFill>
                      <a:latin typeface="Calibri"/>
                      <a:cs typeface="Calibri" pitchFamily="34" charset="0"/>
                    </a:rPr>
                    <a:t>)</a:t>
                  </a:r>
                  <a:endParaRPr lang="en-US" sz="1600" baseline="-25000" dirty="0">
                    <a:solidFill>
                      <a:srgbClr val="1F497D"/>
                    </a:solidFill>
                    <a:latin typeface="Calibri"/>
                    <a:cs typeface="Calibri" pitchFamily="34" charset="0"/>
                  </a:endParaRPr>
                </a:p>
              </p:txBody>
            </p:sp>
          </p:grpSp>
          <p:sp>
            <p:nvSpPr>
              <p:cNvPr id="4103" name="TextBox 8"/>
              <p:cNvSpPr txBox="1">
                <a:spLocks noChangeArrowheads="1"/>
              </p:cNvSpPr>
              <p:nvPr/>
            </p:nvSpPr>
            <p:spPr bwMode="auto">
              <a:xfrm>
                <a:off x="4800600" y="3981450"/>
                <a:ext cx="838200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914210"/>
                <a:r>
                  <a:rPr lang="en-US" sz="1200" dirty="0">
                    <a:solidFill>
                      <a:prstClr val="black"/>
                    </a:solidFill>
                  </a:rPr>
                  <a:t>Clay-bound</a:t>
                </a:r>
              </a:p>
              <a:p>
                <a:pPr algn="ctr" defTabSz="914210"/>
                <a:r>
                  <a:rPr lang="en-US" sz="1200" dirty="0">
                    <a:solidFill>
                      <a:prstClr val="black"/>
                    </a:solidFill>
                  </a:rPr>
                  <a:t>fluids</a:t>
                </a:r>
              </a:p>
            </p:txBody>
          </p:sp>
          <p:sp>
            <p:nvSpPr>
              <p:cNvPr id="4104" name="TextBox 11"/>
              <p:cNvSpPr txBox="1">
                <a:spLocks noChangeArrowheads="1"/>
              </p:cNvSpPr>
              <p:nvPr/>
            </p:nvSpPr>
            <p:spPr bwMode="auto">
              <a:xfrm>
                <a:off x="5867400" y="3981450"/>
                <a:ext cx="838200" cy="647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914210"/>
                <a:r>
                  <a:rPr lang="en-US" sz="1200">
                    <a:solidFill>
                      <a:prstClr val="black"/>
                    </a:solidFill>
                  </a:rPr>
                  <a:t>Capillary-bound</a:t>
                </a:r>
              </a:p>
              <a:p>
                <a:pPr algn="ctr" defTabSz="914210"/>
                <a:r>
                  <a:rPr lang="en-US" sz="1200">
                    <a:solidFill>
                      <a:prstClr val="black"/>
                    </a:solidFill>
                  </a:rPr>
                  <a:t>fluids</a:t>
                </a:r>
              </a:p>
            </p:txBody>
          </p:sp>
          <p:sp>
            <p:nvSpPr>
              <p:cNvPr id="4105" name="TextBox 12"/>
              <p:cNvSpPr txBox="1">
                <a:spLocks noChangeArrowheads="1"/>
              </p:cNvSpPr>
              <p:nvPr/>
            </p:nvSpPr>
            <p:spPr bwMode="auto">
              <a:xfrm>
                <a:off x="7467600" y="4075113"/>
                <a:ext cx="914400" cy="460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914210"/>
                <a:r>
                  <a:rPr lang="en-US" sz="1200">
                    <a:solidFill>
                      <a:prstClr val="black"/>
                    </a:solidFill>
                  </a:rPr>
                  <a:t>Producible</a:t>
                </a:r>
              </a:p>
              <a:p>
                <a:pPr algn="ctr" defTabSz="914210"/>
                <a:r>
                  <a:rPr lang="en-US" sz="1200">
                    <a:solidFill>
                      <a:prstClr val="black"/>
                    </a:solidFill>
                  </a:rPr>
                  <a:t>fluids</a:t>
                </a:r>
              </a:p>
            </p:txBody>
          </p:sp>
        </p:grpSp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4762500" y="4572000"/>
              <a:ext cx="9144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210"/>
              <a:r>
                <a:rPr lang="en-US" sz="1200" dirty="0">
                  <a:solidFill>
                    <a:prstClr val="black"/>
                  </a:solidFill>
                </a:rPr>
                <a:t>T</a:t>
              </a:r>
              <a:r>
                <a:rPr lang="en-US" sz="1200" baseline="-20000" dirty="0">
                  <a:solidFill>
                    <a:prstClr val="black"/>
                  </a:solidFill>
                </a:rPr>
                <a:t>2</a:t>
              </a:r>
              <a:r>
                <a:rPr lang="en-US" sz="1200" dirty="0">
                  <a:solidFill>
                    <a:prstClr val="black"/>
                  </a:solidFill>
                </a:rPr>
                <a:t> distribution</a:t>
              </a:r>
            </a:p>
          </p:txBody>
        </p:sp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7772400" y="4664333"/>
              <a:ext cx="9144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210"/>
              <a:r>
                <a:rPr lang="en-US" sz="1200" dirty="0">
                  <a:solidFill>
                    <a:prstClr val="black"/>
                  </a:solidFill>
                </a:rPr>
                <a:t>Sandstone</a:t>
              </a:r>
            </a:p>
          </p:txBody>
        </p:sp>
      </p:grpSp>
      <p:sp>
        <p:nvSpPr>
          <p:cNvPr id="4106" name="TextBox 13"/>
          <p:cNvSpPr txBox="1">
            <a:spLocks noChangeArrowheads="1"/>
          </p:cNvSpPr>
          <p:nvPr/>
        </p:nvSpPr>
        <p:spPr bwMode="auto">
          <a:xfrm>
            <a:off x="5527678" y="914400"/>
            <a:ext cx="151765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210"/>
            <a:r>
              <a:rPr lang="en-US" dirty="0" smtClean="0">
                <a:solidFill>
                  <a:prstClr val="black"/>
                </a:solidFill>
              </a:rPr>
              <a:t>Pore size</a:t>
            </a:r>
          </a:p>
          <a:p>
            <a:pPr algn="ctr" defTabSz="914210"/>
            <a:r>
              <a:rPr lang="en-US" dirty="0" smtClean="0">
                <a:solidFill>
                  <a:prstClr val="black"/>
                </a:solidFill>
              </a:rPr>
              <a:t>Permeability? </a:t>
            </a:r>
            <a:r>
              <a:rPr lang="en-US" dirty="0" smtClean="0">
                <a:solidFill>
                  <a:srgbClr val="250DB3"/>
                </a:solidFill>
              </a:rPr>
              <a:t>NMR!</a:t>
            </a:r>
            <a:endParaRPr lang="en-US" dirty="0">
              <a:solidFill>
                <a:srgbClr val="250DB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8" y="44630"/>
            <a:ext cx="7544124" cy="461647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2400" b="1" i="1" u="sng" dirty="0">
                <a:solidFill>
                  <a:srgbClr val="250DB3"/>
                </a:solidFill>
                <a:latin typeface="Calibri"/>
                <a:cs typeface="Arabic Typesetting" pitchFamily="66" charset="-78"/>
              </a:rPr>
              <a:t>LEAR/NMR Group</a:t>
            </a:r>
            <a:r>
              <a:rPr lang="en-US" sz="2400" i="1" dirty="0">
                <a:solidFill>
                  <a:srgbClr val="250DB3"/>
                </a:solidFill>
                <a:latin typeface="Calibri"/>
                <a:cs typeface="Arabic Typesetting" pitchFamily="66" charset="-78"/>
              </a:rPr>
              <a:t>: Oil Science NMR / Well-Logging vs. Lab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9989" y="5269468"/>
            <a:ext cx="583623" cy="369314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pPr defTabSz="914210"/>
            <a:r>
              <a:rPr lang="en-US" dirty="0" smtClean="0">
                <a:solidFill>
                  <a:prstClr val="black"/>
                </a:solidFill>
                <a:latin typeface="Calibri"/>
              </a:rPr>
              <a:t>30%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6934201"/>
            <a:ext cx="4572000" cy="343620"/>
          </a:xfrm>
          <a:prstGeom prst="rect">
            <a:avLst/>
          </a:prstGeom>
        </p:spPr>
        <p:txBody>
          <a:bodyPr lIns="91420" tIns="45711" rIns="91420" bIns="45711">
            <a:spAutoFit/>
          </a:bodyPr>
          <a:lstStyle/>
          <a:p>
            <a:pPr defTabSz="914210"/>
            <a:r>
              <a:rPr lang="en-US" sz="800" dirty="0">
                <a:solidFill>
                  <a:prstClr val="black"/>
                </a:solidFill>
                <a:latin typeface="Calibri"/>
              </a:rPr>
              <a:t>http://www.slb.com/services/characterization/wireline_open_hole/nmr/combinable_magnetic_resonance/combinable_magnetic_mdt.aspx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2" y="6553200"/>
            <a:ext cx="4572000" cy="217976"/>
          </a:xfrm>
          <a:prstGeom prst="rect">
            <a:avLst/>
          </a:prstGeom>
        </p:spPr>
        <p:txBody>
          <a:bodyPr lIns="91420" tIns="45711" rIns="91420" bIns="45711">
            <a:spAutoFit/>
          </a:bodyPr>
          <a:lstStyle/>
          <a:p>
            <a:pPr defTabSz="914210"/>
            <a:r>
              <a:rPr lang="en-US" sz="800" dirty="0">
                <a:solidFill>
                  <a:srgbClr val="FFFF00"/>
                </a:solidFill>
                <a:latin typeface="Calibri"/>
              </a:rPr>
              <a:t>http://geopoliticadopetroleo.files.wordpress.com/2010/03/img_plataforma-petrobras.jpg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5944" y="838202"/>
            <a:ext cx="9230554" cy="6047609"/>
            <a:chOff x="76200" y="838200"/>
            <a:chExt cx="9230554" cy="6047609"/>
          </a:xfrm>
        </p:grpSpPr>
        <p:sp>
          <p:nvSpPr>
            <p:cNvPr id="9" name="Rectangle 8"/>
            <p:cNvSpPr/>
            <p:nvPr/>
          </p:nvSpPr>
          <p:spPr>
            <a:xfrm>
              <a:off x="4666684" y="6608810"/>
              <a:ext cx="46400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0"/>
              <a:r>
                <a:rPr lang="en-US" sz="1200" dirty="0">
                  <a:solidFill>
                    <a:prstClr val="black"/>
                  </a:solidFill>
                  <a:latin typeface="Calibri"/>
                  <a:hlinkClick r:id="rId4"/>
                </a:rPr>
                <a:t>www.slb.com/services/characterization/wireline_open_hole/nmr/</a:t>
              </a: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  </a:t>
              </a: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1" t="20781" r="42365" b="12054"/>
            <a:stretch>
              <a:fillRect/>
            </a:stretch>
          </p:blipFill>
          <p:spPr bwMode="auto">
            <a:xfrm>
              <a:off x="76200" y="838200"/>
              <a:ext cx="4351338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504" y="685806"/>
            <a:ext cx="2983368" cy="13234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10"/>
            <a:r>
              <a:rPr lang="en-US" sz="2000" b="1" dirty="0">
                <a:solidFill>
                  <a:srgbClr val="0000FF"/>
                </a:solidFill>
                <a:cs typeface="Calibri" pitchFamily="34" charset="0"/>
              </a:rPr>
              <a:t>NMR</a:t>
            </a:r>
          </a:p>
          <a:p>
            <a:pPr defTabSz="914210"/>
            <a:r>
              <a:rPr lang="en-US" sz="2000" b="1" dirty="0">
                <a:solidFill>
                  <a:srgbClr val="0000FF"/>
                </a:solidFill>
                <a:cs typeface="Calibri" pitchFamily="34" charset="0"/>
              </a:rPr>
              <a:t>Transverse relaxation, T</a:t>
            </a:r>
            <a:r>
              <a:rPr lang="en-US" sz="2000" b="1" baseline="-25000" dirty="0">
                <a:solidFill>
                  <a:srgbClr val="0000FF"/>
                </a:solidFill>
                <a:cs typeface="Calibri" pitchFamily="34" charset="0"/>
              </a:rPr>
              <a:t>2</a:t>
            </a:r>
          </a:p>
          <a:p>
            <a:pPr defTabSz="914210"/>
            <a:r>
              <a:rPr lang="en-US" sz="2000" b="1" dirty="0">
                <a:solidFill>
                  <a:srgbClr val="0000FF"/>
                </a:solidFill>
                <a:cs typeface="Calibri" pitchFamily="34" charset="0"/>
              </a:rPr>
              <a:t>Longitudinal relaxation, T</a:t>
            </a:r>
            <a:r>
              <a:rPr lang="en-US" sz="2000" b="1" baseline="-25000" dirty="0">
                <a:solidFill>
                  <a:srgbClr val="0000FF"/>
                </a:solidFill>
                <a:cs typeface="Calibri" pitchFamily="34" charset="0"/>
              </a:rPr>
              <a:t>1</a:t>
            </a:r>
          </a:p>
          <a:p>
            <a:pPr defTabSz="914210"/>
            <a:r>
              <a:rPr lang="en-US" sz="2000" b="1" dirty="0">
                <a:solidFill>
                  <a:srgbClr val="0000FF"/>
                </a:solidFill>
                <a:cs typeface="Calibri" pitchFamily="34" charset="0"/>
              </a:rPr>
              <a:t>Translational Diffusion, 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83487" y="822243"/>
            <a:ext cx="1164010" cy="8309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20" tIns="45711" rIns="91420" bIns="45711">
            <a:spAutoFit/>
          </a:bodyPr>
          <a:lstStyle/>
          <a:p>
            <a:pPr algn="ctr" defTabSz="914210">
              <a:defRPr/>
            </a:pPr>
            <a:r>
              <a:rPr lang="en-US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itchFamily="34" charset="0"/>
              </a:rPr>
              <a:t>NMR</a:t>
            </a:r>
          </a:p>
          <a:p>
            <a:pPr defTabSz="914210">
              <a:defRPr/>
            </a:pPr>
            <a:r>
              <a:rPr lang="en-US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itchFamily="34" charset="0"/>
              </a:rPr>
              <a:t>Pre-salt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7587" y="4212377"/>
            <a:ext cx="2520280" cy="59490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14210"/>
            <a:r>
              <a:rPr lang="en-US" sz="1600" i="1" dirty="0">
                <a:solidFill>
                  <a:srgbClr val="FFFF00"/>
                </a:solidFill>
                <a:latin typeface="Calibri"/>
                <a:cs typeface="Arabic Typesetting" pitchFamily="66" charset="-78"/>
              </a:rPr>
              <a:t>NMR Well-Logging</a:t>
            </a:r>
          </a:p>
          <a:p>
            <a:pPr defTabSz="914210"/>
            <a:r>
              <a:rPr lang="en-US" sz="1600" i="1" dirty="0">
                <a:solidFill>
                  <a:srgbClr val="FFFF00"/>
                </a:solidFill>
                <a:latin typeface="Calibri"/>
                <a:cs typeface="Arabic Typesetting" pitchFamily="66" charset="-78"/>
              </a:rPr>
              <a:t>Drilling tool…</a:t>
            </a:r>
            <a:endParaRPr lang="en-US" sz="16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147807" y="5407260"/>
            <a:ext cx="1980865" cy="55398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sz="1200" dirty="0">
                <a:solidFill>
                  <a:prstClr val="black"/>
                </a:solidFill>
                <a:hlinkClick r:id="rId6"/>
              </a:rPr>
              <a:t>http://vimeo.com/19051493</a:t>
            </a:r>
            <a:endParaRPr lang="en-US" sz="1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 PL KaitiM GB"/>
      </a:majorFont>
      <a:minorFont>
        <a:latin typeface="Arial"/>
        <a:ea typeface="ＭＳ Ｐゴシック"/>
        <a:cs typeface="AR PL KaitiM GB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 PL KaitiM GB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 PL KaitiM GB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>
          <a:softEdge rad="1270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8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1646</Words>
  <Application>Microsoft Macintosh PowerPoint</Application>
  <PresentationFormat>On-screen Show (4:3)</PresentationFormat>
  <Paragraphs>364</Paragraphs>
  <Slides>40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Office Theme</vt:lpstr>
      <vt:lpstr>Design padrão</vt:lpstr>
      <vt:lpstr>1_Office Theme</vt:lpstr>
      <vt:lpstr>2_Office Theme</vt:lpstr>
      <vt:lpstr>Tema do Office</vt:lpstr>
      <vt:lpstr>1_Tema do Office</vt:lpstr>
      <vt:lpstr>2_Tema do Office</vt:lpstr>
      <vt:lpstr>4_Blank Presentation</vt:lpstr>
      <vt:lpstr>Blank Presentation</vt:lpstr>
      <vt:lpstr>4_Office Theme</vt:lpstr>
      <vt:lpstr>1_Blank Presentation</vt:lpstr>
      <vt:lpstr>2_Blank Presentation</vt:lpstr>
      <vt:lpstr>3_Blank Presentation</vt:lpstr>
      <vt:lpstr>Picture</vt:lpstr>
      <vt:lpstr>Foto do Photo Editor</vt:lpstr>
      <vt:lpstr>Graph</vt:lpstr>
      <vt:lpstr>Document</vt:lpstr>
      <vt:lpstr>Imagem de bitmap</vt:lpstr>
      <vt:lpstr>Atividades de PDIT-IFSC/USP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Pierre Auger Observatory</vt:lpstr>
      <vt:lpstr>Pierre Auger Observatory</vt:lpstr>
      <vt:lpstr>1000 ground detectors made in Brasil</vt:lpstr>
      <vt:lpstr>CTA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State Technology for Better Medicines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Sao Paulo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Atividades de PDIT-IFSC/USP</dc:title>
  <dc:creator>Carlos Egues</dc:creator>
  <cp:lastModifiedBy>Carlos Egues</cp:lastModifiedBy>
  <cp:revision>52</cp:revision>
  <dcterms:created xsi:type="dcterms:W3CDTF">2013-04-03T19:26:53Z</dcterms:created>
  <dcterms:modified xsi:type="dcterms:W3CDTF">2013-04-08T18:43:34Z</dcterms:modified>
</cp:coreProperties>
</file>