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5" strictFirstAndLastChars="0" saveSubsetFonts="1">
  <p:sldMasterIdLst>
    <p:sldMasterId id="2147483648" r:id="rId1"/>
    <p:sldMasterId id="2147483733" r:id="rId2"/>
    <p:sldMasterId id="2147483865" r:id="rId3"/>
    <p:sldMasterId id="2147483877" r:id="rId4"/>
    <p:sldMasterId id="2147484301" r:id="rId5"/>
    <p:sldMasterId id="2147484259" r:id="rId6"/>
    <p:sldMasterId id="2147484289" r:id="rId7"/>
    <p:sldMasterId id="2147484339" r:id="rId8"/>
    <p:sldMasterId id="2147484351" r:id="rId9"/>
    <p:sldMasterId id="2147484363" r:id="rId10"/>
    <p:sldMasterId id="2147484375" r:id="rId11"/>
    <p:sldMasterId id="2147484387" r:id="rId12"/>
    <p:sldMasterId id="2147484399" r:id="rId13"/>
    <p:sldMasterId id="2147484412" r:id="rId14"/>
    <p:sldMasterId id="2147484424" r:id="rId15"/>
    <p:sldMasterId id="2147484436" r:id="rId16"/>
  </p:sldMasterIdLst>
  <p:notesMasterIdLst>
    <p:notesMasterId r:id="rId64"/>
  </p:notesMasterIdLst>
  <p:handoutMasterIdLst>
    <p:handoutMasterId r:id="rId65"/>
  </p:handoutMasterIdLst>
  <p:sldIdLst>
    <p:sldId id="793" r:id="rId17"/>
    <p:sldId id="792" r:id="rId18"/>
    <p:sldId id="787" r:id="rId19"/>
    <p:sldId id="770" r:id="rId20"/>
    <p:sldId id="771" r:id="rId21"/>
    <p:sldId id="772" r:id="rId22"/>
    <p:sldId id="788" r:id="rId23"/>
    <p:sldId id="769" r:id="rId24"/>
    <p:sldId id="628" r:id="rId25"/>
    <p:sldId id="799" r:id="rId26"/>
    <p:sldId id="775" r:id="rId27"/>
    <p:sldId id="776" r:id="rId28"/>
    <p:sldId id="777" r:id="rId29"/>
    <p:sldId id="826" r:id="rId30"/>
    <p:sldId id="661" r:id="rId31"/>
    <p:sldId id="827" r:id="rId32"/>
    <p:sldId id="828" r:id="rId33"/>
    <p:sldId id="829" r:id="rId34"/>
    <p:sldId id="786" r:id="rId35"/>
    <p:sldId id="816" r:id="rId36"/>
    <p:sldId id="817" r:id="rId37"/>
    <p:sldId id="818" r:id="rId38"/>
    <p:sldId id="819" r:id="rId39"/>
    <p:sldId id="789" r:id="rId40"/>
    <p:sldId id="820" r:id="rId41"/>
    <p:sldId id="821" r:id="rId42"/>
    <p:sldId id="825" r:id="rId43"/>
    <p:sldId id="673" r:id="rId44"/>
    <p:sldId id="822" r:id="rId45"/>
    <p:sldId id="823" r:id="rId46"/>
    <p:sldId id="824" r:id="rId47"/>
    <p:sldId id="830" r:id="rId48"/>
    <p:sldId id="831" r:id="rId49"/>
    <p:sldId id="778" r:id="rId50"/>
    <p:sldId id="802" r:id="rId51"/>
    <p:sldId id="803" r:id="rId52"/>
    <p:sldId id="800" r:id="rId53"/>
    <p:sldId id="727" r:id="rId54"/>
    <p:sldId id="644" r:id="rId55"/>
    <p:sldId id="782" r:id="rId56"/>
    <p:sldId id="784" r:id="rId57"/>
    <p:sldId id="813" r:id="rId58"/>
    <p:sldId id="815" r:id="rId59"/>
    <p:sldId id="783" r:id="rId60"/>
    <p:sldId id="790" r:id="rId61"/>
    <p:sldId id="798" r:id="rId62"/>
    <p:sldId id="796" r:id="rId63"/>
  </p:sldIdLst>
  <p:sldSz cx="9906000" cy="6858000" type="A4"/>
  <p:notesSz cx="9774238" cy="6858000"/>
  <p:defaultTextStyle>
    <a:defPPr>
      <a:defRPr lang="pt-BR"/>
    </a:defPPr>
    <a:lvl1pPr algn="l" rtl="0" fontAlgn="base">
      <a:spcBef>
        <a:spcPct val="0"/>
      </a:spcBef>
      <a:spcAft>
        <a:spcPct val="0"/>
      </a:spcAft>
      <a:defRPr sz="4000" kern="1200">
        <a:solidFill>
          <a:schemeClr val="tx1"/>
        </a:solidFill>
        <a:latin typeface="Times New Roman" pitchFamily="18" charset="0"/>
        <a:ea typeface="+mn-ea"/>
        <a:cs typeface="+mn-cs"/>
      </a:defRPr>
    </a:lvl1pPr>
    <a:lvl2pPr marL="457200" algn="l" rtl="0" fontAlgn="base">
      <a:spcBef>
        <a:spcPct val="0"/>
      </a:spcBef>
      <a:spcAft>
        <a:spcPct val="0"/>
      </a:spcAft>
      <a:defRPr sz="4000" kern="1200">
        <a:solidFill>
          <a:schemeClr val="tx1"/>
        </a:solidFill>
        <a:latin typeface="Times New Roman" pitchFamily="18" charset="0"/>
        <a:ea typeface="+mn-ea"/>
        <a:cs typeface="+mn-cs"/>
      </a:defRPr>
    </a:lvl2pPr>
    <a:lvl3pPr marL="914400" algn="l" rtl="0" fontAlgn="base">
      <a:spcBef>
        <a:spcPct val="0"/>
      </a:spcBef>
      <a:spcAft>
        <a:spcPct val="0"/>
      </a:spcAft>
      <a:defRPr sz="4000" kern="1200">
        <a:solidFill>
          <a:schemeClr val="tx1"/>
        </a:solidFill>
        <a:latin typeface="Times New Roman" pitchFamily="18" charset="0"/>
        <a:ea typeface="+mn-ea"/>
        <a:cs typeface="+mn-cs"/>
      </a:defRPr>
    </a:lvl3pPr>
    <a:lvl4pPr marL="1371600" algn="l" rtl="0" fontAlgn="base">
      <a:spcBef>
        <a:spcPct val="0"/>
      </a:spcBef>
      <a:spcAft>
        <a:spcPct val="0"/>
      </a:spcAft>
      <a:defRPr sz="4000" kern="1200">
        <a:solidFill>
          <a:schemeClr val="tx1"/>
        </a:solidFill>
        <a:latin typeface="Times New Roman" pitchFamily="18" charset="0"/>
        <a:ea typeface="+mn-ea"/>
        <a:cs typeface="+mn-cs"/>
      </a:defRPr>
    </a:lvl4pPr>
    <a:lvl5pPr marL="1828800" algn="l"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a:srgbClr val="FF66FF"/>
    <a:srgbClr val="FFFF00"/>
    <a:srgbClr val="D3CE00"/>
    <a:srgbClr val="008000"/>
    <a:srgbClr val="339933"/>
    <a:srgbClr val="FFFFCC"/>
    <a:srgbClr val="800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056" y="688"/>
      </p:cViewPr>
      <p:guideLst>
        <p:guide orient="horz" pos="2205"/>
        <p:guide pos="30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1792"/>
    </p:cViewPr>
  </p:sorterViewPr>
  <p:notesViewPr>
    <p:cSldViewPr>
      <p:cViewPr varScale="1">
        <p:scale>
          <a:sx n="53" d="100"/>
          <a:sy n="53" d="100"/>
        </p:scale>
        <p:origin x="-529" y="-74"/>
      </p:cViewPr>
      <p:guideLst>
        <p:guide orient="horz" pos="2160"/>
        <p:guide pos="3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E813B-CB86-4E70-8120-725A3CBF6720}" type="doc">
      <dgm:prSet loTypeId="urn:microsoft.com/office/officeart/2005/8/layout/radial5" loCatId="relationship" qsTypeId="urn:microsoft.com/office/officeart/2005/8/quickstyle/3d2" qsCatId="3D" csTypeId="urn:microsoft.com/office/officeart/2005/8/colors/accent1_3" csCatId="accent1" phldr="1"/>
      <dgm:spPr/>
      <dgm:t>
        <a:bodyPr/>
        <a:lstStyle/>
        <a:p>
          <a:endParaRPr lang="pt-BR"/>
        </a:p>
      </dgm:t>
    </dgm:pt>
    <dgm:pt modelId="{DF2129A5-8C5E-4F27-B6BF-0D7D38F16ACB}">
      <dgm:prSet phldrT="[Texto]"/>
      <dgm:spPr>
        <a:solidFill>
          <a:schemeClr val="accent3">
            <a:lumMod val="75000"/>
          </a:schemeClr>
        </a:solidFill>
      </dgm:spPr>
      <dgm:t>
        <a:bodyPr/>
        <a:lstStyle/>
        <a:p>
          <a:r>
            <a:rPr lang="pt-BR" dirty="0" smtClean="0"/>
            <a:t>Search for </a:t>
          </a:r>
          <a:r>
            <a:rPr lang="pt-BR" dirty="0" err="1" smtClean="0"/>
            <a:t>new</a:t>
          </a:r>
          <a:r>
            <a:rPr lang="pt-BR" dirty="0" smtClean="0"/>
            <a:t> </a:t>
          </a:r>
          <a:r>
            <a:rPr lang="pt-BR" dirty="0" err="1" smtClean="0"/>
            <a:t>therapeutic</a:t>
          </a:r>
          <a:r>
            <a:rPr lang="pt-BR" dirty="0" smtClean="0"/>
            <a:t> </a:t>
          </a:r>
          <a:r>
            <a:rPr lang="pt-BR" dirty="0" err="1" smtClean="0"/>
            <a:t>targets</a:t>
          </a:r>
          <a:endParaRPr lang="pt-BR" dirty="0"/>
        </a:p>
      </dgm:t>
    </dgm:pt>
    <dgm:pt modelId="{757C2337-8250-4290-A75E-8CE53915F533}" type="parTrans" cxnId="{1BE4F32F-DE15-4A09-8209-0FFD9C06E1B0}">
      <dgm:prSet/>
      <dgm:spPr>
        <a:solidFill>
          <a:schemeClr val="accent3">
            <a:lumMod val="75000"/>
          </a:schemeClr>
        </a:solidFill>
      </dgm:spPr>
      <dgm:t>
        <a:bodyPr/>
        <a:lstStyle/>
        <a:p>
          <a:endParaRPr lang="pt-BR"/>
        </a:p>
      </dgm:t>
    </dgm:pt>
    <dgm:pt modelId="{6D11F2B9-59FF-40DC-A613-40336BAF2CEC}" type="sibTrans" cxnId="{1BE4F32F-DE15-4A09-8209-0FFD9C06E1B0}">
      <dgm:prSet/>
      <dgm:spPr/>
      <dgm:t>
        <a:bodyPr/>
        <a:lstStyle/>
        <a:p>
          <a:endParaRPr lang="pt-BR"/>
        </a:p>
      </dgm:t>
    </dgm:pt>
    <dgm:pt modelId="{817744D6-0194-487E-9E27-31C1E615D6B5}">
      <dgm:prSet phldrT="[Texto]"/>
      <dgm:spPr>
        <a:solidFill>
          <a:schemeClr val="accent3">
            <a:lumMod val="75000"/>
          </a:schemeClr>
        </a:solidFill>
      </dgm:spPr>
      <dgm:t>
        <a:bodyPr/>
        <a:lstStyle/>
        <a:p>
          <a:r>
            <a:rPr lang="pt-BR" i="1" dirty="0" smtClean="0"/>
            <a:t>in </a:t>
          </a:r>
          <a:r>
            <a:rPr lang="pt-BR" i="1" dirty="0" err="1" smtClean="0"/>
            <a:t>vitro</a:t>
          </a:r>
          <a:r>
            <a:rPr lang="pt-BR" i="1" dirty="0" smtClean="0"/>
            <a:t> </a:t>
          </a:r>
          <a:r>
            <a:rPr lang="pt-BR" i="0" dirty="0" err="1" smtClean="0"/>
            <a:t>tests</a:t>
          </a:r>
          <a:r>
            <a:rPr lang="pt-BR" i="0" dirty="0" smtClean="0"/>
            <a:t> in </a:t>
          </a:r>
          <a:r>
            <a:rPr lang="pt-BR" i="0" dirty="0" err="1" smtClean="0"/>
            <a:t>multidrug</a:t>
          </a:r>
          <a:r>
            <a:rPr lang="pt-BR" i="0" dirty="0" smtClean="0"/>
            <a:t> </a:t>
          </a:r>
          <a:r>
            <a:rPr lang="pt-BR" i="0" dirty="0" err="1" smtClean="0"/>
            <a:t>resistant</a:t>
          </a:r>
          <a:r>
            <a:rPr lang="pt-BR" i="0" dirty="0" smtClean="0"/>
            <a:t> </a:t>
          </a:r>
          <a:r>
            <a:rPr lang="pt-BR" i="0" dirty="0" err="1" smtClean="0"/>
            <a:t>bacteria</a:t>
          </a:r>
          <a:endParaRPr lang="pt-BR" dirty="0"/>
        </a:p>
      </dgm:t>
    </dgm:pt>
    <dgm:pt modelId="{266E2224-CDFE-44EC-AB3D-C3B7BAC4FBB6}" type="parTrans" cxnId="{EE522173-679E-49E8-8D77-93A414E85173}">
      <dgm:prSet/>
      <dgm:spPr>
        <a:solidFill>
          <a:schemeClr val="accent3">
            <a:lumMod val="75000"/>
          </a:schemeClr>
        </a:solidFill>
      </dgm:spPr>
      <dgm:t>
        <a:bodyPr/>
        <a:lstStyle/>
        <a:p>
          <a:endParaRPr lang="pt-BR"/>
        </a:p>
      </dgm:t>
    </dgm:pt>
    <dgm:pt modelId="{72F3C33B-6BF5-4A7E-A49C-B4E04EA9924E}" type="sibTrans" cxnId="{EE522173-679E-49E8-8D77-93A414E85173}">
      <dgm:prSet/>
      <dgm:spPr/>
      <dgm:t>
        <a:bodyPr/>
        <a:lstStyle/>
        <a:p>
          <a:endParaRPr lang="pt-BR"/>
        </a:p>
      </dgm:t>
    </dgm:pt>
    <dgm:pt modelId="{A000F2D3-F0A0-45B8-92D6-4C44E743BBFB}">
      <dgm:prSet phldrT="[Texto]"/>
      <dgm:spPr>
        <a:solidFill>
          <a:schemeClr val="accent3">
            <a:lumMod val="75000"/>
          </a:schemeClr>
        </a:solidFill>
      </dgm:spPr>
      <dgm:t>
        <a:bodyPr/>
        <a:lstStyle/>
        <a:p>
          <a:r>
            <a:rPr lang="pt-BR" dirty="0" smtClean="0"/>
            <a:t>Molecular </a:t>
          </a:r>
          <a:r>
            <a:rPr lang="pt-BR" dirty="0" err="1" smtClean="0"/>
            <a:t>Epidemiology</a:t>
          </a:r>
          <a:endParaRPr lang="pt-BR" dirty="0"/>
        </a:p>
      </dgm:t>
    </dgm:pt>
    <dgm:pt modelId="{95B00D03-C199-47B8-99FD-3E91751F7966}" type="parTrans" cxnId="{FF90FFE4-EC73-465B-B47C-22F0A87618E0}">
      <dgm:prSet/>
      <dgm:spPr>
        <a:solidFill>
          <a:schemeClr val="accent3">
            <a:lumMod val="75000"/>
          </a:schemeClr>
        </a:solidFill>
      </dgm:spPr>
      <dgm:t>
        <a:bodyPr/>
        <a:lstStyle/>
        <a:p>
          <a:endParaRPr lang="pt-BR"/>
        </a:p>
      </dgm:t>
    </dgm:pt>
    <dgm:pt modelId="{5102EFDC-CE14-4BBC-8ACF-A72A57634CCB}" type="sibTrans" cxnId="{FF90FFE4-EC73-465B-B47C-22F0A87618E0}">
      <dgm:prSet/>
      <dgm:spPr/>
      <dgm:t>
        <a:bodyPr/>
        <a:lstStyle/>
        <a:p>
          <a:endParaRPr lang="pt-BR"/>
        </a:p>
      </dgm:t>
    </dgm:pt>
    <dgm:pt modelId="{1BDEBDE6-460C-4425-9A62-7883794754F4}">
      <dgm:prSet/>
      <dgm:spPr>
        <a:solidFill>
          <a:schemeClr val="accent3">
            <a:lumMod val="75000"/>
          </a:schemeClr>
        </a:solidFill>
      </dgm:spPr>
      <dgm:t>
        <a:bodyPr/>
        <a:lstStyle/>
        <a:p>
          <a:r>
            <a:rPr lang="pt-BR" dirty="0" err="1" smtClean="0"/>
            <a:t>Resistance</a:t>
          </a:r>
          <a:r>
            <a:rPr lang="pt-BR" dirty="0" smtClean="0"/>
            <a:t> </a:t>
          </a:r>
          <a:r>
            <a:rPr lang="pt-BR" dirty="0" err="1" smtClean="0"/>
            <a:t>Mechanism</a:t>
          </a:r>
          <a:endParaRPr lang="pt-BR" dirty="0"/>
        </a:p>
      </dgm:t>
    </dgm:pt>
    <dgm:pt modelId="{0C6CACE2-9A9D-4D1E-8F00-AD5349DEA89A}" type="parTrans" cxnId="{F8BC9F76-5235-40BA-A2D1-CFBB12062DDD}">
      <dgm:prSet/>
      <dgm:spPr>
        <a:solidFill>
          <a:schemeClr val="accent3">
            <a:lumMod val="75000"/>
          </a:schemeClr>
        </a:solidFill>
      </dgm:spPr>
      <dgm:t>
        <a:bodyPr/>
        <a:lstStyle/>
        <a:p>
          <a:endParaRPr lang="pt-BR"/>
        </a:p>
      </dgm:t>
    </dgm:pt>
    <dgm:pt modelId="{7C1E431F-84CB-4341-8376-C6DCD85FE11C}" type="sibTrans" cxnId="{F8BC9F76-5235-40BA-A2D1-CFBB12062DDD}">
      <dgm:prSet/>
      <dgm:spPr/>
      <dgm:t>
        <a:bodyPr/>
        <a:lstStyle/>
        <a:p>
          <a:endParaRPr lang="pt-BR"/>
        </a:p>
      </dgm:t>
    </dgm:pt>
    <dgm:pt modelId="{D321F31B-3ECC-4B45-8E65-B22F3536BFF6}">
      <dgm:prSet/>
      <dgm:spPr>
        <a:solidFill>
          <a:schemeClr val="accent3">
            <a:lumMod val="75000"/>
          </a:schemeClr>
        </a:solidFill>
      </dgm:spPr>
      <dgm:t>
        <a:bodyPr/>
        <a:lstStyle/>
        <a:p>
          <a:r>
            <a:rPr lang="pt-BR" dirty="0" err="1" smtClean="0"/>
            <a:t>Virulence</a:t>
          </a:r>
          <a:r>
            <a:rPr lang="pt-BR" dirty="0" smtClean="0"/>
            <a:t> </a:t>
          </a:r>
          <a:r>
            <a:rPr lang="pt-BR" dirty="0" err="1" smtClean="0"/>
            <a:t>Mechanism</a:t>
          </a:r>
          <a:endParaRPr lang="pt-BR" dirty="0"/>
        </a:p>
      </dgm:t>
    </dgm:pt>
    <dgm:pt modelId="{0F1F2A42-4198-441F-B4ED-D40FA528C0D3}" type="parTrans" cxnId="{19FB3B13-4294-4F1F-9387-5DD3BE251A8C}">
      <dgm:prSet/>
      <dgm:spPr>
        <a:solidFill>
          <a:schemeClr val="accent3">
            <a:lumMod val="75000"/>
          </a:schemeClr>
        </a:solidFill>
      </dgm:spPr>
      <dgm:t>
        <a:bodyPr/>
        <a:lstStyle/>
        <a:p>
          <a:endParaRPr lang="pt-BR"/>
        </a:p>
      </dgm:t>
    </dgm:pt>
    <dgm:pt modelId="{59568047-91FE-44B4-938C-48493EDE8E15}" type="sibTrans" cxnId="{19FB3B13-4294-4F1F-9387-5DD3BE251A8C}">
      <dgm:prSet/>
      <dgm:spPr/>
      <dgm:t>
        <a:bodyPr/>
        <a:lstStyle/>
        <a:p>
          <a:endParaRPr lang="pt-BR"/>
        </a:p>
      </dgm:t>
    </dgm:pt>
    <dgm:pt modelId="{24F8D5C7-65F3-43DC-BD80-4485A4021886}">
      <dgm:prSet phldrT="[Texto]"/>
      <dgm:spPr>
        <a:noFill/>
      </dgm:spPr>
      <dgm:t>
        <a:bodyPr/>
        <a:lstStyle/>
        <a:p>
          <a:pPr algn="ctr"/>
          <a:endParaRPr lang="pt-BR" dirty="0"/>
        </a:p>
      </dgm:t>
    </dgm:pt>
    <dgm:pt modelId="{66CE324F-DE8F-4D95-B8FA-58C3299B1B4B}" type="sibTrans" cxnId="{AA614C4D-95C6-4F23-878A-023CE6F0F89E}">
      <dgm:prSet/>
      <dgm:spPr/>
      <dgm:t>
        <a:bodyPr/>
        <a:lstStyle/>
        <a:p>
          <a:endParaRPr lang="pt-BR"/>
        </a:p>
      </dgm:t>
    </dgm:pt>
    <dgm:pt modelId="{94666B2E-5F44-4130-B090-9FEA0B38BA77}" type="parTrans" cxnId="{AA614C4D-95C6-4F23-878A-023CE6F0F89E}">
      <dgm:prSet/>
      <dgm:spPr/>
      <dgm:t>
        <a:bodyPr/>
        <a:lstStyle/>
        <a:p>
          <a:endParaRPr lang="pt-BR"/>
        </a:p>
      </dgm:t>
    </dgm:pt>
    <dgm:pt modelId="{280A6D9B-358D-4A97-A595-B68F2C6B334B}" type="pres">
      <dgm:prSet presAssocID="{F24E813B-CB86-4E70-8120-725A3CBF6720}" presName="Name0" presStyleCnt="0">
        <dgm:presLayoutVars>
          <dgm:chMax val="1"/>
          <dgm:dir/>
          <dgm:animLvl val="ctr"/>
          <dgm:resizeHandles val="exact"/>
        </dgm:presLayoutVars>
      </dgm:prSet>
      <dgm:spPr/>
      <dgm:t>
        <a:bodyPr/>
        <a:lstStyle/>
        <a:p>
          <a:endParaRPr lang="pt-BR"/>
        </a:p>
      </dgm:t>
    </dgm:pt>
    <dgm:pt modelId="{89142C81-7A48-4B6A-B75B-CFDD2D9F1B0F}" type="pres">
      <dgm:prSet presAssocID="{24F8D5C7-65F3-43DC-BD80-4485A4021886}" presName="centerShape" presStyleLbl="node0" presStyleIdx="0" presStyleCnt="1" custScaleX="184581" custScaleY="139595"/>
      <dgm:spPr/>
      <dgm:t>
        <a:bodyPr/>
        <a:lstStyle/>
        <a:p>
          <a:endParaRPr lang="pt-BR"/>
        </a:p>
      </dgm:t>
    </dgm:pt>
    <dgm:pt modelId="{AA7841F1-BBBC-4F7A-A7EB-72B286125A95}" type="pres">
      <dgm:prSet presAssocID="{0C6CACE2-9A9D-4D1E-8F00-AD5349DEA89A}" presName="parTrans" presStyleLbl="sibTrans2D1" presStyleIdx="0" presStyleCnt="5"/>
      <dgm:spPr/>
      <dgm:t>
        <a:bodyPr/>
        <a:lstStyle/>
        <a:p>
          <a:endParaRPr lang="pt-BR"/>
        </a:p>
      </dgm:t>
    </dgm:pt>
    <dgm:pt modelId="{FA2CA1EF-977E-4289-A25F-606BA1D2977D}" type="pres">
      <dgm:prSet presAssocID="{0C6CACE2-9A9D-4D1E-8F00-AD5349DEA89A}" presName="connectorText" presStyleLbl="sibTrans2D1" presStyleIdx="0" presStyleCnt="5"/>
      <dgm:spPr/>
      <dgm:t>
        <a:bodyPr/>
        <a:lstStyle/>
        <a:p>
          <a:endParaRPr lang="pt-BR"/>
        </a:p>
      </dgm:t>
    </dgm:pt>
    <dgm:pt modelId="{736C270B-16EA-4943-AE9B-5DF0DCC2AD4B}" type="pres">
      <dgm:prSet presAssocID="{1BDEBDE6-460C-4425-9A62-7883794754F4}" presName="node" presStyleLbl="node1" presStyleIdx="0" presStyleCnt="5" custScaleX="110731" custScaleY="78183" custRadScaleRad="99795" custRadScaleInc="765">
        <dgm:presLayoutVars>
          <dgm:bulletEnabled val="1"/>
        </dgm:presLayoutVars>
      </dgm:prSet>
      <dgm:spPr/>
      <dgm:t>
        <a:bodyPr/>
        <a:lstStyle/>
        <a:p>
          <a:endParaRPr lang="pt-BR"/>
        </a:p>
      </dgm:t>
    </dgm:pt>
    <dgm:pt modelId="{F77AF19B-ABDD-4D97-904C-14AE9098C495}" type="pres">
      <dgm:prSet presAssocID="{0F1F2A42-4198-441F-B4ED-D40FA528C0D3}" presName="parTrans" presStyleLbl="sibTrans2D1" presStyleIdx="1" presStyleCnt="5"/>
      <dgm:spPr/>
      <dgm:t>
        <a:bodyPr/>
        <a:lstStyle/>
        <a:p>
          <a:endParaRPr lang="pt-BR"/>
        </a:p>
      </dgm:t>
    </dgm:pt>
    <dgm:pt modelId="{D942F5B3-1747-4D00-99E0-78A424018F7B}" type="pres">
      <dgm:prSet presAssocID="{0F1F2A42-4198-441F-B4ED-D40FA528C0D3}" presName="connectorText" presStyleLbl="sibTrans2D1" presStyleIdx="1" presStyleCnt="5"/>
      <dgm:spPr/>
      <dgm:t>
        <a:bodyPr/>
        <a:lstStyle/>
        <a:p>
          <a:endParaRPr lang="pt-BR"/>
        </a:p>
      </dgm:t>
    </dgm:pt>
    <dgm:pt modelId="{D9A36C2B-E055-4C6A-B025-EBB15EF9E819}" type="pres">
      <dgm:prSet presAssocID="{D321F31B-3ECC-4B45-8E65-B22F3536BFF6}" presName="node" presStyleLbl="node1" presStyleIdx="1" presStyleCnt="5" custScaleX="128146" custScaleY="64073" custRadScaleRad="134751" custRadScaleInc="-27838">
        <dgm:presLayoutVars>
          <dgm:bulletEnabled val="1"/>
        </dgm:presLayoutVars>
      </dgm:prSet>
      <dgm:spPr/>
      <dgm:t>
        <a:bodyPr/>
        <a:lstStyle/>
        <a:p>
          <a:endParaRPr lang="pt-BR"/>
        </a:p>
      </dgm:t>
    </dgm:pt>
    <dgm:pt modelId="{1F650E73-01FC-4AC0-9841-A9FBD0771EBA}" type="pres">
      <dgm:prSet presAssocID="{757C2337-8250-4290-A75E-8CE53915F533}" presName="parTrans" presStyleLbl="sibTrans2D1" presStyleIdx="2" presStyleCnt="5"/>
      <dgm:spPr/>
      <dgm:t>
        <a:bodyPr/>
        <a:lstStyle/>
        <a:p>
          <a:endParaRPr lang="pt-BR"/>
        </a:p>
      </dgm:t>
    </dgm:pt>
    <dgm:pt modelId="{0D05882C-84B8-42E5-9026-A6ADBAD465A9}" type="pres">
      <dgm:prSet presAssocID="{757C2337-8250-4290-A75E-8CE53915F533}" presName="connectorText" presStyleLbl="sibTrans2D1" presStyleIdx="2" presStyleCnt="5"/>
      <dgm:spPr/>
      <dgm:t>
        <a:bodyPr/>
        <a:lstStyle/>
        <a:p>
          <a:endParaRPr lang="pt-BR"/>
        </a:p>
      </dgm:t>
    </dgm:pt>
    <dgm:pt modelId="{DD4CB040-6973-4E37-9418-35463E559159}" type="pres">
      <dgm:prSet presAssocID="{DF2129A5-8C5E-4F27-B6BF-0D7D38F16ACB}" presName="node" presStyleLbl="node1" presStyleIdx="2" presStyleCnt="5" custScaleX="128256" custScaleY="75710" custRadScaleRad="135479" custRadScaleInc="-54670">
        <dgm:presLayoutVars>
          <dgm:bulletEnabled val="1"/>
        </dgm:presLayoutVars>
      </dgm:prSet>
      <dgm:spPr/>
      <dgm:t>
        <a:bodyPr/>
        <a:lstStyle/>
        <a:p>
          <a:endParaRPr lang="pt-BR"/>
        </a:p>
      </dgm:t>
    </dgm:pt>
    <dgm:pt modelId="{75031D50-B25D-4AF3-B2A4-E3C36FE59598}" type="pres">
      <dgm:prSet presAssocID="{266E2224-CDFE-44EC-AB3D-C3B7BAC4FBB6}" presName="parTrans" presStyleLbl="sibTrans2D1" presStyleIdx="3" presStyleCnt="5"/>
      <dgm:spPr/>
      <dgm:t>
        <a:bodyPr/>
        <a:lstStyle/>
        <a:p>
          <a:endParaRPr lang="pt-BR"/>
        </a:p>
      </dgm:t>
    </dgm:pt>
    <dgm:pt modelId="{1F7FAF93-D5CD-4AB2-BF54-2E3EE891CDB6}" type="pres">
      <dgm:prSet presAssocID="{266E2224-CDFE-44EC-AB3D-C3B7BAC4FBB6}" presName="connectorText" presStyleLbl="sibTrans2D1" presStyleIdx="3" presStyleCnt="5"/>
      <dgm:spPr/>
      <dgm:t>
        <a:bodyPr/>
        <a:lstStyle/>
        <a:p>
          <a:endParaRPr lang="pt-BR"/>
        </a:p>
      </dgm:t>
    </dgm:pt>
    <dgm:pt modelId="{AD38EC43-EC04-4D94-8E18-98AEC5A51245}" type="pres">
      <dgm:prSet presAssocID="{817744D6-0194-487E-9E27-31C1E615D6B5}" presName="node" presStyleLbl="node1" presStyleIdx="3" presStyleCnt="5" custScaleX="142408" custScaleY="64627" custRadScaleRad="139371" custRadScaleInc="57685">
        <dgm:presLayoutVars>
          <dgm:bulletEnabled val="1"/>
        </dgm:presLayoutVars>
      </dgm:prSet>
      <dgm:spPr/>
      <dgm:t>
        <a:bodyPr/>
        <a:lstStyle/>
        <a:p>
          <a:endParaRPr lang="pt-BR"/>
        </a:p>
      </dgm:t>
    </dgm:pt>
    <dgm:pt modelId="{0F2DACE3-0168-4FFF-A564-4DD643FA35EA}" type="pres">
      <dgm:prSet presAssocID="{95B00D03-C199-47B8-99FD-3E91751F7966}" presName="parTrans" presStyleLbl="sibTrans2D1" presStyleIdx="4" presStyleCnt="5"/>
      <dgm:spPr/>
      <dgm:t>
        <a:bodyPr/>
        <a:lstStyle/>
        <a:p>
          <a:endParaRPr lang="pt-BR"/>
        </a:p>
      </dgm:t>
    </dgm:pt>
    <dgm:pt modelId="{927DEB3B-EAEC-48B4-BEB6-FFAFA6EB2F14}" type="pres">
      <dgm:prSet presAssocID="{95B00D03-C199-47B8-99FD-3E91751F7966}" presName="connectorText" presStyleLbl="sibTrans2D1" presStyleIdx="4" presStyleCnt="5"/>
      <dgm:spPr/>
      <dgm:t>
        <a:bodyPr/>
        <a:lstStyle/>
        <a:p>
          <a:endParaRPr lang="pt-BR"/>
        </a:p>
      </dgm:t>
    </dgm:pt>
    <dgm:pt modelId="{36067D45-0383-4436-B475-7F4E898E82F8}" type="pres">
      <dgm:prSet presAssocID="{A000F2D3-F0A0-45B8-92D6-4C44E743BBFB}" presName="node" presStyleLbl="node1" presStyleIdx="4" presStyleCnt="5" custScaleX="125803" custScaleY="78380" custRadScaleRad="157061" custRadScaleInc="14678">
        <dgm:presLayoutVars>
          <dgm:bulletEnabled val="1"/>
        </dgm:presLayoutVars>
      </dgm:prSet>
      <dgm:spPr/>
      <dgm:t>
        <a:bodyPr/>
        <a:lstStyle/>
        <a:p>
          <a:endParaRPr lang="pt-BR"/>
        </a:p>
      </dgm:t>
    </dgm:pt>
  </dgm:ptLst>
  <dgm:cxnLst>
    <dgm:cxn modelId="{361E6BD8-E685-1940-8E3A-AD5336665469}" type="presOf" srcId="{757C2337-8250-4290-A75E-8CE53915F533}" destId="{1F650E73-01FC-4AC0-9841-A9FBD0771EBA}" srcOrd="0" destOrd="0" presId="urn:microsoft.com/office/officeart/2005/8/layout/radial5"/>
    <dgm:cxn modelId="{857672B5-D260-9849-BF71-CE60E627A746}" type="presOf" srcId="{0F1F2A42-4198-441F-B4ED-D40FA528C0D3}" destId="{D942F5B3-1747-4D00-99E0-78A424018F7B}" srcOrd="1" destOrd="0" presId="urn:microsoft.com/office/officeart/2005/8/layout/radial5"/>
    <dgm:cxn modelId="{19FB3B13-4294-4F1F-9387-5DD3BE251A8C}" srcId="{24F8D5C7-65F3-43DC-BD80-4485A4021886}" destId="{D321F31B-3ECC-4B45-8E65-B22F3536BFF6}" srcOrd="1" destOrd="0" parTransId="{0F1F2A42-4198-441F-B4ED-D40FA528C0D3}" sibTransId="{59568047-91FE-44B4-938C-48493EDE8E15}"/>
    <dgm:cxn modelId="{FB06C424-1705-9D48-98C2-BFC0043B63BD}" type="presOf" srcId="{266E2224-CDFE-44EC-AB3D-C3B7BAC4FBB6}" destId="{1F7FAF93-D5CD-4AB2-BF54-2E3EE891CDB6}" srcOrd="1" destOrd="0" presId="urn:microsoft.com/office/officeart/2005/8/layout/radial5"/>
    <dgm:cxn modelId="{9B78DCDA-F177-F94E-A704-800A4AA2A4BA}" type="presOf" srcId="{266E2224-CDFE-44EC-AB3D-C3B7BAC4FBB6}" destId="{75031D50-B25D-4AF3-B2A4-E3C36FE59598}" srcOrd="0" destOrd="0" presId="urn:microsoft.com/office/officeart/2005/8/layout/radial5"/>
    <dgm:cxn modelId="{19FF47E9-D6F5-0A4E-8E8E-88841C24F721}" type="presOf" srcId="{95B00D03-C199-47B8-99FD-3E91751F7966}" destId="{927DEB3B-EAEC-48B4-BEB6-FFAFA6EB2F14}" srcOrd="1" destOrd="0" presId="urn:microsoft.com/office/officeart/2005/8/layout/radial5"/>
    <dgm:cxn modelId="{EE522173-679E-49E8-8D77-93A414E85173}" srcId="{24F8D5C7-65F3-43DC-BD80-4485A4021886}" destId="{817744D6-0194-487E-9E27-31C1E615D6B5}" srcOrd="3" destOrd="0" parTransId="{266E2224-CDFE-44EC-AB3D-C3B7BAC4FBB6}" sibTransId="{72F3C33B-6BF5-4A7E-A49C-B4E04EA9924E}"/>
    <dgm:cxn modelId="{35B4841F-09F7-D147-BD8A-97F878BC0B68}" type="presOf" srcId="{F24E813B-CB86-4E70-8120-725A3CBF6720}" destId="{280A6D9B-358D-4A97-A595-B68F2C6B334B}" srcOrd="0" destOrd="0" presId="urn:microsoft.com/office/officeart/2005/8/layout/radial5"/>
    <dgm:cxn modelId="{5969522F-AA7A-2249-9C0F-E7CDF3BAAA56}" type="presOf" srcId="{0C6CACE2-9A9D-4D1E-8F00-AD5349DEA89A}" destId="{FA2CA1EF-977E-4289-A25F-606BA1D2977D}" srcOrd="1" destOrd="0" presId="urn:microsoft.com/office/officeart/2005/8/layout/radial5"/>
    <dgm:cxn modelId="{B12154F9-027B-6840-87DB-CB1495D676B5}" type="presOf" srcId="{0C6CACE2-9A9D-4D1E-8F00-AD5349DEA89A}" destId="{AA7841F1-BBBC-4F7A-A7EB-72B286125A95}" srcOrd="0" destOrd="0" presId="urn:microsoft.com/office/officeart/2005/8/layout/radial5"/>
    <dgm:cxn modelId="{177C523B-D47A-274B-8E3F-C997E7BB526D}" type="presOf" srcId="{757C2337-8250-4290-A75E-8CE53915F533}" destId="{0D05882C-84B8-42E5-9026-A6ADBAD465A9}" srcOrd="1" destOrd="0" presId="urn:microsoft.com/office/officeart/2005/8/layout/radial5"/>
    <dgm:cxn modelId="{F8BC9F76-5235-40BA-A2D1-CFBB12062DDD}" srcId="{24F8D5C7-65F3-43DC-BD80-4485A4021886}" destId="{1BDEBDE6-460C-4425-9A62-7883794754F4}" srcOrd="0" destOrd="0" parTransId="{0C6CACE2-9A9D-4D1E-8F00-AD5349DEA89A}" sibTransId="{7C1E431F-84CB-4341-8376-C6DCD85FE11C}"/>
    <dgm:cxn modelId="{D24D6DCA-8489-A44E-AEAC-B1CC68F14CFC}" type="presOf" srcId="{0F1F2A42-4198-441F-B4ED-D40FA528C0D3}" destId="{F77AF19B-ABDD-4D97-904C-14AE9098C495}" srcOrd="0" destOrd="0" presId="urn:microsoft.com/office/officeart/2005/8/layout/radial5"/>
    <dgm:cxn modelId="{AA614C4D-95C6-4F23-878A-023CE6F0F89E}" srcId="{F24E813B-CB86-4E70-8120-725A3CBF6720}" destId="{24F8D5C7-65F3-43DC-BD80-4485A4021886}" srcOrd="0" destOrd="0" parTransId="{94666B2E-5F44-4130-B090-9FEA0B38BA77}" sibTransId="{66CE324F-DE8F-4D95-B8FA-58C3299B1B4B}"/>
    <dgm:cxn modelId="{FF90FFE4-EC73-465B-B47C-22F0A87618E0}" srcId="{24F8D5C7-65F3-43DC-BD80-4485A4021886}" destId="{A000F2D3-F0A0-45B8-92D6-4C44E743BBFB}" srcOrd="4" destOrd="0" parTransId="{95B00D03-C199-47B8-99FD-3E91751F7966}" sibTransId="{5102EFDC-CE14-4BBC-8ACF-A72A57634CCB}"/>
    <dgm:cxn modelId="{C0C9318E-4487-294E-858A-72C11742F0C8}" type="presOf" srcId="{D321F31B-3ECC-4B45-8E65-B22F3536BFF6}" destId="{D9A36C2B-E055-4C6A-B025-EBB15EF9E819}" srcOrd="0" destOrd="0" presId="urn:microsoft.com/office/officeart/2005/8/layout/radial5"/>
    <dgm:cxn modelId="{F395EA38-6ABC-6A40-A17A-A291ADBBC77E}" type="presOf" srcId="{DF2129A5-8C5E-4F27-B6BF-0D7D38F16ACB}" destId="{DD4CB040-6973-4E37-9418-35463E559159}" srcOrd="0" destOrd="0" presId="urn:microsoft.com/office/officeart/2005/8/layout/radial5"/>
    <dgm:cxn modelId="{1BE4F32F-DE15-4A09-8209-0FFD9C06E1B0}" srcId="{24F8D5C7-65F3-43DC-BD80-4485A4021886}" destId="{DF2129A5-8C5E-4F27-B6BF-0D7D38F16ACB}" srcOrd="2" destOrd="0" parTransId="{757C2337-8250-4290-A75E-8CE53915F533}" sibTransId="{6D11F2B9-59FF-40DC-A613-40336BAF2CEC}"/>
    <dgm:cxn modelId="{78FEED49-B616-8C44-8460-06831FB5FE6E}" type="presOf" srcId="{24F8D5C7-65F3-43DC-BD80-4485A4021886}" destId="{89142C81-7A48-4B6A-B75B-CFDD2D9F1B0F}" srcOrd="0" destOrd="0" presId="urn:microsoft.com/office/officeart/2005/8/layout/radial5"/>
    <dgm:cxn modelId="{576BFC5C-ABEC-FB43-A1F2-E0A9D04FE240}" type="presOf" srcId="{817744D6-0194-487E-9E27-31C1E615D6B5}" destId="{AD38EC43-EC04-4D94-8E18-98AEC5A51245}" srcOrd="0" destOrd="0" presId="urn:microsoft.com/office/officeart/2005/8/layout/radial5"/>
    <dgm:cxn modelId="{1E3AB092-9F2B-AE47-9C98-59EF4A2BF1F6}" type="presOf" srcId="{A000F2D3-F0A0-45B8-92D6-4C44E743BBFB}" destId="{36067D45-0383-4436-B475-7F4E898E82F8}" srcOrd="0" destOrd="0" presId="urn:microsoft.com/office/officeart/2005/8/layout/radial5"/>
    <dgm:cxn modelId="{CFCC9EA9-346C-554B-A219-0912582FAD52}" type="presOf" srcId="{95B00D03-C199-47B8-99FD-3E91751F7966}" destId="{0F2DACE3-0168-4FFF-A564-4DD643FA35EA}" srcOrd="0" destOrd="0" presId="urn:microsoft.com/office/officeart/2005/8/layout/radial5"/>
    <dgm:cxn modelId="{167210D6-BE05-5442-8CEF-BF963F77124D}" type="presOf" srcId="{1BDEBDE6-460C-4425-9A62-7883794754F4}" destId="{736C270B-16EA-4943-AE9B-5DF0DCC2AD4B}" srcOrd="0" destOrd="0" presId="urn:microsoft.com/office/officeart/2005/8/layout/radial5"/>
    <dgm:cxn modelId="{347993FC-6192-A242-82C1-1CFF934E4212}" type="presParOf" srcId="{280A6D9B-358D-4A97-A595-B68F2C6B334B}" destId="{89142C81-7A48-4B6A-B75B-CFDD2D9F1B0F}" srcOrd="0" destOrd="0" presId="urn:microsoft.com/office/officeart/2005/8/layout/radial5"/>
    <dgm:cxn modelId="{D734E6D7-A105-C04C-8B28-424562185573}" type="presParOf" srcId="{280A6D9B-358D-4A97-A595-B68F2C6B334B}" destId="{AA7841F1-BBBC-4F7A-A7EB-72B286125A95}" srcOrd="1" destOrd="0" presId="urn:microsoft.com/office/officeart/2005/8/layout/radial5"/>
    <dgm:cxn modelId="{706292D0-481D-4440-933F-E20039D850D5}" type="presParOf" srcId="{AA7841F1-BBBC-4F7A-A7EB-72B286125A95}" destId="{FA2CA1EF-977E-4289-A25F-606BA1D2977D}" srcOrd="0" destOrd="0" presId="urn:microsoft.com/office/officeart/2005/8/layout/radial5"/>
    <dgm:cxn modelId="{C3987B1B-731E-D140-BF94-AB8AFFDF3F0A}" type="presParOf" srcId="{280A6D9B-358D-4A97-A595-B68F2C6B334B}" destId="{736C270B-16EA-4943-AE9B-5DF0DCC2AD4B}" srcOrd="2" destOrd="0" presId="urn:microsoft.com/office/officeart/2005/8/layout/radial5"/>
    <dgm:cxn modelId="{1D3242EF-02B3-2843-BADB-1AAF189AC1AB}" type="presParOf" srcId="{280A6D9B-358D-4A97-A595-B68F2C6B334B}" destId="{F77AF19B-ABDD-4D97-904C-14AE9098C495}" srcOrd="3" destOrd="0" presId="urn:microsoft.com/office/officeart/2005/8/layout/radial5"/>
    <dgm:cxn modelId="{1FEC079F-751A-9B49-BA51-D5D4DCCDE286}" type="presParOf" srcId="{F77AF19B-ABDD-4D97-904C-14AE9098C495}" destId="{D942F5B3-1747-4D00-99E0-78A424018F7B}" srcOrd="0" destOrd="0" presId="urn:microsoft.com/office/officeart/2005/8/layout/radial5"/>
    <dgm:cxn modelId="{39BC7632-AB17-674A-BCC8-3AFD80539844}" type="presParOf" srcId="{280A6D9B-358D-4A97-A595-B68F2C6B334B}" destId="{D9A36C2B-E055-4C6A-B025-EBB15EF9E819}" srcOrd="4" destOrd="0" presId="urn:microsoft.com/office/officeart/2005/8/layout/radial5"/>
    <dgm:cxn modelId="{D02E813B-352B-6141-A209-26313DC583DA}" type="presParOf" srcId="{280A6D9B-358D-4A97-A595-B68F2C6B334B}" destId="{1F650E73-01FC-4AC0-9841-A9FBD0771EBA}" srcOrd="5" destOrd="0" presId="urn:microsoft.com/office/officeart/2005/8/layout/radial5"/>
    <dgm:cxn modelId="{65B555E0-92FA-6449-8B4F-AEA16B7B577D}" type="presParOf" srcId="{1F650E73-01FC-4AC0-9841-A9FBD0771EBA}" destId="{0D05882C-84B8-42E5-9026-A6ADBAD465A9}" srcOrd="0" destOrd="0" presId="urn:microsoft.com/office/officeart/2005/8/layout/radial5"/>
    <dgm:cxn modelId="{919CEED5-A725-584D-BF01-1F46C35D9BD9}" type="presParOf" srcId="{280A6D9B-358D-4A97-A595-B68F2C6B334B}" destId="{DD4CB040-6973-4E37-9418-35463E559159}" srcOrd="6" destOrd="0" presId="urn:microsoft.com/office/officeart/2005/8/layout/radial5"/>
    <dgm:cxn modelId="{E3BFC50C-F90F-5D40-8BAA-CD12F9259915}" type="presParOf" srcId="{280A6D9B-358D-4A97-A595-B68F2C6B334B}" destId="{75031D50-B25D-4AF3-B2A4-E3C36FE59598}" srcOrd="7" destOrd="0" presId="urn:microsoft.com/office/officeart/2005/8/layout/radial5"/>
    <dgm:cxn modelId="{7D88C36C-2E38-E648-940B-BF0D873D4C0E}" type="presParOf" srcId="{75031D50-B25D-4AF3-B2A4-E3C36FE59598}" destId="{1F7FAF93-D5CD-4AB2-BF54-2E3EE891CDB6}" srcOrd="0" destOrd="0" presId="urn:microsoft.com/office/officeart/2005/8/layout/radial5"/>
    <dgm:cxn modelId="{8A6092CB-C0F5-5746-B9E6-8F70CB994F43}" type="presParOf" srcId="{280A6D9B-358D-4A97-A595-B68F2C6B334B}" destId="{AD38EC43-EC04-4D94-8E18-98AEC5A51245}" srcOrd="8" destOrd="0" presId="urn:microsoft.com/office/officeart/2005/8/layout/radial5"/>
    <dgm:cxn modelId="{C0570E52-2D29-C440-A724-D551E3AE45BC}" type="presParOf" srcId="{280A6D9B-358D-4A97-A595-B68F2C6B334B}" destId="{0F2DACE3-0168-4FFF-A564-4DD643FA35EA}" srcOrd="9" destOrd="0" presId="urn:microsoft.com/office/officeart/2005/8/layout/radial5"/>
    <dgm:cxn modelId="{6DC24369-0E91-5645-A7DC-D9CAF54870E3}" type="presParOf" srcId="{0F2DACE3-0168-4FFF-A564-4DD643FA35EA}" destId="{927DEB3B-EAEC-48B4-BEB6-FFAFA6EB2F14}" srcOrd="0" destOrd="0" presId="urn:microsoft.com/office/officeart/2005/8/layout/radial5"/>
    <dgm:cxn modelId="{30B1B413-4333-E843-8F51-55796EF19E5B}" type="presParOf" srcId="{280A6D9B-358D-4A97-A595-B68F2C6B334B}" destId="{36067D45-0383-4436-B475-7F4E898E82F8}" srcOrd="1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42C81-7A48-4B6A-B75B-CFDD2D9F1B0F}">
      <dsp:nvSpPr>
        <dsp:cNvPr id="0" name=""/>
        <dsp:cNvSpPr/>
      </dsp:nvSpPr>
      <dsp:spPr>
        <a:xfrm>
          <a:off x="3160643" y="2158607"/>
          <a:ext cx="2574886" cy="1947336"/>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pt-BR" sz="6400" kern="1200" dirty="0"/>
        </a:p>
      </dsp:txBody>
      <dsp:txXfrm>
        <a:off x="3537726" y="2443788"/>
        <a:ext cx="1820720" cy="1376974"/>
      </dsp:txXfrm>
    </dsp:sp>
    <dsp:sp modelId="{AA7841F1-BBBC-4F7A-A7EB-72B286125A95}">
      <dsp:nvSpPr>
        <dsp:cNvPr id="0" name=""/>
        <dsp:cNvSpPr/>
      </dsp:nvSpPr>
      <dsp:spPr>
        <a:xfrm rot="16216524">
          <a:off x="4274505" y="1550471"/>
          <a:ext cx="359687" cy="557996"/>
        </a:xfrm>
        <a:prstGeom prst="rightArrow">
          <a:avLst>
            <a:gd name="adj1" fmla="val 60000"/>
            <a:gd name="adj2" fmla="val 5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t-BR" sz="1700" kern="1200"/>
        </a:p>
      </dsp:txBody>
      <dsp:txXfrm>
        <a:off x="4328199" y="1716022"/>
        <a:ext cx="251781" cy="334798"/>
      </dsp:txXfrm>
    </dsp:sp>
    <dsp:sp modelId="{736C270B-16EA-4943-AE9B-5DF0DCC2AD4B}">
      <dsp:nvSpPr>
        <dsp:cNvPr id="0" name=""/>
        <dsp:cNvSpPr/>
      </dsp:nvSpPr>
      <dsp:spPr>
        <a:xfrm>
          <a:off x="3550473" y="196856"/>
          <a:ext cx="1817278" cy="1283111"/>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pt-BR" sz="1700" kern="1200" dirty="0" err="1" smtClean="0"/>
            <a:t>Resistance</a:t>
          </a:r>
          <a:r>
            <a:rPr lang="pt-BR" sz="1700" kern="1200" dirty="0" smtClean="0"/>
            <a:t> </a:t>
          </a:r>
          <a:r>
            <a:rPr lang="pt-BR" sz="1700" kern="1200" dirty="0" err="1" smtClean="0"/>
            <a:t>Mechanism</a:t>
          </a:r>
          <a:endParaRPr lang="pt-BR" sz="1700" kern="1200" dirty="0"/>
        </a:p>
      </dsp:txBody>
      <dsp:txXfrm>
        <a:off x="3816607" y="384763"/>
        <a:ext cx="1285010" cy="907297"/>
      </dsp:txXfrm>
    </dsp:sp>
    <dsp:sp modelId="{F77AF19B-ABDD-4D97-904C-14AE9098C495}">
      <dsp:nvSpPr>
        <dsp:cNvPr id="0" name=""/>
        <dsp:cNvSpPr/>
      </dsp:nvSpPr>
      <dsp:spPr>
        <a:xfrm rot="19918699">
          <a:off x="5678640" y="2044791"/>
          <a:ext cx="577201" cy="557996"/>
        </a:xfrm>
        <a:prstGeom prst="rightArrow">
          <a:avLst>
            <a:gd name="adj1" fmla="val 60000"/>
            <a:gd name="adj2" fmla="val 5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t-BR" sz="1700" kern="1200"/>
        </a:p>
      </dsp:txBody>
      <dsp:txXfrm>
        <a:off x="5688452" y="2195713"/>
        <a:ext cx="409802" cy="334798"/>
      </dsp:txXfrm>
    </dsp:sp>
    <dsp:sp modelId="{D9A36C2B-E055-4C6A-B025-EBB15EF9E819}">
      <dsp:nvSpPr>
        <dsp:cNvPr id="0" name=""/>
        <dsp:cNvSpPr/>
      </dsp:nvSpPr>
      <dsp:spPr>
        <a:xfrm>
          <a:off x="6130824" y="1151333"/>
          <a:ext cx="2103087" cy="1051543"/>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pt-BR" sz="1700" kern="1200" dirty="0" err="1" smtClean="0"/>
            <a:t>Virulence</a:t>
          </a:r>
          <a:r>
            <a:rPr lang="pt-BR" sz="1700" kern="1200" dirty="0" smtClean="0"/>
            <a:t> </a:t>
          </a:r>
          <a:r>
            <a:rPr lang="pt-BR" sz="1700" kern="1200" dirty="0" err="1" smtClean="0"/>
            <a:t>Mechanism</a:t>
          </a:r>
          <a:endParaRPr lang="pt-BR" sz="1700" kern="1200" dirty="0"/>
        </a:p>
      </dsp:txBody>
      <dsp:txXfrm>
        <a:off x="6438814" y="1305328"/>
        <a:ext cx="1487107" cy="743553"/>
      </dsp:txXfrm>
    </dsp:sp>
    <dsp:sp modelId="{1F650E73-01FC-4AC0-9841-A9FBD0771EBA}">
      <dsp:nvSpPr>
        <dsp:cNvPr id="0" name=""/>
        <dsp:cNvSpPr/>
      </dsp:nvSpPr>
      <dsp:spPr>
        <a:xfrm rot="2059128">
          <a:off x="5556095" y="3812876"/>
          <a:ext cx="595438" cy="557996"/>
        </a:xfrm>
        <a:prstGeom prst="rightArrow">
          <a:avLst>
            <a:gd name="adj1" fmla="val 60000"/>
            <a:gd name="adj2" fmla="val 5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t-BR" sz="1700" kern="1200"/>
        </a:p>
      </dsp:txBody>
      <dsp:txXfrm>
        <a:off x="5570666" y="3877285"/>
        <a:ext cx="428039" cy="334798"/>
      </dsp:txXfrm>
    </dsp:sp>
    <dsp:sp modelId="{DD4CB040-6973-4E37-9418-35463E559159}">
      <dsp:nvSpPr>
        <dsp:cNvPr id="0" name=""/>
        <dsp:cNvSpPr/>
      </dsp:nvSpPr>
      <dsp:spPr>
        <a:xfrm>
          <a:off x="5967635" y="4266745"/>
          <a:ext cx="2104892" cy="1242525"/>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pt-BR" sz="1700" kern="1200" dirty="0" smtClean="0"/>
            <a:t>Search for </a:t>
          </a:r>
          <a:r>
            <a:rPr lang="pt-BR" sz="1700" kern="1200" dirty="0" err="1" smtClean="0"/>
            <a:t>new</a:t>
          </a:r>
          <a:r>
            <a:rPr lang="pt-BR" sz="1700" kern="1200" dirty="0" smtClean="0"/>
            <a:t> </a:t>
          </a:r>
          <a:r>
            <a:rPr lang="pt-BR" sz="1700" kern="1200" dirty="0" err="1" smtClean="0"/>
            <a:t>therapeutic</a:t>
          </a:r>
          <a:r>
            <a:rPr lang="pt-BR" sz="1700" kern="1200" dirty="0" smtClean="0"/>
            <a:t> </a:t>
          </a:r>
          <a:r>
            <a:rPr lang="pt-BR" sz="1700" kern="1200" dirty="0" err="1" smtClean="0"/>
            <a:t>targets</a:t>
          </a:r>
          <a:endParaRPr lang="pt-BR" sz="1700" kern="1200" dirty="0"/>
        </a:p>
      </dsp:txBody>
      <dsp:txXfrm>
        <a:off x="6275889" y="4448709"/>
        <a:ext cx="1488384" cy="878597"/>
      </dsp:txXfrm>
    </dsp:sp>
    <dsp:sp modelId="{75031D50-B25D-4AF3-B2A4-E3C36FE59598}">
      <dsp:nvSpPr>
        <dsp:cNvPr id="0" name=""/>
        <dsp:cNvSpPr/>
      </dsp:nvSpPr>
      <dsp:spPr>
        <a:xfrm rot="8805996">
          <a:off x="2640182" y="3821707"/>
          <a:ext cx="659739" cy="557996"/>
        </a:xfrm>
        <a:prstGeom prst="rightArrow">
          <a:avLst>
            <a:gd name="adj1" fmla="val 60000"/>
            <a:gd name="adj2" fmla="val 5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t-BR" sz="1700" kern="1200"/>
        </a:p>
      </dsp:txBody>
      <dsp:txXfrm rot="10800000">
        <a:off x="2793892" y="3887434"/>
        <a:ext cx="492340" cy="334798"/>
      </dsp:txXfrm>
    </dsp:sp>
    <dsp:sp modelId="{AD38EC43-EC04-4D94-8E18-98AEC5A51245}">
      <dsp:nvSpPr>
        <dsp:cNvPr id="0" name=""/>
        <dsp:cNvSpPr/>
      </dsp:nvSpPr>
      <dsp:spPr>
        <a:xfrm>
          <a:off x="599890" y="4357684"/>
          <a:ext cx="2337150" cy="1060635"/>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pt-BR" sz="1700" i="1" kern="1200" dirty="0" smtClean="0"/>
            <a:t>in </a:t>
          </a:r>
          <a:r>
            <a:rPr lang="pt-BR" sz="1700" i="1" kern="1200" dirty="0" err="1" smtClean="0"/>
            <a:t>vitro</a:t>
          </a:r>
          <a:r>
            <a:rPr lang="pt-BR" sz="1700" i="1" kern="1200" dirty="0" smtClean="0"/>
            <a:t> </a:t>
          </a:r>
          <a:r>
            <a:rPr lang="pt-BR" sz="1700" i="0" kern="1200" dirty="0" err="1" smtClean="0"/>
            <a:t>tests</a:t>
          </a:r>
          <a:r>
            <a:rPr lang="pt-BR" sz="1700" i="0" kern="1200" dirty="0" smtClean="0"/>
            <a:t> in </a:t>
          </a:r>
          <a:r>
            <a:rPr lang="pt-BR" sz="1700" i="0" kern="1200" dirty="0" err="1" smtClean="0"/>
            <a:t>multidrug</a:t>
          </a:r>
          <a:r>
            <a:rPr lang="pt-BR" sz="1700" i="0" kern="1200" dirty="0" smtClean="0"/>
            <a:t> </a:t>
          </a:r>
          <a:r>
            <a:rPr lang="pt-BR" sz="1700" i="0" kern="1200" dirty="0" err="1" smtClean="0"/>
            <a:t>resistant</a:t>
          </a:r>
          <a:r>
            <a:rPr lang="pt-BR" sz="1700" i="0" kern="1200" dirty="0" smtClean="0"/>
            <a:t> </a:t>
          </a:r>
          <a:r>
            <a:rPr lang="pt-BR" sz="1700" i="0" kern="1200" dirty="0" err="1" smtClean="0"/>
            <a:t>bacteria</a:t>
          </a:r>
          <a:endParaRPr lang="pt-BR" sz="1700" kern="1200" dirty="0"/>
        </a:p>
      </dsp:txBody>
      <dsp:txXfrm>
        <a:off x="942158" y="4513010"/>
        <a:ext cx="1652614" cy="749983"/>
      </dsp:txXfrm>
    </dsp:sp>
    <dsp:sp modelId="{0F2DACE3-0168-4FFF-A564-4DD643FA35EA}">
      <dsp:nvSpPr>
        <dsp:cNvPr id="0" name=""/>
        <dsp:cNvSpPr/>
      </dsp:nvSpPr>
      <dsp:spPr>
        <a:xfrm rot="12197045">
          <a:off x="2286590" y="2090433"/>
          <a:ext cx="777674" cy="557996"/>
        </a:xfrm>
        <a:prstGeom prst="rightArrow">
          <a:avLst>
            <a:gd name="adj1" fmla="val 60000"/>
            <a:gd name="adj2" fmla="val 5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pt-BR" sz="1700" kern="1200"/>
        </a:p>
      </dsp:txBody>
      <dsp:txXfrm rot="10800000">
        <a:off x="2447172" y="2235118"/>
        <a:ext cx="610275" cy="334798"/>
      </dsp:txXfrm>
    </dsp:sp>
    <dsp:sp modelId="{36067D45-0383-4436-B475-7F4E898E82F8}">
      <dsp:nvSpPr>
        <dsp:cNvPr id="0" name=""/>
        <dsp:cNvSpPr/>
      </dsp:nvSpPr>
      <dsp:spPr>
        <a:xfrm>
          <a:off x="99592" y="1062023"/>
          <a:ext cx="2064634" cy="1286345"/>
        </a:xfrm>
        <a:prstGeom prst="ellipse">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pt-BR" sz="1700" kern="1200" dirty="0" smtClean="0"/>
            <a:t>Molecular </a:t>
          </a:r>
          <a:r>
            <a:rPr lang="pt-BR" sz="1700" kern="1200" dirty="0" err="1" smtClean="0"/>
            <a:t>Epidemiology</a:t>
          </a:r>
          <a:endParaRPr lang="pt-BR" sz="1700" kern="1200" dirty="0"/>
        </a:p>
      </dsp:txBody>
      <dsp:txXfrm>
        <a:off x="401951" y="1250404"/>
        <a:ext cx="1459916" cy="90958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57.wmf"/><Relationship Id="rId3"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4235451" cy="38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0" hangingPunct="0">
              <a:defRPr sz="1200"/>
            </a:lvl1pPr>
          </a:lstStyle>
          <a:p>
            <a:pPr>
              <a:defRPr/>
            </a:pPr>
            <a:endParaRPr lang="pt-BR"/>
          </a:p>
        </p:txBody>
      </p:sp>
      <p:sp>
        <p:nvSpPr>
          <p:cNvPr id="3075" name="Rectangle 3"/>
          <p:cNvSpPr>
            <a:spLocks noGrp="1" noChangeArrowheads="1"/>
          </p:cNvSpPr>
          <p:nvPr>
            <p:ph type="dt" sz="quarter" idx="1"/>
          </p:nvPr>
        </p:nvSpPr>
        <p:spPr bwMode="auto">
          <a:xfrm>
            <a:off x="5538788" y="0"/>
            <a:ext cx="4235450" cy="38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pt-BR"/>
          </a:p>
        </p:txBody>
      </p:sp>
      <p:sp>
        <p:nvSpPr>
          <p:cNvPr id="3076" name="Rectangle 4"/>
          <p:cNvSpPr>
            <a:spLocks noGrp="1" noChangeArrowheads="1"/>
          </p:cNvSpPr>
          <p:nvPr>
            <p:ph type="ftr" sz="quarter" idx="2"/>
          </p:nvPr>
        </p:nvSpPr>
        <p:spPr bwMode="auto">
          <a:xfrm>
            <a:off x="-1588" y="6477000"/>
            <a:ext cx="4235451" cy="381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0" hangingPunct="0">
              <a:defRPr sz="1200"/>
            </a:lvl1pPr>
          </a:lstStyle>
          <a:p>
            <a:pPr>
              <a:defRPr/>
            </a:pPr>
            <a:endParaRPr lang="pt-BR"/>
          </a:p>
        </p:txBody>
      </p:sp>
      <p:sp>
        <p:nvSpPr>
          <p:cNvPr id="3077" name="Rectangle 5"/>
          <p:cNvSpPr>
            <a:spLocks noGrp="1" noChangeArrowheads="1"/>
          </p:cNvSpPr>
          <p:nvPr>
            <p:ph type="sldNum" sz="quarter" idx="3"/>
          </p:nvPr>
        </p:nvSpPr>
        <p:spPr bwMode="auto">
          <a:xfrm>
            <a:off x="5538788" y="6477000"/>
            <a:ext cx="4235450" cy="381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1EA909DE-B561-4B39-A93B-CFEFF70C3290}" type="slidenum">
              <a:rPr lang="pt-BR"/>
              <a:pPr>
                <a:defRPr/>
              </a:pPr>
              <a:t>‹#›</a:t>
            </a:fld>
            <a:endParaRPr lang="pt-BR"/>
          </a:p>
        </p:txBody>
      </p:sp>
    </p:spTree>
    <p:extLst>
      <p:ext uri="{BB962C8B-B14F-4D97-AF65-F5344CB8AC3E}">
        <p14:creationId xmlns:p14="http://schemas.microsoft.com/office/powerpoint/2010/main" val="3337725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4235451" cy="38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0" hangingPunct="0">
              <a:defRPr sz="1200"/>
            </a:lvl1pPr>
          </a:lstStyle>
          <a:p>
            <a:pPr>
              <a:defRPr/>
            </a:pPr>
            <a:endParaRPr lang="pt-BR"/>
          </a:p>
        </p:txBody>
      </p:sp>
      <p:sp>
        <p:nvSpPr>
          <p:cNvPr id="2051" name="Rectangle 3"/>
          <p:cNvSpPr>
            <a:spLocks noGrp="1" noChangeArrowheads="1"/>
          </p:cNvSpPr>
          <p:nvPr>
            <p:ph type="dt" idx="1"/>
          </p:nvPr>
        </p:nvSpPr>
        <p:spPr bwMode="auto">
          <a:xfrm>
            <a:off x="5538788" y="0"/>
            <a:ext cx="4235450" cy="38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pt-BR"/>
          </a:p>
        </p:txBody>
      </p:sp>
      <p:sp>
        <p:nvSpPr>
          <p:cNvPr id="88068" name="Rectangle 4"/>
          <p:cNvSpPr>
            <a:spLocks noGrp="1" noRot="1" noChangeAspect="1" noChangeArrowheads="1" noTextEdit="1"/>
          </p:cNvSpPr>
          <p:nvPr>
            <p:ph type="sldImg" idx="2"/>
          </p:nvPr>
        </p:nvSpPr>
        <p:spPr bwMode="auto">
          <a:xfrm>
            <a:off x="3017838" y="534988"/>
            <a:ext cx="3736975" cy="2587625"/>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1303338" y="3276600"/>
            <a:ext cx="7165975" cy="3048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1588" y="6477000"/>
            <a:ext cx="4235451" cy="381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0" hangingPunct="0">
              <a:defRPr sz="1200"/>
            </a:lvl1pPr>
          </a:lstStyle>
          <a:p>
            <a:pPr>
              <a:defRPr/>
            </a:pPr>
            <a:endParaRPr lang="pt-BR"/>
          </a:p>
        </p:txBody>
      </p:sp>
      <p:sp>
        <p:nvSpPr>
          <p:cNvPr id="2055" name="Rectangle 7"/>
          <p:cNvSpPr>
            <a:spLocks noGrp="1" noChangeArrowheads="1"/>
          </p:cNvSpPr>
          <p:nvPr>
            <p:ph type="sldNum" sz="quarter" idx="5"/>
          </p:nvPr>
        </p:nvSpPr>
        <p:spPr bwMode="auto">
          <a:xfrm>
            <a:off x="5538788" y="6477000"/>
            <a:ext cx="4235450" cy="381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EA3E7D81-EB6E-43D6-83F3-7E2F6FF588E9}" type="slidenum">
              <a:rPr lang="pt-BR"/>
              <a:pPr>
                <a:defRPr/>
              </a:pPr>
              <a:t>‹#›</a:t>
            </a:fld>
            <a:endParaRPr lang="pt-BR"/>
          </a:p>
        </p:txBody>
      </p:sp>
    </p:spTree>
    <p:extLst>
      <p:ext uri="{BB962C8B-B14F-4D97-AF65-F5344CB8AC3E}">
        <p14:creationId xmlns:p14="http://schemas.microsoft.com/office/powerpoint/2010/main" val="2231491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www.scopus.com/authid/detail.url?origin=resultslist&amp;authorId=42361850800&amp;zone=" TargetMode="External"/><Relationship Id="rId14" Type="http://schemas.openxmlformats.org/officeDocument/2006/relationships/hyperlink" Target="http://www.scopus.com/authid/detail.url?origin=resultslist&amp;authorId=26030340600&amp;zone=" TargetMode="External"/><Relationship Id="rId15" Type="http://schemas.openxmlformats.org/officeDocument/2006/relationships/hyperlink" Target="http://www.scopus.com/source/sourceInfo.url?sourceId=24672&amp;origin=resultslist" TargetMode="External"/><Relationship Id="rId16" Type="http://schemas.openxmlformats.org/officeDocument/2006/relationships/hyperlink" Target="http://www.scopus.com/record/display.url?eid=2-s2.0-84883807970&amp;origin=resultslist&amp;sort=plf-f&amp;src=s&amp;st1=ellena&amp;st2=j*&amp;nlo=1&amp;nlr=20&amp;nls=&amp;sid=uV_UeVNJdF_KVJ6YZCz2A-o:502&amp;sot=anl&amp;sdt=aut&amp;sl=42&amp;s=AU-ID(%22Ellena,+Javier+Alcides%22+7006754403)&amp;relpos=3&amp;relpos=3&amp;citeCnt=0&amp;searchTerm=AU-ID(%5C&amp;quot;Ellena,+Javier+Alcides%5C&amp;quot;+7006754403)" TargetMode="External"/><Relationship Id="rId17" Type="http://schemas.openxmlformats.org/officeDocument/2006/relationships/hyperlink" Target="http://www.scopus.com/authid/detail.url?origin=resultslist&amp;authorId=55851075400&amp;zone=" TargetMode="External"/><Relationship Id="rId18" Type="http://schemas.openxmlformats.org/officeDocument/2006/relationships/hyperlink" Target="http://www.scopus.com/authid/detail.url?origin=resultslist&amp;authorId=8419726000&amp;zone=" TargetMode="External"/><Relationship Id="rId19" Type="http://schemas.openxmlformats.org/officeDocument/2006/relationships/hyperlink" Target="http://www.scopus.com/authid/detail.url?origin=resultslist&amp;authorId=6506618715&amp;zone=" TargetMode="External"/><Relationship Id="rId50" Type="http://schemas.openxmlformats.org/officeDocument/2006/relationships/hyperlink" Target="http://www.scopus.com/record/display.url?eid=2-s2.0-84857790075&amp;origin=resultslist&amp;sort=plf-f&amp;src=s&amp;st1=ellena&amp;st2=j*&amp;nlo=1&amp;nlr=20&amp;nls=&amp;sid=uV_UeVNJdF_KVJ6YZCz2A-o:502&amp;sot=anl&amp;sdt=aut&amp;sl=42&amp;s=AU-ID(%22Ellena,+Javier+Alcides%22+7006754403)&amp;relpos=44&amp;relpos=4&amp;citeCnt=3&amp;searchTerm=AU-ID(%5C&amp;quot;Ellena,+Javier+Alcides%5C&amp;quot;+7006754403)" TargetMode="External"/><Relationship Id="rId51" Type="http://schemas.openxmlformats.org/officeDocument/2006/relationships/hyperlink" Target="http://www.scopus.com/authid/detail.url?origin=resultslist&amp;authorId=41861075900&amp;zone=" TargetMode="External"/><Relationship Id="rId52" Type="http://schemas.openxmlformats.org/officeDocument/2006/relationships/hyperlink" Target="http://www.scopus.com/authid/detail.url?origin=resultslist&amp;authorId=7005132239&amp;zone=" TargetMode="External"/><Relationship Id="rId53" Type="http://schemas.openxmlformats.org/officeDocument/2006/relationships/hyperlink" Target="http://www.scopus.com/authid/detail.url?origin=resultslist&amp;authorId=8524461800&amp;zone=" TargetMode="External"/><Relationship Id="rId54" Type="http://schemas.openxmlformats.org/officeDocument/2006/relationships/hyperlink" Target="http://www.scopus.com/authid/detail.url?origin=resultslist&amp;authorId=6602163509&amp;zone=" TargetMode="External"/><Relationship Id="rId55" Type="http://schemas.openxmlformats.org/officeDocument/2006/relationships/hyperlink" Target="http://www.scopus.com/source/sourceInfo.url?sourceId=24061&amp;origin=resultslist" TargetMode="External"/><Relationship Id="rId40" Type="http://schemas.openxmlformats.org/officeDocument/2006/relationships/hyperlink" Target="http://www.scopus.com/record/display.url?eid=2-s2.0-84867023848&amp;origin=resultslist&amp;sort=plf-f&amp;src=s&amp;st1=ellena&amp;st2=j*&amp;nlo=1&amp;nlr=20&amp;nls=&amp;sid=uV_UeVNJdF_KVJ6YZCz2A-o:502&amp;sot=anl&amp;sdt=aut&amp;sl=42&amp;s=AU-ID(%22Ellena,+Javier+Alcides%22+7006754403)&amp;relpos=30&amp;relpos=10&amp;citeCnt=2&amp;searchTerm=AU-ID(%5C&amp;quot;Ellena,+Javier+Alcides%5C&amp;quot;+7006754403)" TargetMode="External"/><Relationship Id="rId41" Type="http://schemas.openxmlformats.org/officeDocument/2006/relationships/hyperlink" Target="http://www.scopus.com/authid/detail.url?origin=resultslist&amp;authorId=37046684200&amp;zone=" TargetMode="External"/><Relationship Id="rId42" Type="http://schemas.openxmlformats.org/officeDocument/2006/relationships/hyperlink" Target="http://www.scopus.com/record/display.url?eid=2-s2.0-84862845561&amp;origin=resultslist&amp;sort=plf-f&amp;src=s&amp;st1=ellena&amp;st2=j*&amp;nlo=1&amp;nlr=20&amp;nls=&amp;sid=uV_UeVNJdF_KVJ6YZCz2A-o:502&amp;sot=anl&amp;sdt=aut&amp;sl=42&amp;s=AU-ID(%22Ellena,+Javier+Alcides%22+7006754403)&amp;relpos=34&amp;relpos=14&amp;citeCnt=2&amp;searchTerm=AU-ID(%5C&amp;quot;Ellena,+Javier+Alcides%5C&amp;quot;+7006754403)" TargetMode="External"/><Relationship Id="rId43" Type="http://schemas.openxmlformats.org/officeDocument/2006/relationships/hyperlink" Target="http://www.scopus.com/authid/detail.url?origin=resultslist&amp;authorId=55263485200&amp;zone=" TargetMode="External"/><Relationship Id="rId44" Type="http://schemas.openxmlformats.org/officeDocument/2006/relationships/hyperlink" Target="http://www.scopus.com/authid/detail.url?origin=resultslist&amp;authorId=55262988900&amp;zone=" TargetMode="External"/><Relationship Id="rId45" Type="http://schemas.openxmlformats.org/officeDocument/2006/relationships/hyperlink" Target="http://www.scopus.com/authid/detail.url?origin=resultslist&amp;authorId=55263485300&amp;zone=" TargetMode="External"/><Relationship Id="rId46" Type="http://schemas.openxmlformats.org/officeDocument/2006/relationships/hyperlink" Target="http://www.scopus.com/authid/detail.url?origin=resultslist&amp;authorId=55263485100&amp;zone=" TargetMode="External"/><Relationship Id="rId47" Type="http://schemas.openxmlformats.org/officeDocument/2006/relationships/hyperlink" Target="http://www.scopus.com/authid/detail.url?origin=resultslist&amp;authorId=55263485000&amp;zone=" TargetMode="External"/><Relationship Id="rId48" Type="http://schemas.openxmlformats.org/officeDocument/2006/relationships/hyperlink" Target="http://www.scopus.com/record/display.url?eid=2-s2.0-84858031527&amp;origin=resultslist&amp;sort=plf-f&amp;src=s&amp;st1=ellena&amp;st2=j*&amp;nlo=1&amp;nlr=20&amp;nls=&amp;sid=uV_UeVNJdF_KVJ6YZCz2A-o:502&amp;sot=anl&amp;sdt=aut&amp;sl=42&amp;s=AU-ID(%22Ellena,+Javier+Alcides%22+7006754403)&amp;relpos=40&amp;relpos=0&amp;citeCnt=6&amp;searchTerm=AU-ID(%5C&amp;quot;Ellena,+Javier+Alcides%5C&amp;quot;+7006754403)" TargetMode="External"/><Relationship Id="rId49" Type="http://schemas.openxmlformats.org/officeDocument/2006/relationships/hyperlink" Target="http://www.scopus.com/authid/detail.url?origin=resultslist&amp;authorId=55075285500&amp;zone=" TargetMode="External"/><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scopus.com/authid/detail.url?origin=resultslist&amp;authorId=55901940400&amp;zone=" TargetMode="External"/><Relationship Id="rId4" Type="http://schemas.openxmlformats.org/officeDocument/2006/relationships/hyperlink" Target="http://www.scopus.com/authid/detail.url?origin=resultslist&amp;authorId=6602753951&amp;zone=" TargetMode="External"/><Relationship Id="rId5" Type="http://schemas.openxmlformats.org/officeDocument/2006/relationships/hyperlink" Target="http://www.scopus.com/authid/detail.url?origin=resultslist&amp;authorId=55902375500&amp;zone=" TargetMode="External"/><Relationship Id="rId6" Type="http://schemas.openxmlformats.org/officeDocument/2006/relationships/hyperlink" Target="http://www.scopus.com/authid/detail.url?origin=resultslist&amp;authorId=7003366149&amp;zone=" TargetMode="External"/><Relationship Id="rId7" Type="http://schemas.openxmlformats.org/officeDocument/2006/relationships/hyperlink" Target="http://www.scopus.com/authid/detail.url?origin=resultslist&amp;authorId=7006754403&amp;zone=" TargetMode="External"/><Relationship Id="rId8" Type="http://schemas.openxmlformats.org/officeDocument/2006/relationships/hyperlink" Target="http://www.scopus.com/authid/detail.url?origin=resultslist&amp;authorId=7202837876&amp;zone=" TargetMode="External"/><Relationship Id="rId9" Type="http://schemas.openxmlformats.org/officeDocument/2006/relationships/hyperlink" Target="http://www.scopus.com/source/sourceInfo.url?sourceId=24530&amp;origin=resultslist" TargetMode="External"/><Relationship Id="rId30" Type="http://schemas.openxmlformats.org/officeDocument/2006/relationships/hyperlink" Target="http://www.scopus.com/authid/detail.url?origin=resultslist&amp;authorId=55782725000&amp;zone=" TargetMode="External"/><Relationship Id="rId31" Type="http://schemas.openxmlformats.org/officeDocument/2006/relationships/hyperlink" Target="http://www.scopus.com/source/sourceInfo.url?sourceId=10600153309&amp;origin=resultslist" TargetMode="External"/><Relationship Id="rId32" Type="http://schemas.openxmlformats.org/officeDocument/2006/relationships/hyperlink" Target="http://www.scopus.com/record/display.url?eid=2-s2.0-84865681324&amp;origin=resultslist&amp;sort=plf-f&amp;src=s&amp;st1=ellena&amp;st2=j*&amp;nlo=1&amp;nlr=20&amp;nls=&amp;sid=uV_UeVNJdF_KVJ6YZCz2A-o:502&amp;sot=anl&amp;sdt=aut&amp;sl=42&amp;s=AU-ID(%22Ellena,+Javier+Alcides%22+7006754403)&amp;relpos=29&amp;relpos=9&amp;citeCnt=1&amp;searchTerm=AU-ID(%5C&amp;quot;Ellena,+Javier+Alcides%5C&amp;quot;+7006754403)" TargetMode="External"/><Relationship Id="rId33" Type="http://schemas.openxmlformats.org/officeDocument/2006/relationships/hyperlink" Target="http://www.scopus.com/authid/detail.url?origin=resultslist&amp;authorId=15730042500&amp;zone=" TargetMode="External"/><Relationship Id="rId34" Type="http://schemas.openxmlformats.org/officeDocument/2006/relationships/hyperlink" Target="http://www.scopus.com/authid/detail.url?origin=resultslist&amp;authorId=50261433500&amp;zone=" TargetMode="External"/><Relationship Id="rId35" Type="http://schemas.openxmlformats.org/officeDocument/2006/relationships/hyperlink" Target="http://www.scopus.com/authid/detail.url?origin=resultslist&amp;authorId=50261116100&amp;zone=" TargetMode="External"/><Relationship Id="rId36" Type="http://schemas.openxmlformats.org/officeDocument/2006/relationships/hyperlink" Target="http://www.scopus.com/authid/detail.url?origin=resultslist&amp;authorId=25230736400&amp;zone=" TargetMode="External"/><Relationship Id="rId37" Type="http://schemas.openxmlformats.org/officeDocument/2006/relationships/hyperlink" Target="http://www.scopus.com/authid/detail.url?origin=resultslist&amp;authorId=55350099900&amp;zone=" TargetMode="External"/><Relationship Id="rId38" Type="http://schemas.openxmlformats.org/officeDocument/2006/relationships/hyperlink" Target="http://www.scopus.com/authid/detail.url?origin=resultslist&amp;authorId=6701425043&amp;zone=" TargetMode="External"/><Relationship Id="rId39" Type="http://schemas.openxmlformats.org/officeDocument/2006/relationships/hyperlink" Target="http://www.scopus.com/source/sourceInfo.url?sourceId=130039&amp;origin=resultslist" TargetMode="External"/><Relationship Id="rId20" Type="http://schemas.openxmlformats.org/officeDocument/2006/relationships/hyperlink" Target="http://www.scopus.com/authid/detail.url?origin=resultslist&amp;authorId=6602090306&amp;zone=" TargetMode="External"/><Relationship Id="rId21" Type="http://schemas.openxmlformats.org/officeDocument/2006/relationships/hyperlink" Target="http://www.scopus.com/source/sourceInfo.url?sourceId=23079&amp;origin=resultslist" TargetMode="External"/><Relationship Id="rId22" Type="http://schemas.openxmlformats.org/officeDocument/2006/relationships/hyperlink" Target="http://www.scopus.com/record/display.url?eid=2-s2.0-84879747971&amp;origin=resultslist&amp;sort=plf-f&amp;src=s&amp;st1=ellena&amp;st2=j*&amp;nlo=1&amp;nlr=20&amp;nls=&amp;sid=uV_UeVNJdF_KVJ6YZCz2A-o:502&amp;sot=anl&amp;sdt=aut&amp;sl=42&amp;s=AU-ID(%22Ellena,+Javier+Alcides%22+7006754403)&amp;relpos=8&amp;relpos=8&amp;citeCnt=0&amp;searchTerm=AU-ID(%5C&amp;quot;Ellena,+Javier+Alcides%5C&amp;quot;+7006754403)" TargetMode="External"/><Relationship Id="rId23" Type="http://schemas.openxmlformats.org/officeDocument/2006/relationships/hyperlink" Target="http://www.scopus.com/authid/detail.url?origin=resultslist&amp;authorId=55204445200&amp;zone=" TargetMode="External"/><Relationship Id="rId24" Type="http://schemas.openxmlformats.org/officeDocument/2006/relationships/hyperlink" Target="http://www.scopus.com/authid/detail.url?origin=resultslist&amp;authorId=35742949000&amp;zone=" TargetMode="External"/><Relationship Id="rId25" Type="http://schemas.openxmlformats.org/officeDocument/2006/relationships/hyperlink" Target="http://www.scopus.com/authid/detail.url?origin=resultslist&amp;authorId=55782873300&amp;zone=" TargetMode="External"/><Relationship Id="rId26" Type="http://schemas.openxmlformats.org/officeDocument/2006/relationships/hyperlink" Target="http://www.scopus.com/authid/detail.url?origin=resultslist&amp;authorId=55205131100&amp;zone=" TargetMode="External"/><Relationship Id="rId27" Type="http://schemas.openxmlformats.org/officeDocument/2006/relationships/hyperlink" Target="http://www.scopus.com/authid/detail.url?origin=resultslist&amp;authorId=55783339800&amp;zone=" TargetMode="External"/><Relationship Id="rId28" Type="http://schemas.openxmlformats.org/officeDocument/2006/relationships/hyperlink" Target="http://www.scopus.com/authid/detail.url?origin=resultslist&amp;authorId=55204819300&amp;zone=" TargetMode="External"/><Relationship Id="rId29" Type="http://schemas.openxmlformats.org/officeDocument/2006/relationships/hyperlink" Target="http://www.scopus.com/authid/detail.url?origin=resultslist&amp;authorId=55782618300&amp;zone=" TargetMode="External"/><Relationship Id="rId10" Type="http://schemas.openxmlformats.org/officeDocument/2006/relationships/hyperlink" Target="http://www.scopus.com/record/display.url?eid=2-s2.0-84885097654&amp;origin=resultslist&amp;sort=plf-f&amp;src=s&amp;st1=ellena&amp;st2=j*&amp;nlo=1&amp;nlr=20&amp;nls=&amp;sid=uV_UeVNJdF_KVJ6YZCz2A-o:502&amp;sot=anl&amp;sdt=aut&amp;sl=42&amp;s=AU-ID(%22Ellena,+Javier+Alcides%22+7006754403)&amp;relpos=2&amp;relpos=2&amp;citeCnt=0&amp;searchTerm=AU-ID(%5C&amp;quot;Ellena,+Javier+Alcides%5C&amp;quot;+7006754403)" TargetMode="External"/><Relationship Id="rId11" Type="http://schemas.openxmlformats.org/officeDocument/2006/relationships/hyperlink" Target="http://www.scopus.com/authid/detail.url?origin=resultslist&amp;authorId=23134424900&amp;zone=" TargetMode="External"/><Relationship Id="rId12" Type="http://schemas.openxmlformats.org/officeDocument/2006/relationships/hyperlink" Target="http://www.scopus.com/authid/detail.url?origin=resultslist&amp;authorId=55875518000&amp;zo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pubs.acs.org/doi/abs/10.1021/ma400648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pubs.acs.org/doi/abs/10.1021/am403681q"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20636A7-A7E2-4A61-A6F7-CEEF69AED335}" type="slidenum">
              <a:rPr lang="pt-BR" smtClean="0">
                <a:solidFill>
                  <a:prstClr val="black"/>
                </a:solidFill>
              </a:rPr>
              <a:pPr/>
              <a:t>5</a:t>
            </a:fld>
            <a:endParaRPr lang="pt-BR" smtClean="0">
              <a:solidFill>
                <a:prstClr val="black"/>
              </a:solidFill>
            </a:endParaRPr>
          </a:p>
        </p:txBody>
      </p:sp>
      <p:sp>
        <p:nvSpPr>
          <p:cNvPr id="89091" name="Rectangle 2"/>
          <p:cNvSpPr>
            <a:spLocks noGrp="1" noRot="1" noChangeAspect="1" noChangeArrowheads="1" noTextEdit="1"/>
          </p:cNvSpPr>
          <p:nvPr>
            <p:ph type="sldImg"/>
          </p:nvPr>
        </p:nvSpPr>
        <p:spPr>
          <a:xfrm>
            <a:off x="3017838" y="534988"/>
            <a:ext cx="3736975" cy="2587625"/>
          </a:xfrm>
          <a:ln cap="flat">
            <a:solidFill>
              <a:schemeClr val="tx1"/>
            </a:solidFill>
          </a:ln>
        </p:spPr>
      </p:sp>
      <p:sp>
        <p:nvSpPr>
          <p:cNvPr id="89092" name="Rectangle 3"/>
          <p:cNvSpPr>
            <a:spLocks noGrp="1" noChangeArrowheads="1"/>
          </p:cNvSpPr>
          <p:nvPr>
            <p:ph type="body" idx="1"/>
          </p:nvPr>
        </p:nvSpPr>
        <p:spPr>
          <a:noFill/>
          <a:ln/>
        </p:spPr>
        <p:txBody>
          <a:bodyPr/>
          <a:lstStyle/>
          <a:p>
            <a:pPr eaLnBrk="1" hangingPunct="1"/>
            <a:endParaRPr lang="pt-P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xfrm>
            <a:off x="3030538" y="514350"/>
            <a:ext cx="3713162"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atin typeface="Calibri" charset="0"/>
              </a:rPr>
              <a:t>Mostrar a figura da esquerda que mostra a área de Nanomedicina e Chamar a atenção pras linhas de pesquisa que aparecem em verde no canto direito, e mostrar as ilustrações da parte de baixo, como o nosso portfólio, incluindo nanopartículas e nanorods de ouro e nanofibras de biopolímeros. Os frascos coloridos são as dispersões como obtemos após a síntese química, e as imagens sãomicroscopias de transmissão (TEM).</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117F85E-3FFE-C844-86F7-3AA72588B0F9}" type="slidenum">
              <a:rPr lang="pt-BR">
                <a:solidFill>
                  <a:prstClr val="black"/>
                </a:solidFill>
              </a:rPr>
              <a:pPr eaLnBrk="1" hangingPunct="1"/>
              <a:t>29</a:t>
            </a:fld>
            <a:endParaRPr lang="pt-B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30538" y="514350"/>
            <a:ext cx="3713162" cy="2571750"/>
          </a:xfrm>
        </p:spPr>
      </p:sp>
      <p:sp>
        <p:nvSpPr>
          <p:cNvPr id="3" name="Espaço Reservado para Anotações 2"/>
          <p:cNvSpPr>
            <a:spLocks noGrp="1"/>
          </p:cNvSpPr>
          <p:nvPr>
            <p:ph type="body" idx="1"/>
          </p:nvPr>
        </p:nvSpPr>
        <p:spPr/>
        <p:txBody>
          <a:bodyPr>
            <a:normAutofit fontScale="92500" lnSpcReduction="20000"/>
          </a:bodyPr>
          <a:lstStyle/>
          <a:p>
            <a:r>
              <a:rPr lang="pt-BR" sz="1200" kern="1200" dirty="0" smtClean="0">
                <a:solidFill>
                  <a:schemeClr val="tx1"/>
                </a:solidFill>
                <a:effectLst/>
                <a:latin typeface="+mn-lt"/>
                <a:ea typeface="+mn-ea"/>
                <a:cs typeface="+mn-cs"/>
              </a:rPr>
              <a:t>A abordagem proposta neste projeto enfatiza o desenvolvimento de várias formulações de um mesmo IFA baseadas em </a:t>
            </a:r>
            <a:r>
              <a:rPr lang="pt-BR" sz="1200" kern="1200" dirty="0" err="1" smtClean="0">
                <a:solidFill>
                  <a:schemeClr val="tx1"/>
                </a:solidFill>
                <a:effectLst/>
                <a:latin typeface="+mn-lt"/>
                <a:ea typeface="+mn-ea"/>
                <a:cs typeface="+mn-cs"/>
              </a:rPr>
              <a:t>cocristais</a:t>
            </a:r>
            <a:r>
              <a:rPr lang="pt-BR" sz="1200" kern="1200" dirty="0" smtClean="0">
                <a:solidFill>
                  <a:schemeClr val="tx1"/>
                </a:solidFill>
                <a:effectLst/>
                <a:latin typeface="+mn-lt"/>
                <a:ea typeface="+mn-ea"/>
                <a:cs typeface="+mn-cs"/>
              </a:rPr>
              <a:t> e outras novas formas de cristalinas. Esta abordagem baseia-se em observações recentes que indicam que o limiar de solubilidade em água um IFA é o melhor </a:t>
            </a:r>
            <a:r>
              <a:rPr lang="pt-BR" sz="1200" kern="1200" dirty="0" err="1" smtClean="0">
                <a:solidFill>
                  <a:schemeClr val="tx1"/>
                </a:solidFill>
                <a:effectLst/>
                <a:latin typeface="+mn-lt"/>
                <a:ea typeface="+mn-ea"/>
                <a:cs typeface="+mn-cs"/>
              </a:rPr>
              <a:t>preditor</a:t>
            </a:r>
            <a:r>
              <a:rPr lang="pt-BR" sz="1200" kern="1200" dirty="0" smtClean="0">
                <a:solidFill>
                  <a:schemeClr val="tx1"/>
                </a:solidFill>
                <a:effectLst/>
                <a:latin typeface="+mn-lt"/>
                <a:ea typeface="+mn-ea"/>
                <a:cs typeface="+mn-cs"/>
              </a:rPr>
              <a:t> da sua farmacocinética </a:t>
            </a:r>
            <a:r>
              <a:rPr lang="pt-BR" sz="1200" i="1" kern="1200" dirty="0" smtClean="0">
                <a:solidFill>
                  <a:schemeClr val="tx1"/>
                </a:solidFill>
                <a:effectLst/>
                <a:latin typeface="+mn-lt"/>
                <a:ea typeface="+mn-ea"/>
                <a:cs typeface="+mn-cs"/>
              </a:rPr>
              <a:t>in vivo </a:t>
            </a:r>
            <a:r>
              <a:rPr lang="pt-BR" sz="1200" kern="1200" baseline="30000" dirty="0" smtClean="0">
                <a:solidFill>
                  <a:schemeClr val="tx1"/>
                </a:solidFill>
                <a:effectLst/>
                <a:latin typeface="+mn-lt"/>
                <a:ea typeface="+mn-ea"/>
                <a:cs typeface="+mn-cs"/>
              </a:rPr>
              <a:t>14-23</a:t>
            </a:r>
            <a:r>
              <a:rPr lang="pt-BR" sz="1200" kern="1200" dirty="0" smtClean="0">
                <a:solidFill>
                  <a:schemeClr val="tx1"/>
                </a:solidFill>
                <a:effectLst/>
                <a:latin typeface="+mn-lt"/>
                <a:ea typeface="+mn-ea"/>
                <a:cs typeface="+mn-cs"/>
              </a:rPr>
              <a:t>. Assim, usando formadores de </a:t>
            </a:r>
            <a:r>
              <a:rPr lang="pt-BR" sz="1200" kern="1200" dirty="0" err="1" smtClean="0">
                <a:solidFill>
                  <a:schemeClr val="tx1"/>
                </a:solidFill>
                <a:effectLst/>
                <a:latin typeface="+mn-lt"/>
                <a:ea typeface="+mn-ea"/>
                <a:cs typeface="+mn-cs"/>
              </a:rPr>
              <a:t>cocristais</a:t>
            </a:r>
            <a:r>
              <a:rPr lang="pt-BR" sz="1200" kern="1200" dirty="0" smtClean="0">
                <a:solidFill>
                  <a:schemeClr val="tx1"/>
                </a:solidFill>
                <a:effectLst/>
                <a:latin typeface="+mn-lt"/>
                <a:ea typeface="+mn-ea"/>
                <a:cs typeface="+mn-cs"/>
              </a:rPr>
              <a:t> com diferentes solubilidades aquosas, deve ser possível variar previsivelmente (isto é, adaptar) a farmacocinética de </a:t>
            </a:r>
            <a:r>
              <a:rPr lang="pt-BR" sz="1200" kern="1200" dirty="0" err="1" smtClean="0">
                <a:solidFill>
                  <a:schemeClr val="tx1"/>
                </a:solidFill>
                <a:effectLst/>
                <a:latin typeface="+mn-lt"/>
                <a:ea typeface="+mn-ea"/>
                <a:cs typeface="+mn-cs"/>
              </a:rPr>
              <a:t>IFAs</a:t>
            </a:r>
            <a:r>
              <a:rPr lang="pt-BR" sz="1200" kern="1200" dirty="0" smtClean="0">
                <a:solidFill>
                  <a:schemeClr val="tx1"/>
                </a:solidFill>
                <a:effectLst/>
                <a:latin typeface="+mn-lt"/>
                <a:ea typeface="+mn-ea"/>
                <a:cs typeface="+mn-cs"/>
              </a:rPr>
              <a:t> individuais. Isto foi demonstrado em estudos preliminares mostraram em um bloqueador dos canais de sódio desenvolvido pela Pfizer, AMG-517 14,15; </a:t>
            </a:r>
            <a:r>
              <a:rPr lang="pt-BR" sz="1200" kern="1200" dirty="0" err="1" smtClean="0">
                <a:solidFill>
                  <a:schemeClr val="tx1"/>
                </a:solidFill>
                <a:effectLst/>
                <a:latin typeface="+mn-lt"/>
                <a:ea typeface="+mn-ea"/>
                <a:cs typeface="+mn-cs"/>
              </a:rPr>
              <a:t>carbamazepina</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Tegretol</a:t>
            </a:r>
            <a:r>
              <a:rPr lang="pt-BR" sz="1200" kern="1200" dirty="0" smtClean="0">
                <a:solidFill>
                  <a:schemeClr val="tx1"/>
                </a:solidFill>
                <a:effectLst/>
                <a:latin typeface="+mn-lt"/>
                <a:ea typeface="+mn-ea"/>
                <a:cs typeface="+mn-cs"/>
              </a:rPr>
              <a:t> ®)</a:t>
            </a:r>
            <a:r>
              <a:rPr lang="pt-BR" sz="1200" kern="1200" baseline="30000" dirty="0" smtClean="0">
                <a:solidFill>
                  <a:schemeClr val="tx1"/>
                </a:solidFill>
                <a:effectLst/>
                <a:latin typeface="+mn-lt"/>
                <a:ea typeface="+mn-ea"/>
                <a:cs typeface="+mn-cs"/>
              </a:rPr>
              <a:t>24</a:t>
            </a:r>
            <a:r>
              <a:rPr lang="pt-BR" sz="1200" kern="1200" dirty="0" smtClean="0">
                <a:solidFill>
                  <a:schemeClr val="tx1"/>
                </a:solidFill>
                <a:effectLst/>
                <a:latin typeface="+mn-lt"/>
                <a:ea typeface="+mn-ea"/>
                <a:cs typeface="+mn-cs"/>
              </a:rPr>
              <a:t>, lamotrigina</a:t>
            </a:r>
            <a:r>
              <a:rPr lang="pt-BR" sz="1200" kern="1200" baseline="30000" dirty="0" smtClean="0">
                <a:solidFill>
                  <a:schemeClr val="tx1"/>
                </a:solidFill>
                <a:effectLst/>
                <a:latin typeface="+mn-lt"/>
                <a:ea typeface="+mn-ea"/>
                <a:cs typeface="+mn-cs"/>
              </a:rPr>
              <a:t>16</a:t>
            </a:r>
            <a:r>
              <a:rPr lang="pt-BR" sz="1200" kern="1200" dirty="0" smtClean="0">
                <a:solidFill>
                  <a:schemeClr val="tx1"/>
                </a:solidFill>
                <a:effectLst/>
                <a:latin typeface="+mn-lt"/>
                <a:ea typeface="+mn-ea"/>
                <a:cs typeface="+mn-cs"/>
              </a:rPr>
              <a:t> e cloridrato de fluoxetina (</a:t>
            </a:r>
            <a:r>
              <a:rPr lang="pt-BR" sz="1200" kern="1200" dirty="0" err="1" smtClean="0">
                <a:solidFill>
                  <a:schemeClr val="tx1"/>
                </a:solidFill>
                <a:effectLst/>
                <a:latin typeface="+mn-lt"/>
                <a:ea typeface="+mn-ea"/>
                <a:cs typeface="+mn-cs"/>
              </a:rPr>
              <a:t>Prozac</a:t>
            </a:r>
            <a:r>
              <a:rPr lang="pt-BR" sz="1200" kern="1200" dirty="0" smtClean="0">
                <a:solidFill>
                  <a:schemeClr val="tx1"/>
                </a:solidFill>
                <a:effectLst/>
                <a:latin typeface="+mn-lt"/>
                <a:ea typeface="+mn-ea"/>
                <a:cs typeface="+mn-cs"/>
              </a:rPr>
              <a:t> ®)</a:t>
            </a:r>
            <a:r>
              <a:rPr lang="pt-BR" sz="1200" kern="1200" baseline="30000" dirty="0" smtClean="0">
                <a:solidFill>
                  <a:schemeClr val="tx1"/>
                </a:solidFill>
                <a:effectLst/>
                <a:latin typeface="+mn-lt"/>
                <a:ea typeface="+mn-ea"/>
                <a:cs typeface="+mn-cs"/>
              </a:rPr>
              <a:t>17</a:t>
            </a:r>
            <a:r>
              <a:rPr lang="pt-BR" sz="1200" kern="1200" dirty="0" smtClean="0">
                <a:solidFill>
                  <a:schemeClr val="tx1"/>
                </a:solidFill>
                <a:effectLst/>
                <a:latin typeface="+mn-lt"/>
                <a:ea typeface="+mn-ea"/>
                <a:cs typeface="+mn-cs"/>
              </a:rPr>
              <a:t>. Os </a:t>
            </a:r>
            <a:r>
              <a:rPr lang="pt-BR" sz="1200" kern="1200" dirty="0" err="1" smtClean="0">
                <a:solidFill>
                  <a:schemeClr val="tx1"/>
                </a:solidFill>
                <a:effectLst/>
                <a:latin typeface="+mn-lt"/>
                <a:ea typeface="+mn-ea"/>
                <a:cs typeface="+mn-cs"/>
              </a:rPr>
              <a:t>cocristais</a:t>
            </a:r>
            <a:r>
              <a:rPr lang="pt-BR" sz="1200" kern="1200" dirty="0" smtClean="0">
                <a:solidFill>
                  <a:schemeClr val="tx1"/>
                </a:solidFill>
                <a:effectLst/>
                <a:latin typeface="+mn-lt"/>
                <a:ea typeface="+mn-ea"/>
                <a:cs typeface="+mn-cs"/>
              </a:rPr>
              <a:t> podem afetar profundamente a dissolução de uma IFA alterando sua solubilidade termodinâmica ou formando complexos que são altamente solúveis mas que são instáveis em solução, permitindo modular </a:t>
            </a:r>
            <a:r>
              <a:rPr lang="pt-BR" sz="1200" kern="1200" dirty="0" err="1" smtClean="0">
                <a:solidFill>
                  <a:schemeClr val="tx1"/>
                </a:solidFill>
                <a:effectLst/>
                <a:latin typeface="+mn-lt"/>
                <a:ea typeface="+mn-ea"/>
                <a:cs typeface="+mn-cs"/>
              </a:rPr>
              <a:t>Tmax</a:t>
            </a:r>
            <a:r>
              <a:rPr lang="pt-BR" sz="1200" kern="1200" dirty="0" smtClean="0">
                <a:solidFill>
                  <a:schemeClr val="tx1"/>
                </a:solidFill>
                <a:effectLst/>
                <a:latin typeface="+mn-lt"/>
                <a:ea typeface="+mn-ea"/>
                <a:cs typeface="+mn-cs"/>
              </a:rPr>
              <a:t> e </a:t>
            </a:r>
            <a:r>
              <a:rPr lang="pt-BR" sz="1200" kern="1200" dirty="0" err="1" smtClean="0">
                <a:solidFill>
                  <a:schemeClr val="tx1"/>
                </a:solidFill>
                <a:effectLst/>
                <a:latin typeface="+mn-lt"/>
                <a:ea typeface="+mn-ea"/>
                <a:cs typeface="+mn-cs"/>
              </a:rPr>
              <a:t>Cmax</a:t>
            </a:r>
            <a:r>
              <a:rPr lang="pt-BR" sz="1200" kern="1200" dirty="0" smtClean="0">
                <a:solidFill>
                  <a:schemeClr val="tx1"/>
                </a:solidFill>
                <a:effectLst/>
                <a:latin typeface="+mn-lt"/>
                <a:ea typeface="+mn-ea"/>
                <a:cs typeface="+mn-cs"/>
              </a:rPr>
              <a:t> e controlando a biodisponibilidade. Portanto, é não é de estranhar o crescente interesse industrial em </a:t>
            </a:r>
            <a:r>
              <a:rPr lang="pt-BR" sz="1200" kern="1200" dirty="0" err="1" smtClean="0">
                <a:solidFill>
                  <a:schemeClr val="tx1"/>
                </a:solidFill>
                <a:effectLst/>
                <a:latin typeface="+mn-lt"/>
                <a:ea typeface="+mn-ea"/>
                <a:cs typeface="+mn-cs"/>
              </a:rPr>
              <a:t>cocristais</a:t>
            </a:r>
            <a:r>
              <a:rPr lang="pt-BR" sz="1200" kern="1200" dirty="0" smtClean="0">
                <a:solidFill>
                  <a:schemeClr val="tx1"/>
                </a:solidFill>
                <a:effectLst/>
                <a:latin typeface="+mn-lt"/>
                <a:ea typeface="+mn-ea"/>
                <a:cs typeface="+mn-cs"/>
              </a:rPr>
              <a:t>, como evidenciado por artigos de revisão recentes </a:t>
            </a:r>
            <a:r>
              <a:rPr lang="pt-BR" sz="1200" kern="1200" baseline="30000" dirty="0" smtClean="0">
                <a:solidFill>
                  <a:schemeClr val="tx1"/>
                </a:solidFill>
                <a:effectLst/>
                <a:latin typeface="+mn-lt"/>
                <a:ea typeface="+mn-ea"/>
                <a:cs typeface="+mn-cs"/>
              </a:rPr>
              <a:t>18-21,23</a:t>
            </a:r>
            <a:r>
              <a:rPr lang="pt-BR" sz="1200" kern="1200" dirty="0" smtClean="0">
                <a:solidFill>
                  <a:schemeClr val="tx1"/>
                </a:solidFill>
                <a:effectLst/>
                <a:latin typeface="+mn-lt"/>
                <a:ea typeface="+mn-ea"/>
                <a:cs typeface="+mn-cs"/>
              </a:rPr>
              <a:t>, incluindo um que documenta a conversão de pelo menos 90 </a:t>
            </a:r>
            <a:r>
              <a:rPr lang="pt-BR" sz="1200" kern="1200" dirty="0" err="1" smtClean="0">
                <a:solidFill>
                  <a:schemeClr val="tx1"/>
                </a:solidFill>
                <a:effectLst/>
                <a:latin typeface="+mn-lt"/>
                <a:ea typeface="+mn-ea"/>
                <a:cs typeface="+mn-cs"/>
              </a:rPr>
              <a:t>IFAs</a:t>
            </a:r>
            <a:r>
              <a:rPr lang="pt-BR" sz="1200" kern="1200" dirty="0" smtClean="0">
                <a:solidFill>
                  <a:schemeClr val="tx1"/>
                </a:solidFill>
                <a:effectLst/>
                <a:latin typeface="+mn-lt"/>
                <a:ea typeface="+mn-ea"/>
                <a:cs typeface="+mn-cs"/>
              </a:rPr>
              <a:t> para </a:t>
            </a:r>
            <a:r>
              <a:rPr lang="pt-BR" sz="1200" kern="1200" dirty="0" err="1" smtClean="0">
                <a:solidFill>
                  <a:schemeClr val="tx1"/>
                </a:solidFill>
                <a:effectLst/>
                <a:latin typeface="+mn-lt"/>
                <a:ea typeface="+mn-ea"/>
                <a:cs typeface="+mn-cs"/>
              </a:rPr>
              <a:t>cocristais</a:t>
            </a:r>
            <a:r>
              <a:rPr lang="pt-BR" sz="1200" kern="1200" dirty="0" smtClean="0">
                <a:solidFill>
                  <a:schemeClr val="tx1"/>
                </a:solidFill>
                <a:effectLst/>
                <a:latin typeface="+mn-lt"/>
                <a:ea typeface="+mn-ea"/>
                <a:cs typeface="+mn-cs"/>
              </a:rPr>
              <a:t> farmacêuticos por empresas tais como Novartis, </a:t>
            </a:r>
            <a:r>
              <a:rPr lang="pt-BR" sz="1200" kern="1200" dirty="0" err="1" smtClean="0">
                <a:solidFill>
                  <a:schemeClr val="tx1"/>
                </a:solidFill>
                <a:effectLst/>
                <a:latin typeface="+mn-lt"/>
                <a:ea typeface="+mn-ea"/>
                <a:cs typeface="+mn-cs"/>
              </a:rPr>
              <a:t>Amgen</a:t>
            </a:r>
            <a:r>
              <a:rPr lang="pt-BR" sz="1200" kern="1200" dirty="0" smtClean="0">
                <a:solidFill>
                  <a:schemeClr val="tx1"/>
                </a:solidFill>
                <a:effectLst/>
                <a:latin typeface="+mn-lt"/>
                <a:ea typeface="+mn-ea"/>
                <a:cs typeface="+mn-cs"/>
              </a:rPr>
              <a:t>, Pfizer, </a:t>
            </a:r>
            <a:r>
              <a:rPr lang="pt-BR" sz="1200" kern="1200" dirty="0" err="1" smtClean="0">
                <a:solidFill>
                  <a:schemeClr val="tx1"/>
                </a:solidFill>
                <a:effectLst/>
                <a:latin typeface="+mn-lt"/>
                <a:ea typeface="+mn-ea"/>
                <a:cs typeface="+mn-cs"/>
              </a:rPr>
              <a:t>Vertex</a:t>
            </a:r>
            <a:r>
              <a:rPr lang="pt-BR" sz="1200" kern="1200" dirty="0" smtClean="0">
                <a:solidFill>
                  <a:schemeClr val="tx1"/>
                </a:solidFill>
                <a:effectLst/>
                <a:latin typeface="+mn-lt"/>
                <a:ea typeface="+mn-ea"/>
                <a:cs typeface="+mn-cs"/>
              </a:rPr>
              <a:t>, GSK, Johnson &amp; Johnson e UCB Pharma.</a:t>
            </a:r>
          </a:p>
          <a:p>
            <a:r>
              <a:rPr lang="pt-BR" sz="1200" kern="1200" dirty="0" smtClean="0">
                <a:solidFill>
                  <a:schemeClr val="tx1"/>
                </a:solidFill>
                <a:effectLst/>
                <a:latin typeface="+mn-lt"/>
                <a:ea typeface="+mn-ea"/>
                <a:cs typeface="+mn-cs"/>
              </a:rPr>
              <a:t>Para isso, o nosso laboratório é constituído por uma equipe </a:t>
            </a:r>
            <a:r>
              <a:rPr lang="pt-BR" sz="1200" b="1" kern="1200" dirty="0" smtClean="0">
                <a:solidFill>
                  <a:schemeClr val="tx1"/>
                </a:solidFill>
                <a:effectLst/>
                <a:latin typeface="+mn-lt"/>
                <a:ea typeface="+mn-ea"/>
                <a:cs typeface="+mn-cs"/>
              </a:rPr>
              <a:t>multidisciplinar com pesquisadores das áreas de física, química, farmácia e farmacologia</a:t>
            </a:r>
            <a:r>
              <a:rPr lang="pt-BR" sz="1200"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qualificados para atuarem especificamente no aprimoramento dos mais variados fármacos disponíveis no mercado</a:t>
            </a:r>
            <a:r>
              <a:rPr lang="pt-BR" sz="1200"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Tudo isso garantindo a propriedade intelectual e o retorno do investimento. </a:t>
            </a:r>
            <a:r>
              <a:rPr lang="pt-BR" sz="1200" kern="1200" dirty="0" smtClean="0">
                <a:solidFill>
                  <a:schemeClr val="tx1"/>
                </a:solidFill>
                <a:effectLst/>
                <a:latin typeface="+mn-lt"/>
                <a:ea typeface="+mn-ea"/>
                <a:cs typeface="+mn-cs"/>
              </a:rPr>
              <a:t>Está é uma iniciativa mundial, concretizada através de uma parceria internacional entre renomados pesquisadores da academia, indústria e governos, iniciou há cerca de um ano e meio num projeto científico-tecnológico que tem o objetivo de criar uma nova metodologia que melhore a eficácia dos </a:t>
            </a:r>
            <a:r>
              <a:rPr lang="pt-BR" sz="1200" kern="1200" dirty="0" err="1" smtClean="0">
                <a:solidFill>
                  <a:schemeClr val="tx1"/>
                </a:solidFill>
                <a:effectLst/>
                <a:latin typeface="+mn-lt"/>
                <a:ea typeface="+mn-ea"/>
                <a:cs typeface="+mn-cs"/>
              </a:rPr>
              <a:t>insum,os</a:t>
            </a:r>
            <a:r>
              <a:rPr lang="pt-BR" sz="1200" kern="1200" dirty="0" smtClean="0">
                <a:solidFill>
                  <a:schemeClr val="tx1"/>
                </a:solidFill>
                <a:effectLst/>
                <a:latin typeface="+mn-lt"/>
                <a:ea typeface="+mn-ea"/>
                <a:cs typeface="+mn-cs"/>
              </a:rPr>
              <a:t> farmacêuticos, principalmente aqueles dedicados às designadas </a:t>
            </a:r>
            <a:r>
              <a:rPr lang="pt-BR" sz="1200" b="1" kern="1200" dirty="0" smtClean="0">
                <a:solidFill>
                  <a:schemeClr val="tx1"/>
                </a:solidFill>
                <a:effectLst/>
                <a:latin typeface="+mn-lt"/>
                <a:ea typeface="+mn-ea"/>
                <a:cs typeface="+mn-cs"/>
              </a:rPr>
              <a:t>doenças negligenciadas</a:t>
            </a:r>
            <a:r>
              <a:rPr lang="pt-BR" sz="1200" kern="1200" dirty="0" smtClean="0">
                <a:solidFill>
                  <a:schemeClr val="tx1"/>
                </a:solidFill>
                <a:effectLst/>
                <a:latin typeface="+mn-lt"/>
                <a:ea typeface="+mn-ea"/>
                <a:cs typeface="+mn-cs"/>
              </a:rPr>
              <a:t>, através da chamada “Tecnologia doestado sólido”. O grupo, designado de “M3MD – </a:t>
            </a:r>
            <a:r>
              <a:rPr lang="pt-BR" sz="1200" kern="1200" dirty="0" err="1" smtClean="0">
                <a:solidFill>
                  <a:schemeClr val="tx1"/>
                </a:solidFill>
                <a:effectLst/>
                <a:latin typeface="+mn-lt"/>
                <a:ea typeface="+mn-ea"/>
                <a:cs typeface="+mn-cs"/>
              </a:rPr>
              <a:t>Molecules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Materials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and</a:t>
            </a:r>
            <a:r>
              <a:rPr lang="pt-BR" sz="1200" kern="1200" dirty="0" smtClean="0">
                <a:solidFill>
                  <a:schemeClr val="tx1"/>
                </a:solidFill>
                <a:effectLst/>
                <a:latin typeface="+mn-lt"/>
                <a:ea typeface="+mn-ea"/>
                <a:cs typeface="+mn-cs"/>
              </a:rPr>
              <a:t> Medicines for </a:t>
            </a:r>
            <a:r>
              <a:rPr lang="pt-BR" sz="1200" kern="1200" dirty="0" err="1" smtClean="0">
                <a:solidFill>
                  <a:schemeClr val="tx1"/>
                </a:solidFill>
                <a:effectLst/>
                <a:latin typeface="+mn-lt"/>
                <a:ea typeface="+mn-ea"/>
                <a:cs typeface="+mn-cs"/>
              </a:rPr>
              <a:t>Neglected</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Diseases</a:t>
            </a:r>
            <a:r>
              <a:rPr lang="pt-BR" sz="1200" kern="1200" dirty="0" smtClean="0">
                <a:solidFill>
                  <a:schemeClr val="tx1"/>
                </a:solidFill>
                <a:effectLst/>
                <a:latin typeface="+mn-lt"/>
                <a:ea typeface="+mn-ea"/>
                <a:cs typeface="+mn-cs"/>
              </a:rPr>
              <a:t>”, conta com o trabalho de treze pesquisadores e de responsáveis laboratoriais oriundos de várias partes do mundo – Índia, África do Sul, Argentina, Irlanda, Estados Unidos, México, Canadá e Brasil – sendo que a participação de nosso país neste grupo está sendo feita através dos pesquisadores Alejandro Ayala (UFC – Universidade Federal do Ceará), </a:t>
            </a:r>
            <a:r>
              <a:rPr lang="pt-BR" sz="1200" kern="1200" dirty="0" err="1" smtClean="0">
                <a:solidFill>
                  <a:schemeClr val="tx1"/>
                </a:solidFill>
                <a:effectLst/>
                <a:latin typeface="+mn-lt"/>
                <a:ea typeface="+mn-ea"/>
                <a:cs typeface="+mn-cs"/>
              </a:rPr>
              <a:t>Chung</a:t>
            </a:r>
            <a:r>
              <a:rPr lang="pt-BR" sz="1200" kern="1200" dirty="0" smtClean="0">
                <a:solidFill>
                  <a:schemeClr val="tx1"/>
                </a:solidFill>
                <a:effectLst/>
                <a:latin typeface="+mn-lt"/>
                <a:ea typeface="+mn-ea"/>
                <a:cs typeface="+mn-cs"/>
              </a:rPr>
              <a:t> Man Chin (UNESP – Araraquara) e Javier </a:t>
            </a:r>
            <a:r>
              <a:rPr lang="pt-BR" sz="1200" kern="1200" dirty="0" err="1" smtClean="0">
                <a:solidFill>
                  <a:schemeClr val="tx1"/>
                </a:solidFill>
                <a:effectLst/>
                <a:latin typeface="+mn-lt"/>
                <a:ea typeface="+mn-ea"/>
                <a:cs typeface="+mn-cs"/>
              </a:rPr>
              <a:t>Ellena</a:t>
            </a:r>
            <a:r>
              <a:rPr lang="pt-BR" sz="1200" kern="1200" dirty="0" smtClean="0">
                <a:solidFill>
                  <a:schemeClr val="tx1"/>
                </a:solidFill>
                <a:effectLst/>
                <a:latin typeface="+mn-lt"/>
                <a:ea typeface="+mn-ea"/>
                <a:cs typeface="+mn-cs"/>
              </a:rPr>
              <a:t> (IFSC-USP).</a:t>
            </a:r>
          </a:p>
          <a:p>
            <a:endParaRPr lang="pt-BR" sz="1200" kern="1200" dirty="0" smtClean="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Selected publish works in the last two years:</a:t>
            </a:r>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 </a:t>
            </a:r>
          </a:p>
          <a:p>
            <a:pPr lvl="0"/>
            <a:r>
              <a:rPr lang="pt-BR" sz="1200" b="1" kern="1200" dirty="0" smtClean="0">
                <a:solidFill>
                  <a:schemeClr val="tx1"/>
                </a:solidFill>
                <a:effectLst/>
                <a:latin typeface="+mn-lt"/>
                <a:ea typeface="+mn-ea"/>
                <a:cs typeface="+mn-cs"/>
              </a:rPr>
              <a:t>“Novel </a:t>
            </a:r>
            <a:r>
              <a:rPr lang="pt-BR" sz="1200" b="1" kern="1200" dirty="0" err="1" smtClean="0">
                <a:solidFill>
                  <a:schemeClr val="tx1"/>
                </a:solidFill>
                <a:effectLst/>
                <a:latin typeface="+mn-lt"/>
                <a:ea typeface="+mn-ea"/>
                <a:cs typeface="+mn-cs"/>
              </a:rPr>
              <a:t>polymorphs</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of</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the</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anti-Trypanosoma</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cruzi</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drug</a:t>
            </a:r>
            <a:r>
              <a:rPr lang="pt-BR" sz="1200" b="1" kern="1200" dirty="0" smtClean="0">
                <a:solidFill>
                  <a:schemeClr val="tx1"/>
                </a:solidFill>
                <a:effectLst/>
                <a:latin typeface="+mn-lt"/>
                <a:ea typeface="+mn-ea"/>
                <a:cs typeface="+mn-cs"/>
              </a:rPr>
              <a:t> </a:t>
            </a:r>
            <a:r>
              <a:rPr lang="pt-BR" sz="1200" b="1" kern="1200" dirty="0" err="1" smtClean="0">
                <a:solidFill>
                  <a:schemeClr val="tx1"/>
                </a:solidFill>
                <a:effectLst/>
                <a:latin typeface="+mn-lt"/>
                <a:ea typeface="+mn-ea"/>
                <a:cs typeface="+mn-cs"/>
              </a:rPr>
              <a:t>benznidazole</a:t>
            </a:r>
            <a:r>
              <a:rPr lang="pt-BR" sz="1200" kern="1200" dirty="0" smtClean="0">
                <a:solidFill>
                  <a:schemeClr val="tx1"/>
                </a:solidFill>
                <a:effectLst/>
                <a:latin typeface="+mn-lt"/>
                <a:ea typeface="+mn-ea"/>
                <a:cs typeface="+mn-cs"/>
              </a:rPr>
              <a:t>”. Honorato, S.B., </a:t>
            </a:r>
            <a:r>
              <a:rPr lang="pt-BR" sz="1200" u="none" strike="noStrike" kern="1200" dirty="0" smtClean="0">
                <a:solidFill>
                  <a:schemeClr val="tx1"/>
                </a:solidFill>
                <a:effectLst/>
                <a:latin typeface="+mn-lt"/>
                <a:ea typeface="+mn-ea"/>
                <a:cs typeface="+mn-cs"/>
                <a:hlinkClick r:id="rId3" tooltip="Show author details"/>
              </a:rPr>
              <a:t>Mendonça, J.S.</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4" tooltip="Show author details"/>
              </a:rPr>
              <a:t>Boechat</a:t>
            </a:r>
            <a:r>
              <a:rPr lang="pt-BR" sz="1200" u="none" strike="noStrike" kern="1200" dirty="0" smtClean="0">
                <a:solidFill>
                  <a:schemeClr val="tx1"/>
                </a:solidFill>
                <a:effectLst/>
                <a:latin typeface="+mn-lt"/>
                <a:ea typeface="+mn-ea"/>
                <a:cs typeface="+mn-cs"/>
                <a:hlinkClick r:id="rId4" tooltip="Show author details"/>
              </a:rPr>
              <a:t>, N.</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5" tooltip="Show author details"/>
              </a:rPr>
              <a:t>Oliveira, A.C.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6" tooltip="Show author details"/>
              </a:rPr>
              <a:t>Mendes Filho, J.</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8" tooltip="Show author details"/>
              </a:rPr>
              <a:t>Ayala, A.P.</a:t>
            </a:r>
            <a:r>
              <a:rPr lang="pt-BR" sz="1200" kern="1200" dirty="0" smtClean="0">
                <a:solidFill>
                  <a:schemeClr val="tx1"/>
                </a:solidFill>
                <a:effectLst/>
                <a:latin typeface="+mn-lt"/>
                <a:ea typeface="+mn-ea"/>
                <a:cs typeface="+mn-cs"/>
              </a:rPr>
              <a:t> 2014 </a:t>
            </a:r>
            <a:r>
              <a:rPr lang="pt-BR" sz="1200" i="1" u="none" strike="noStrike" kern="1200" dirty="0" err="1" smtClean="0">
                <a:solidFill>
                  <a:schemeClr val="tx1"/>
                </a:solidFill>
                <a:effectLst/>
                <a:latin typeface="+mn-lt"/>
                <a:ea typeface="+mn-ea"/>
                <a:cs typeface="+mn-cs"/>
                <a:hlinkClick r:id="rId9" tooltip="Show source title details"/>
              </a:rPr>
              <a:t>Spectrochimica</a:t>
            </a:r>
            <a:r>
              <a:rPr lang="pt-BR" sz="1200" i="1" u="none" strike="noStrike" kern="1200" dirty="0" smtClean="0">
                <a:solidFill>
                  <a:schemeClr val="tx1"/>
                </a:solidFill>
                <a:effectLst/>
                <a:latin typeface="+mn-lt"/>
                <a:ea typeface="+mn-ea"/>
                <a:cs typeface="+mn-cs"/>
                <a:hlinkClick r:id="rId9" tooltip="Show source title details"/>
              </a:rPr>
              <a:t> Acta - </a:t>
            </a:r>
            <a:r>
              <a:rPr lang="pt-BR" sz="1200" i="1" u="none" strike="noStrike" kern="1200" dirty="0" err="1" smtClean="0">
                <a:solidFill>
                  <a:schemeClr val="tx1"/>
                </a:solidFill>
                <a:effectLst/>
                <a:latin typeface="+mn-lt"/>
                <a:ea typeface="+mn-ea"/>
                <a:cs typeface="+mn-cs"/>
                <a:hlinkClick r:id="rId9" tooltip="Show source title details"/>
              </a:rPr>
              <a:t>Part</a:t>
            </a:r>
            <a:r>
              <a:rPr lang="pt-BR" sz="1200" i="1" u="none" strike="noStrike" kern="1200" dirty="0" smtClean="0">
                <a:solidFill>
                  <a:schemeClr val="tx1"/>
                </a:solidFill>
                <a:effectLst/>
                <a:latin typeface="+mn-lt"/>
                <a:ea typeface="+mn-ea"/>
                <a:cs typeface="+mn-cs"/>
                <a:hlinkClick r:id="rId9" tooltip="Show source title details"/>
              </a:rPr>
              <a:t> A: Molecular </a:t>
            </a:r>
            <a:r>
              <a:rPr lang="pt-BR" sz="1200" i="1" u="none" strike="noStrike" kern="1200" dirty="0" err="1" smtClean="0">
                <a:solidFill>
                  <a:schemeClr val="tx1"/>
                </a:solidFill>
                <a:effectLst/>
                <a:latin typeface="+mn-lt"/>
                <a:ea typeface="+mn-ea"/>
                <a:cs typeface="+mn-cs"/>
                <a:hlinkClick r:id="rId9" tooltip="Show source title details"/>
              </a:rPr>
              <a:t>and</a:t>
            </a:r>
            <a:r>
              <a:rPr lang="pt-BR" sz="1200" i="1" u="none" strike="noStrike" kern="1200" dirty="0" smtClean="0">
                <a:solidFill>
                  <a:schemeClr val="tx1"/>
                </a:solidFill>
                <a:effectLst/>
                <a:latin typeface="+mn-lt"/>
                <a:ea typeface="+mn-ea"/>
                <a:cs typeface="+mn-cs"/>
                <a:hlinkClick r:id="rId9" tooltip="Show source title details"/>
              </a:rPr>
              <a:t> Biomolecular </a:t>
            </a:r>
            <a:r>
              <a:rPr lang="pt-BR" sz="1200" i="1" u="none" strike="noStrike" kern="1200" dirty="0" err="1" smtClean="0">
                <a:solidFill>
                  <a:schemeClr val="tx1"/>
                </a:solidFill>
                <a:effectLst/>
                <a:latin typeface="+mn-lt"/>
                <a:ea typeface="+mn-ea"/>
                <a:cs typeface="+mn-cs"/>
                <a:hlinkClick r:id="rId9" tooltip="Show source title details"/>
              </a:rPr>
              <a:t>Spectroscopy</a:t>
            </a:r>
            <a:r>
              <a:rPr lang="pt-BR" sz="1200" kern="1200" dirty="0" smtClean="0">
                <a:solidFill>
                  <a:schemeClr val="tx1"/>
                </a:solidFill>
                <a:effectLst/>
                <a:latin typeface="+mn-lt"/>
                <a:ea typeface="+mn-ea"/>
                <a:cs typeface="+mn-cs"/>
              </a:rPr>
              <a:t> 118 , pp. 389-394.</a:t>
            </a:r>
          </a:p>
          <a:p>
            <a:pPr lvl="0"/>
            <a:r>
              <a:rPr lang="pt-BR" sz="1200" b="1" kern="1200" dirty="0" smtClean="0">
                <a:solidFill>
                  <a:schemeClr val="tx1"/>
                </a:solidFill>
                <a:effectLst/>
                <a:latin typeface="+mn-lt"/>
                <a:ea typeface="+mn-ea"/>
                <a:cs typeface="+mn-cs"/>
              </a:rPr>
              <a:t>“</a:t>
            </a:r>
            <a:r>
              <a:rPr lang="pt-BR" sz="1200" b="1" u="none" strike="noStrike" kern="1200" dirty="0" smtClean="0">
                <a:solidFill>
                  <a:schemeClr val="tx1"/>
                </a:solidFill>
                <a:effectLst/>
                <a:latin typeface="+mn-lt"/>
                <a:ea typeface="+mn-ea"/>
                <a:cs typeface="+mn-cs"/>
                <a:hlinkClick r:id="rId10" tooltip="Show document details"/>
              </a:rPr>
              <a:t>The </a:t>
            </a:r>
            <a:r>
              <a:rPr lang="pt-BR" sz="1200" b="1" u="none" strike="noStrike" kern="1200" dirty="0" err="1" smtClean="0">
                <a:solidFill>
                  <a:schemeClr val="tx1"/>
                </a:solidFill>
                <a:effectLst/>
                <a:latin typeface="+mn-lt"/>
                <a:ea typeface="+mn-ea"/>
                <a:cs typeface="+mn-cs"/>
                <a:hlinkClick r:id="rId10" tooltip="Show document details"/>
              </a:rPr>
              <a:t>continuum</a:t>
            </a:r>
            <a:r>
              <a:rPr lang="pt-BR" sz="1200" b="1" u="none" strike="noStrike" kern="1200" dirty="0" smtClean="0">
                <a:solidFill>
                  <a:schemeClr val="tx1"/>
                </a:solidFill>
                <a:effectLst/>
                <a:latin typeface="+mn-lt"/>
                <a:ea typeface="+mn-ea"/>
                <a:cs typeface="+mn-cs"/>
                <a:hlinkClick r:id="rId10" tooltip="Show document details"/>
              </a:rPr>
              <a:t> in 5-fluorocytosine. </a:t>
            </a:r>
            <a:r>
              <a:rPr lang="pt-BR" sz="1200" b="1" u="none" strike="noStrike" kern="1200" dirty="0" err="1" smtClean="0">
                <a:solidFill>
                  <a:schemeClr val="tx1"/>
                </a:solidFill>
                <a:effectLst/>
                <a:latin typeface="+mn-lt"/>
                <a:ea typeface="+mn-ea"/>
                <a:cs typeface="+mn-cs"/>
                <a:hlinkClick r:id="rId10" tooltip="Show document details"/>
              </a:rPr>
              <a:t>toward</a:t>
            </a:r>
            <a:r>
              <a:rPr lang="pt-BR" sz="1200" b="1" u="none" strike="noStrike" kern="1200" dirty="0" smtClean="0">
                <a:solidFill>
                  <a:schemeClr val="tx1"/>
                </a:solidFill>
                <a:effectLst/>
                <a:latin typeface="+mn-lt"/>
                <a:ea typeface="+mn-ea"/>
                <a:cs typeface="+mn-cs"/>
                <a:hlinkClick r:id="rId10" tooltip="Show document details"/>
              </a:rPr>
              <a:t> </a:t>
            </a:r>
            <a:r>
              <a:rPr lang="pt-BR" sz="1200" b="1" u="none" strike="noStrike" kern="1200" dirty="0" err="1" smtClean="0">
                <a:solidFill>
                  <a:schemeClr val="tx1"/>
                </a:solidFill>
                <a:effectLst/>
                <a:latin typeface="+mn-lt"/>
                <a:ea typeface="+mn-ea"/>
                <a:cs typeface="+mn-cs"/>
                <a:hlinkClick r:id="rId10" tooltip="Show document details"/>
              </a:rPr>
              <a:t>salt</a:t>
            </a:r>
            <a:r>
              <a:rPr lang="pt-BR" sz="1200" b="1" u="none" strike="noStrike" kern="1200" dirty="0" smtClean="0">
                <a:solidFill>
                  <a:schemeClr val="tx1"/>
                </a:solidFill>
                <a:effectLst/>
                <a:latin typeface="+mn-lt"/>
                <a:ea typeface="+mn-ea"/>
                <a:cs typeface="+mn-cs"/>
                <a:hlinkClick r:id="rId10" tooltip="Show document details"/>
              </a:rPr>
              <a:t> </a:t>
            </a:r>
            <a:r>
              <a:rPr lang="pt-BR" sz="1200" b="1" u="none" strike="noStrike" kern="1200" dirty="0" err="1" smtClean="0">
                <a:solidFill>
                  <a:schemeClr val="tx1"/>
                </a:solidFill>
                <a:effectLst/>
                <a:latin typeface="+mn-lt"/>
                <a:ea typeface="+mn-ea"/>
                <a:cs typeface="+mn-cs"/>
                <a:hlinkClick r:id="rId10" tooltip="Show document details"/>
              </a:rPr>
              <a:t>formation</a:t>
            </a:r>
            <a:r>
              <a:rPr lang="pt-BR" sz="1200" b="1"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1" tooltip="Show author details"/>
              </a:rPr>
              <a:t>Da Silva, C.C.P.</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2" tooltip="Show author details"/>
              </a:rPr>
              <a:t>De Oliveira, R.</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13" tooltip="Show author details"/>
              </a:rPr>
              <a:t>Tenorio</a:t>
            </a:r>
            <a:r>
              <a:rPr lang="pt-BR" sz="1200" u="none" strike="noStrike" kern="1200" dirty="0" smtClean="0">
                <a:solidFill>
                  <a:schemeClr val="tx1"/>
                </a:solidFill>
                <a:effectLst/>
                <a:latin typeface="+mn-lt"/>
                <a:ea typeface="+mn-ea"/>
                <a:cs typeface="+mn-cs"/>
                <a:hlinkClick r:id="rId13" tooltip="Show author details"/>
              </a:rPr>
              <a:t>, J.C.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4" tooltip="Show author details"/>
              </a:rPr>
              <a:t>Honorato, S.B.</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8" tooltip="Show author details"/>
              </a:rPr>
              <a:t>Ayala, A.P.</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2013 </a:t>
            </a:r>
            <a:r>
              <a:rPr lang="pt-BR" sz="1200" i="1" u="none" strike="noStrike" kern="1200" dirty="0" smtClean="0">
                <a:solidFill>
                  <a:schemeClr val="tx1"/>
                </a:solidFill>
                <a:effectLst/>
                <a:latin typeface="+mn-lt"/>
                <a:ea typeface="+mn-ea"/>
                <a:cs typeface="+mn-cs"/>
                <a:hlinkClick r:id="rId15" tooltip="Show source title details"/>
              </a:rPr>
              <a:t>Crystal </a:t>
            </a:r>
            <a:r>
              <a:rPr lang="pt-BR" sz="1200" i="1" u="none" strike="noStrike" kern="1200" dirty="0" err="1" smtClean="0">
                <a:solidFill>
                  <a:schemeClr val="tx1"/>
                </a:solidFill>
                <a:effectLst/>
                <a:latin typeface="+mn-lt"/>
                <a:ea typeface="+mn-ea"/>
                <a:cs typeface="+mn-cs"/>
                <a:hlinkClick r:id="rId15" tooltip="Show source title details"/>
              </a:rPr>
              <a:t>Growth</a:t>
            </a:r>
            <a:r>
              <a:rPr lang="pt-BR" sz="1200" i="1" u="none" strike="noStrike" kern="1200" dirty="0" smtClean="0">
                <a:solidFill>
                  <a:schemeClr val="tx1"/>
                </a:solidFill>
                <a:effectLst/>
                <a:latin typeface="+mn-lt"/>
                <a:ea typeface="+mn-ea"/>
                <a:cs typeface="+mn-cs"/>
                <a:hlinkClick r:id="rId15" tooltip="Show source title details"/>
              </a:rPr>
              <a:t> </a:t>
            </a:r>
            <a:r>
              <a:rPr lang="pt-BR" sz="1200" i="1" u="none" strike="noStrike" kern="1200" dirty="0" err="1" smtClean="0">
                <a:solidFill>
                  <a:schemeClr val="tx1"/>
                </a:solidFill>
                <a:effectLst/>
                <a:latin typeface="+mn-lt"/>
                <a:ea typeface="+mn-ea"/>
                <a:cs typeface="+mn-cs"/>
                <a:hlinkClick r:id="rId15" tooltip="Show source title details"/>
              </a:rPr>
              <a:t>and</a:t>
            </a:r>
            <a:r>
              <a:rPr lang="pt-BR" sz="1200" i="1" u="none" strike="noStrike" kern="1200" dirty="0" smtClean="0">
                <a:solidFill>
                  <a:schemeClr val="tx1"/>
                </a:solidFill>
                <a:effectLst/>
                <a:latin typeface="+mn-lt"/>
                <a:ea typeface="+mn-ea"/>
                <a:cs typeface="+mn-cs"/>
                <a:hlinkClick r:id="rId15" tooltip="Show source title details"/>
              </a:rPr>
              <a:t> Design</a:t>
            </a:r>
            <a:r>
              <a:rPr lang="pt-BR" sz="1200" kern="1200" dirty="0" smtClean="0">
                <a:solidFill>
                  <a:schemeClr val="tx1"/>
                </a:solidFill>
                <a:effectLst/>
                <a:latin typeface="+mn-lt"/>
                <a:ea typeface="+mn-ea"/>
                <a:cs typeface="+mn-cs"/>
              </a:rPr>
              <a:t> 13 (10) , pp. 4315-4322.</a:t>
            </a:r>
          </a:p>
          <a:p>
            <a:pPr lvl="0"/>
            <a:r>
              <a:rPr lang="pt-BR" sz="1200" kern="1200" dirty="0" smtClean="0">
                <a:solidFill>
                  <a:schemeClr val="tx1"/>
                </a:solidFill>
                <a:effectLst/>
                <a:latin typeface="+mn-lt"/>
                <a:ea typeface="+mn-ea"/>
                <a:cs typeface="+mn-cs"/>
              </a:rPr>
              <a:t>“</a:t>
            </a:r>
            <a:r>
              <a:rPr lang="pt-BR" sz="1200" b="1" u="none" strike="noStrike" kern="1200" dirty="0" err="1" smtClean="0">
                <a:solidFill>
                  <a:schemeClr val="tx1"/>
                </a:solidFill>
                <a:effectLst/>
                <a:latin typeface="+mn-lt"/>
                <a:ea typeface="+mn-ea"/>
                <a:cs typeface="+mn-cs"/>
                <a:hlinkClick r:id="rId16" tooltip="Show document details"/>
              </a:rPr>
              <a:t>Mebendazole</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mesylate</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monohydrate</a:t>
            </a:r>
            <a:r>
              <a:rPr lang="pt-BR" sz="1200" b="1" u="none" strike="noStrike" kern="1200" dirty="0" smtClean="0">
                <a:solidFill>
                  <a:schemeClr val="tx1"/>
                </a:solidFill>
                <a:effectLst/>
                <a:latin typeface="+mn-lt"/>
                <a:ea typeface="+mn-ea"/>
                <a:cs typeface="+mn-cs"/>
                <a:hlinkClick r:id="rId16" tooltip="Show document details"/>
              </a:rPr>
              <a:t>: A new </a:t>
            </a:r>
            <a:r>
              <a:rPr lang="pt-BR" sz="1200" b="1" u="none" strike="noStrike" kern="1200" dirty="0" err="1" smtClean="0">
                <a:solidFill>
                  <a:schemeClr val="tx1"/>
                </a:solidFill>
                <a:effectLst/>
                <a:latin typeface="+mn-lt"/>
                <a:ea typeface="+mn-ea"/>
                <a:cs typeface="+mn-cs"/>
                <a:hlinkClick r:id="rId16" tooltip="Show document details"/>
              </a:rPr>
              <a:t>route</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to</a:t>
            </a:r>
            <a:r>
              <a:rPr lang="pt-BR" sz="1200" b="1" u="none" strike="noStrike" kern="1200" dirty="0" smtClean="0">
                <a:solidFill>
                  <a:schemeClr val="tx1"/>
                </a:solidFill>
                <a:effectLst/>
                <a:latin typeface="+mn-lt"/>
                <a:ea typeface="+mn-ea"/>
                <a:cs typeface="+mn-cs"/>
                <a:hlinkClick r:id="rId16" tooltip="Show document details"/>
              </a:rPr>
              <a:t> improve </a:t>
            </a:r>
            <a:r>
              <a:rPr lang="pt-BR" sz="1200" b="1" u="none" strike="noStrike" kern="1200" dirty="0" err="1" smtClean="0">
                <a:solidFill>
                  <a:schemeClr val="tx1"/>
                </a:solidFill>
                <a:effectLst/>
                <a:latin typeface="+mn-lt"/>
                <a:ea typeface="+mn-ea"/>
                <a:cs typeface="+mn-cs"/>
                <a:hlinkClick r:id="rId16" tooltip="Show document details"/>
              </a:rPr>
              <a:t>the</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solubility</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of</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mebendazole</a:t>
            </a:r>
            <a:r>
              <a:rPr lang="pt-BR" sz="1200" b="1" u="none" strike="noStrike" kern="1200" dirty="0" smtClean="0">
                <a:solidFill>
                  <a:schemeClr val="tx1"/>
                </a:solidFill>
                <a:effectLst/>
                <a:latin typeface="+mn-lt"/>
                <a:ea typeface="+mn-ea"/>
                <a:cs typeface="+mn-cs"/>
                <a:hlinkClick r:id="rId16" tooltip="Show document details"/>
              </a:rPr>
              <a:t> </a:t>
            </a:r>
            <a:r>
              <a:rPr lang="pt-BR" sz="1200" b="1" u="none" strike="noStrike" kern="1200" dirty="0" err="1" smtClean="0">
                <a:solidFill>
                  <a:schemeClr val="tx1"/>
                </a:solidFill>
                <a:effectLst/>
                <a:latin typeface="+mn-lt"/>
                <a:ea typeface="+mn-ea"/>
                <a:cs typeface="+mn-cs"/>
                <a:hlinkClick r:id="rId16" tooltip="Show document details"/>
              </a:rPr>
              <a:t>polymorphs</a:t>
            </a:r>
            <a:r>
              <a:rPr lang="pt-BR" sz="1200" b="1"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7" tooltip="Show author details"/>
              </a:rPr>
              <a:t>de Paula, K.</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18" tooltip="Show author details"/>
              </a:rPr>
              <a:t>Camí</a:t>
            </a:r>
            <a:r>
              <a:rPr lang="pt-BR" sz="1200" u="none" strike="noStrike" kern="1200" dirty="0" smtClean="0">
                <a:solidFill>
                  <a:schemeClr val="tx1"/>
                </a:solidFill>
                <a:effectLst/>
                <a:latin typeface="+mn-lt"/>
                <a:ea typeface="+mn-ea"/>
                <a:cs typeface="+mn-cs"/>
                <a:hlinkClick r:id="rId18" tooltip="Show author details"/>
              </a:rPr>
              <a:t>, G.E.</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19" tooltip="Show author details"/>
              </a:rPr>
              <a:t>Brusau</a:t>
            </a:r>
            <a:r>
              <a:rPr lang="pt-BR" sz="1200" u="none" strike="noStrike" kern="1200" dirty="0" smtClean="0">
                <a:solidFill>
                  <a:schemeClr val="tx1"/>
                </a:solidFill>
                <a:effectLst/>
                <a:latin typeface="+mn-lt"/>
                <a:ea typeface="+mn-ea"/>
                <a:cs typeface="+mn-cs"/>
                <a:hlinkClick r:id="rId19" tooltip="Show author details"/>
              </a:rPr>
              <a:t>, E.V.</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20" tooltip="Show author details"/>
              </a:rPr>
              <a:t>Narda</a:t>
            </a:r>
            <a:r>
              <a:rPr lang="pt-BR" sz="1200" u="none" strike="noStrike" kern="1200" dirty="0" smtClean="0">
                <a:solidFill>
                  <a:schemeClr val="tx1"/>
                </a:solidFill>
                <a:effectLst/>
                <a:latin typeface="+mn-lt"/>
                <a:ea typeface="+mn-ea"/>
                <a:cs typeface="+mn-cs"/>
                <a:hlinkClick r:id="rId20" tooltip="Show author details"/>
              </a:rPr>
              <a:t>, G.E.</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2013</a:t>
            </a:r>
            <a:r>
              <a:rPr lang="pt-BR" sz="1200" i="1" u="none" strike="noStrike" kern="1200" dirty="0" smtClean="0">
                <a:solidFill>
                  <a:schemeClr val="tx1"/>
                </a:solidFill>
                <a:effectLst/>
                <a:latin typeface="+mn-lt"/>
                <a:ea typeface="+mn-ea"/>
                <a:cs typeface="+mn-cs"/>
                <a:hlinkClick r:id="rId21" tooltip="Show source title details"/>
              </a:rPr>
              <a:t>Journal </a:t>
            </a:r>
            <a:r>
              <a:rPr lang="pt-BR" sz="1200" i="1" u="none" strike="noStrike" kern="1200" dirty="0" err="1" smtClean="0">
                <a:solidFill>
                  <a:schemeClr val="tx1"/>
                </a:solidFill>
                <a:effectLst/>
                <a:latin typeface="+mn-lt"/>
                <a:ea typeface="+mn-ea"/>
                <a:cs typeface="+mn-cs"/>
                <a:hlinkClick r:id="rId21" tooltip="Show source title details"/>
              </a:rPr>
              <a:t>of</a:t>
            </a:r>
            <a:r>
              <a:rPr lang="pt-BR" sz="1200" i="1" u="none" strike="noStrike" kern="1200" dirty="0" smtClean="0">
                <a:solidFill>
                  <a:schemeClr val="tx1"/>
                </a:solidFill>
                <a:effectLst/>
                <a:latin typeface="+mn-lt"/>
                <a:ea typeface="+mn-ea"/>
                <a:cs typeface="+mn-cs"/>
                <a:hlinkClick r:id="rId21" tooltip="Show source title details"/>
              </a:rPr>
              <a:t> </a:t>
            </a:r>
            <a:r>
              <a:rPr lang="pt-BR" sz="1200" i="1" u="none" strike="noStrike" kern="1200" dirty="0" err="1" smtClean="0">
                <a:solidFill>
                  <a:schemeClr val="tx1"/>
                </a:solidFill>
                <a:effectLst/>
                <a:latin typeface="+mn-lt"/>
                <a:ea typeface="+mn-ea"/>
                <a:cs typeface="+mn-cs"/>
                <a:hlinkClick r:id="rId21" tooltip="Show source title details"/>
              </a:rPr>
              <a:t>Pharmaceutical</a:t>
            </a:r>
            <a:r>
              <a:rPr lang="pt-BR" sz="1200" i="1" u="none" strike="noStrike" kern="1200" dirty="0" smtClean="0">
                <a:solidFill>
                  <a:schemeClr val="tx1"/>
                </a:solidFill>
                <a:effectLst/>
                <a:latin typeface="+mn-lt"/>
                <a:ea typeface="+mn-ea"/>
                <a:cs typeface="+mn-cs"/>
                <a:hlinkClick r:id="rId21" tooltip="Show source title details"/>
              </a:rPr>
              <a:t> </a:t>
            </a:r>
            <a:r>
              <a:rPr lang="pt-BR" sz="1200" i="1" u="none" strike="noStrike" kern="1200" dirty="0" err="1" smtClean="0">
                <a:solidFill>
                  <a:schemeClr val="tx1"/>
                </a:solidFill>
                <a:effectLst/>
                <a:latin typeface="+mn-lt"/>
                <a:ea typeface="+mn-ea"/>
                <a:cs typeface="+mn-cs"/>
                <a:hlinkClick r:id="rId21" tooltip="Show source title details"/>
              </a:rPr>
              <a:t>Sciences</a:t>
            </a:r>
            <a:r>
              <a:rPr lang="pt-BR" sz="1200" kern="1200" dirty="0" smtClean="0">
                <a:solidFill>
                  <a:schemeClr val="tx1"/>
                </a:solidFill>
                <a:effectLst/>
                <a:latin typeface="+mn-lt"/>
                <a:ea typeface="+mn-ea"/>
                <a:cs typeface="+mn-cs"/>
              </a:rPr>
              <a:t> 102 (10) , pp. 3528-3538.</a:t>
            </a:r>
          </a:p>
          <a:p>
            <a:pPr lvl="0"/>
            <a:r>
              <a:rPr lang="pt-BR" sz="1200" kern="1200" dirty="0" smtClean="0">
                <a:solidFill>
                  <a:schemeClr val="tx1"/>
                </a:solidFill>
                <a:effectLst/>
                <a:latin typeface="+mn-lt"/>
                <a:ea typeface="+mn-ea"/>
                <a:cs typeface="+mn-cs"/>
              </a:rPr>
              <a:t>“</a:t>
            </a:r>
            <a:r>
              <a:rPr lang="pt-BR" sz="1200" b="1" u="none" strike="noStrike" kern="1200" dirty="0" smtClean="0">
                <a:solidFill>
                  <a:schemeClr val="tx1"/>
                </a:solidFill>
                <a:effectLst/>
                <a:latin typeface="+mn-lt"/>
                <a:ea typeface="+mn-ea"/>
                <a:cs typeface="+mn-cs"/>
                <a:hlinkClick r:id="rId22" tooltip="Show document details"/>
              </a:rPr>
              <a:t>Industrial </a:t>
            </a:r>
            <a:r>
              <a:rPr lang="pt-BR" sz="1200" b="1" u="none" strike="noStrike" kern="1200" dirty="0" err="1" smtClean="0">
                <a:solidFill>
                  <a:schemeClr val="tx1"/>
                </a:solidFill>
                <a:effectLst/>
                <a:latin typeface="+mn-lt"/>
                <a:ea typeface="+mn-ea"/>
                <a:cs typeface="+mn-cs"/>
                <a:hlinkClick r:id="rId22" tooltip="Show document details"/>
              </a:rPr>
              <a:t>Scale</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Isolation</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Structural</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and</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Spectroscopic</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Characterization</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of</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Epiisopiloturine</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from</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Pilocarpus</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microphyllus</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Stapf</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Leaves</a:t>
            </a:r>
            <a:r>
              <a:rPr lang="pt-BR" sz="1200" b="1" u="none" strike="noStrike" kern="1200" dirty="0" smtClean="0">
                <a:solidFill>
                  <a:schemeClr val="tx1"/>
                </a:solidFill>
                <a:effectLst/>
                <a:latin typeface="+mn-lt"/>
                <a:ea typeface="+mn-ea"/>
                <a:cs typeface="+mn-cs"/>
                <a:hlinkClick r:id="rId22" tooltip="Show document details"/>
              </a:rPr>
              <a:t>: A </a:t>
            </a:r>
            <a:r>
              <a:rPr lang="pt-BR" sz="1200" b="1" u="none" strike="noStrike" kern="1200" dirty="0" err="1" smtClean="0">
                <a:solidFill>
                  <a:schemeClr val="tx1"/>
                </a:solidFill>
                <a:effectLst/>
                <a:latin typeface="+mn-lt"/>
                <a:ea typeface="+mn-ea"/>
                <a:cs typeface="+mn-cs"/>
                <a:hlinkClick r:id="rId22" tooltip="Show document details"/>
              </a:rPr>
              <a:t>Promising</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Alkaloid</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against</a:t>
            </a:r>
            <a:r>
              <a:rPr lang="pt-BR" sz="1200" b="1" u="none" strike="noStrike" kern="1200" dirty="0" smtClean="0">
                <a:solidFill>
                  <a:schemeClr val="tx1"/>
                </a:solidFill>
                <a:effectLst/>
                <a:latin typeface="+mn-lt"/>
                <a:ea typeface="+mn-ea"/>
                <a:cs typeface="+mn-cs"/>
                <a:hlinkClick r:id="rId22" tooltip="Show document details"/>
              </a:rPr>
              <a:t> </a:t>
            </a:r>
            <a:r>
              <a:rPr lang="pt-BR" sz="1200" b="1" u="none" strike="noStrike" kern="1200" dirty="0" err="1" smtClean="0">
                <a:solidFill>
                  <a:schemeClr val="tx1"/>
                </a:solidFill>
                <a:effectLst/>
                <a:latin typeface="+mn-lt"/>
                <a:ea typeface="+mn-ea"/>
                <a:cs typeface="+mn-cs"/>
                <a:hlinkClick r:id="rId22" tooltip="Show document details"/>
              </a:rPr>
              <a:t>Schistosomiasis</a:t>
            </a:r>
            <a:r>
              <a:rPr lang="pt-BR" sz="1200" b="1"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23" tooltip="Show author details"/>
              </a:rPr>
              <a:t>Véras</a:t>
            </a:r>
            <a:r>
              <a:rPr lang="pt-BR" sz="1200" u="none" strike="noStrike" kern="1200" dirty="0" smtClean="0">
                <a:solidFill>
                  <a:schemeClr val="tx1"/>
                </a:solidFill>
                <a:effectLst/>
                <a:latin typeface="+mn-lt"/>
                <a:ea typeface="+mn-ea"/>
                <a:cs typeface="+mn-cs"/>
                <a:hlinkClick r:id="rId23" tooltip="Show author details"/>
              </a:rPr>
              <a:t>, L.M.C.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4" tooltip="Show author details"/>
              </a:rPr>
              <a:t>Cunha, V.R.R.</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5" tooltip="Show author details"/>
              </a:rPr>
              <a:t>Lima, F.C.D.A.</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6" tooltip="Show author details"/>
              </a:rPr>
              <a:t>Guimarães, M.A.</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7" tooltip="Show author details"/>
              </a:rPr>
              <a:t>Vieira, M.M.</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8" tooltip="Show author details"/>
              </a:rPr>
              <a:t>Campelo, Y.D.M.</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29" tooltip="Show author details"/>
              </a:rPr>
              <a:t>Sakai, V.Y.</a:t>
            </a:r>
            <a:r>
              <a:rPr lang="pt-BR" sz="1200" kern="1200" dirty="0" smtClean="0">
                <a:solidFill>
                  <a:schemeClr val="tx1"/>
                </a:solidFill>
                <a:effectLst/>
                <a:latin typeface="+mn-lt"/>
                <a:ea typeface="+mn-ea"/>
                <a:cs typeface="+mn-cs"/>
              </a:rPr>
              <a:t>, (...), </a:t>
            </a:r>
            <a:r>
              <a:rPr lang="pt-BR" sz="1200" u="none" strike="noStrike" kern="1200" dirty="0" smtClean="0">
                <a:solidFill>
                  <a:schemeClr val="tx1"/>
                </a:solidFill>
                <a:effectLst/>
                <a:latin typeface="+mn-lt"/>
                <a:ea typeface="+mn-ea"/>
                <a:cs typeface="+mn-cs"/>
                <a:hlinkClick r:id="rId30" tooltip="Show author details"/>
              </a:rPr>
              <a:t>de Souza de Almeida Leite, J.R.</a:t>
            </a:r>
            <a:r>
              <a:rPr lang="pt-BR" sz="1200" kern="1200" dirty="0" smtClean="0">
                <a:solidFill>
                  <a:schemeClr val="tx1"/>
                </a:solidFill>
                <a:effectLst/>
                <a:latin typeface="+mn-lt"/>
                <a:ea typeface="+mn-ea"/>
                <a:cs typeface="+mn-cs"/>
              </a:rPr>
              <a:t> 2013 </a:t>
            </a:r>
            <a:r>
              <a:rPr lang="pt-BR" sz="1200" i="1" u="none" strike="noStrike" kern="1200" dirty="0" err="1" smtClean="0">
                <a:solidFill>
                  <a:schemeClr val="tx1"/>
                </a:solidFill>
                <a:effectLst/>
                <a:latin typeface="+mn-lt"/>
                <a:ea typeface="+mn-ea"/>
                <a:cs typeface="+mn-cs"/>
                <a:hlinkClick r:id="rId31" tooltip="Show source title details"/>
              </a:rPr>
              <a:t>PLoS</a:t>
            </a:r>
            <a:r>
              <a:rPr lang="pt-BR" sz="1200" i="1" u="none" strike="noStrike" kern="1200" dirty="0" smtClean="0">
                <a:solidFill>
                  <a:schemeClr val="tx1"/>
                </a:solidFill>
                <a:effectLst/>
                <a:latin typeface="+mn-lt"/>
                <a:ea typeface="+mn-ea"/>
                <a:cs typeface="+mn-cs"/>
                <a:hlinkClick r:id="rId31" tooltip="Show source title details"/>
              </a:rPr>
              <a:t> ONE</a:t>
            </a:r>
            <a:r>
              <a:rPr lang="pt-BR" sz="1200" kern="1200" dirty="0" smtClean="0">
                <a:solidFill>
                  <a:schemeClr val="tx1"/>
                </a:solidFill>
                <a:effectLst/>
                <a:latin typeface="+mn-lt"/>
                <a:ea typeface="+mn-ea"/>
                <a:cs typeface="+mn-cs"/>
              </a:rPr>
              <a:t> 8 (6) , art. no. e66702.</a:t>
            </a:r>
          </a:p>
          <a:p>
            <a:pPr lvl="0"/>
            <a:r>
              <a:rPr lang="pt-BR" sz="1200" b="1" kern="1200" dirty="0" smtClean="0">
                <a:solidFill>
                  <a:schemeClr val="tx1"/>
                </a:solidFill>
                <a:effectLst/>
                <a:latin typeface="+mn-lt"/>
                <a:ea typeface="+mn-ea"/>
                <a:cs typeface="+mn-cs"/>
              </a:rPr>
              <a:t>“</a:t>
            </a:r>
            <a:r>
              <a:rPr lang="pt-BR" sz="1200" b="1" u="none" strike="noStrike" kern="1200" dirty="0" err="1" smtClean="0">
                <a:solidFill>
                  <a:schemeClr val="tx1"/>
                </a:solidFill>
                <a:effectLst/>
                <a:latin typeface="+mn-lt"/>
                <a:ea typeface="+mn-ea"/>
                <a:cs typeface="+mn-cs"/>
                <a:hlinkClick r:id="rId32" tooltip="Show document details"/>
              </a:rPr>
              <a:t>Form</a:t>
            </a:r>
            <a:r>
              <a:rPr lang="pt-BR" sz="1200" b="1" u="none" strike="noStrike" kern="1200" dirty="0" smtClean="0">
                <a:solidFill>
                  <a:schemeClr val="tx1"/>
                </a:solidFill>
                <a:effectLst/>
                <a:latin typeface="+mn-lt"/>
                <a:ea typeface="+mn-ea"/>
                <a:cs typeface="+mn-cs"/>
                <a:hlinkClick r:id="rId32" tooltip="Show document details"/>
              </a:rPr>
              <a:t> III-</a:t>
            </a:r>
            <a:r>
              <a:rPr lang="pt-BR" sz="1200" b="1" u="none" strike="noStrike" kern="1200" dirty="0" err="1" smtClean="0">
                <a:solidFill>
                  <a:schemeClr val="tx1"/>
                </a:solidFill>
                <a:effectLst/>
                <a:latin typeface="+mn-lt"/>
                <a:ea typeface="+mn-ea"/>
                <a:cs typeface="+mn-cs"/>
                <a:hlinkClick r:id="rId32" tooltip="Show document details"/>
              </a:rPr>
              <a:t>like</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conformation</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and</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Form</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I-like</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packing</a:t>
            </a:r>
            <a:r>
              <a:rPr lang="pt-BR" sz="1200" b="1" u="none" strike="noStrike" kern="1200" dirty="0" smtClean="0">
                <a:solidFill>
                  <a:schemeClr val="tx1"/>
                </a:solidFill>
                <a:effectLst/>
                <a:latin typeface="+mn-lt"/>
                <a:ea typeface="+mn-ea"/>
                <a:cs typeface="+mn-cs"/>
                <a:hlinkClick r:id="rId32" tooltip="Show document details"/>
              </a:rPr>
              <a:t> in a </a:t>
            </a:r>
            <a:r>
              <a:rPr lang="pt-BR" sz="1200" b="1" u="none" strike="noStrike" kern="1200" dirty="0" err="1" smtClean="0">
                <a:solidFill>
                  <a:schemeClr val="tx1"/>
                </a:solidFill>
                <a:effectLst/>
                <a:latin typeface="+mn-lt"/>
                <a:ea typeface="+mn-ea"/>
                <a:cs typeface="+mn-cs"/>
                <a:hlinkClick r:id="rId32" tooltip="Show document details"/>
              </a:rPr>
              <a:t>chloroform</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channel</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solvate</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of</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the</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diuretic</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drug</a:t>
            </a:r>
            <a:r>
              <a:rPr lang="pt-BR" sz="1200" b="1" u="none" strike="noStrike" kern="1200" dirty="0" smtClean="0">
                <a:solidFill>
                  <a:schemeClr val="tx1"/>
                </a:solidFill>
                <a:effectLst/>
                <a:latin typeface="+mn-lt"/>
                <a:ea typeface="+mn-ea"/>
                <a:cs typeface="+mn-cs"/>
                <a:hlinkClick r:id="rId32" tooltip="Show document details"/>
              </a:rPr>
              <a:t> </a:t>
            </a:r>
            <a:r>
              <a:rPr lang="pt-BR" sz="1200" b="1" u="none" strike="noStrike" kern="1200" dirty="0" err="1" smtClean="0">
                <a:solidFill>
                  <a:schemeClr val="tx1"/>
                </a:solidFill>
                <a:effectLst/>
                <a:latin typeface="+mn-lt"/>
                <a:ea typeface="+mn-ea"/>
                <a:cs typeface="+mn-cs"/>
                <a:hlinkClick r:id="rId32" tooltip="Show document details"/>
              </a:rPr>
              <a:t>chlortalidone</a:t>
            </a:r>
            <a:r>
              <a:rPr lang="pt-BR" sz="1200" b="1"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3" tooltip="Show author details"/>
              </a:rPr>
              <a:t>Martins, F.T.</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4" tooltip="Show author details"/>
              </a:rPr>
              <a:t>De Abreu, P.J.</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5" tooltip="Show author details"/>
              </a:rPr>
              <a:t>Azarias, L.C.</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36" tooltip="Show author details"/>
              </a:rPr>
              <a:t>Villis</a:t>
            </a:r>
            <a:r>
              <a:rPr lang="pt-BR" sz="1200" u="none" strike="noStrike" kern="1200" dirty="0" smtClean="0">
                <a:solidFill>
                  <a:schemeClr val="tx1"/>
                </a:solidFill>
                <a:effectLst/>
                <a:latin typeface="+mn-lt"/>
                <a:ea typeface="+mn-ea"/>
                <a:cs typeface="+mn-cs"/>
                <a:hlinkClick r:id="rId36" tooltip="Show author details"/>
              </a:rPr>
              <a:t>, P.C.M.</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7" tooltip="Show author details"/>
              </a:rPr>
              <a:t>De Campos Melo, A.C.</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38" tooltip="Show author details"/>
              </a:rPr>
              <a:t>Doriguetto</a:t>
            </a:r>
            <a:r>
              <a:rPr lang="pt-BR" sz="1200" u="none" strike="noStrike" kern="1200" dirty="0" smtClean="0">
                <a:solidFill>
                  <a:schemeClr val="tx1"/>
                </a:solidFill>
                <a:effectLst/>
                <a:latin typeface="+mn-lt"/>
                <a:ea typeface="+mn-ea"/>
                <a:cs typeface="+mn-cs"/>
                <a:hlinkClick r:id="rId38" tooltip="Show author details"/>
              </a:rPr>
              <a:t>, A.C.</a:t>
            </a:r>
            <a:r>
              <a:rPr lang="pt-BR" sz="1200" kern="1200" dirty="0" smtClean="0">
                <a:solidFill>
                  <a:schemeClr val="tx1"/>
                </a:solidFill>
                <a:effectLst/>
                <a:latin typeface="+mn-lt"/>
                <a:ea typeface="+mn-ea"/>
                <a:cs typeface="+mn-cs"/>
              </a:rPr>
              <a:t> 2012 </a:t>
            </a:r>
            <a:r>
              <a:rPr lang="pt-BR" sz="1200" i="1" u="none" strike="noStrike" kern="1200" dirty="0" err="1" smtClean="0">
                <a:solidFill>
                  <a:schemeClr val="tx1"/>
                </a:solidFill>
                <a:effectLst/>
                <a:latin typeface="+mn-lt"/>
                <a:ea typeface="+mn-ea"/>
                <a:cs typeface="+mn-cs"/>
                <a:hlinkClick r:id="rId39" tooltip="Show source title details"/>
              </a:rPr>
              <a:t>CrystEngComm</a:t>
            </a:r>
            <a:r>
              <a:rPr lang="pt-BR" sz="1200" kern="1200" dirty="0" smtClean="0">
                <a:solidFill>
                  <a:schemeClr val="tx1"/>
                </a:solidFill>
                <a:effectLst/>
                <a:latin typeface="+mn-lt"/>
                <a:ea typeface="+mn-ea"/>
                <a:cs typeface="+mn-cs"/>
              </a:rPr>
              <a:t> 14 (19) , pp. 6173-6177.</a:t>
            </a:r>
          </a:p>
          <a:p>
            <a:pPr lvl="0"/>
            <a:r>
              <a:rPr lang="pt-BR" sz="1200" b="1" kern="1200" dirty="0" smtClean="0">
                <a:solidFill>
                  <a:schemeClr val="tx1"/>
                </a:solidFill>
                <a:effectLst/>
                <a:latin typeface="+mn-lt"/>
                <a:ea typeface="+mn-ea"/>
                <a:cs typeface="+mn-cs"/>
              </a:rPr>
              <a:t>“</a:t>
            </a:r>
            <a:r>
              <a:rPr lang="pt-BR" sz="1200" b="1" u="none" strike="noStrike" kern="1200" dirty="0" smtClean="0">
                <a:solidFill>
                  <a:schemeClr val="tx1"/>
                </a:solidFill>
                <a:effectLst/>
                <a:latin typeface="+mn-lt"/>
                <a:ea typeface="+mn-ea"/>
                <a:cs typeface="+mn-cs"/>
                <a:hlinkClick r:id="rId40" tooltip="Show document details"/>
              </a:rPr>
              <a:t>Base-</a:t>
            </a:r>
            <a:r>
              <a:rPr lang="pt-BR" sz="1200" b="1" u="none" strike="noStrike" kern="1200" dirty="0" err="1" smtClean="0">
                <a:solidFill>
                  <a:schemeClr val="tx1"/>
                </a:solidFill>
                <a:effectLst/>
                <a:latin typeface="+mn-lt"/>
                <a:ea typeface="+mn-ea"/>
                <a:cs typeface="+mn-cs"/>
                <a:hlinkClick r:id="rId40" tooltip="Show document details"/>
              </a:rPr>
              <a:t>paired</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and</a:t>
            </a:r>
            <a:r>
              <a:rPr lang="pt-BR" sz="1200" b="1" u="none" strike="noStrike" kern="1200" dirty="0" smtClean="0">
                <a:solidFill>
                  <a:schemeClr val="tx1"/>
                </a:solidFill>
                <a:effectLst/>
                <a:latin typeface="+mn-lt"/>
                <a:ea typeface="+mn-ea"/>
                <a:cs typeface="+mn-cs"/>
                <a:hlinkClick r:id="rId40" tooltip="Show document details"/>
              </a:rPr>
              <a:t> base-</a:t>
            </a:r>
            <a:r>
              <a:rPr lang="pt-BR" sz="1200" b="1" u="none" strike="noStrike" kern="1200" dirty="0" err="1" smtClean="0">
                <a:solidFill>
                  <a:schemeClr val="tx1"/>
                </a:solidFill>
                <a:effectLst/>
                <a:latin typeface="+mn-lt"/>
                <a:ea typeface="+mn-ea"/>
                <a:cs typeface="+mn-cs"/>
                <a:hlinkClick r:id="rId40" tooltip="Show document details"/>
              </a:rPr>
              <a:t>stacked</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structures</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of</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the</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anti-HIV</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drug</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lamivudine</a:t>
            </a:r>
            <a:r>
              <a:rPr lang="pt-BR" sz="1200" b="1" u="none" strike="noStrike" kern="1200" dirty="0" smtClean="0">
                <a:solidFill>
                  <a:schemeClr val="tx1"/>
                </a:solidFill>
                <a:effectLst/>
                <a:latin typeface="+mn-lt"/>
                <a:ea typeface="+mn-ea"/>
                <a:cs typeface="+mn-cs"/>
                <a:hlinkClick r:id="rId40" tooltip="Show document details"/>
              </a:rPr>
              <a:t>: A </a:t>
            </a:r>
            <a:r>
              <a:rPr lang="pt-BR" sz="1200" b="1" u="none" strike="noStrike" kern="1200" dirty="0" err="1" smtClean="0">
                <a:solidFill>
                  <a:schemeClr val="tx1"/>
                </a:solidFill>
                <a:effectLst/>
                <a:latin typeface="+mn-lt"/>
                <a:ea typeface="+mn-ea"/>
                <a:cs typeface="+mn-cs"/>
                <a:hlinkClick r:id="rId40" tooltip="Show document details"/>
              </a:rPr>
              <a:t>nucleoside</a:t>
            </a:r>
            <a:r>
              <a:rPr lang="pt-BR" sz="1200" b="1" u="none" strike="noStrike" kern="1200" dirty="0" smtClean="0">
                <a:solidFill>
                  <a:schemeClr val="tx1"/>
                </a:solidFill>
                <a:effectLst/>
                <a:latin typeface="+mn-lt"/>
                <a:ea typeface="+mn-ea"/>
                <a:cs typeface="+mn-cs"/>
                <a:hlinkClick r:id="rId40" tooltip="Show document details"/>
              </a:rPr>
              <a:t> DNA-</a:t>
            </a:r>
            <a:r>
              <a:rPr lang="pt-BR" sz="1200" b="1" u="none" strike="noStrike" kern="1200" dirty="0" err="1" smtClean="0">
                <a:solidFill>
                  <a:schemeClr val="tx1"/>
                </a:solidFill>
                <a:effectLst/>
                <a:latin typeface="+mn-lt"/>
                <a:ea typeface="+mn-ea"/>
                <a:cs typeface="+mn-cs"/>
                <a:hlinkClick r:id="rId40" tooltip="Show document details"/>
              </a:rPr>
              <a:t>mimicry</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with</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unprecedented</a:t>
            </a:r>
            <a:r>
              <a:rPr lang="pt-BR" sz="1200" b="1" u="none" strike="noStrike" kern="1200" dirty="0" smtClean="0">
                <a:solidFill>
                  <a:schemeClr val="tx1"/>
                </a:solidFill>
                <a:effectLst/>
                <a:latin typeface="+mn-lt"/>
                <a:ea typeface="+mn-ea"/>
                <a:cs typeface="+mn-cs"/>
                <a:hlinkClick r:id="rId40" tooltip="Show document details"/>
              </a:rPr>
              <a:t> </a:t>
            </a:r>
            <a:r>
              <a:rPr lang="pt-BR" sz="1200" b="1" u="none" strike="noStrike" kern="1200" dirty="0" err="1" smtClean="0">
                <a:solidFill>
                  <a:schemeClr val="tx1"/>
                </a:solidFill>
                <a:effectLst/>
                <a:latin typeface="+mn-lt"/>
                <a:ea typeface="+mn-ea"/>
                <a:cs typeface="+mn-cs"/>
                <a:hlinkClick r:id="rId40" tooltip="Show document details"/>
              </a:rPr>
              <a:t>topology</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41" tooltip="Show author details"/>
              </a:rPr>
              <a:t>Bocelli, M.D.</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4" tooltip="Show author details"/>
              </a:rPr>
              <a:t>Honorato, S.B.</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8" tooltip="Show author details"/>
              </a:rPr>
              <a:t>Ayala, A.P.</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38" tooltip="Show author details"/>
              </a:rPr>
              <a:t>Doriguetto</a:t>
            </a:r>
            <a:r>
              <a:rPr lang="pt-BR" sz="1200" u="none" strike="noStrike" kern="1200" dirty="0" smtClean="0">
                <a:solidFill>
                  <a:schemeClr val="tx1"/>
                </a:solidFill>
                <a:effectLst/>
                <a:latin typeface="+mn-lt"/>
                <a:ea typeface="+mn-ea"/>
                <a:cs typeface="+mn-cs"/>
                <a:hlinkClick r:id="rId38" tooltip="Show author details"/>
              </a:rPr>
              <a:t>, A.C.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3" tooltip="Show author details"/>
              </a:rPr>
              <a:t>Martins, F.T.</a:t>
            </a:r>
            <a:r>
              <a:rPr lang="pt-BR" sz="1200" kern="1200" dirty="0" smtClean="0">
                <a:solidFill>
                  <a:schemeClr val="tx1"/>
                </a:solidFill>
                <a:effectLst/>
                <a:latin typeface="+mn-lt"/>
                <a:ea typeface="+mn-ea"/>
                <a:cs typeface="+mn-cs"/>
              </a:rPr>
              <a:t> 2012 </a:t>
            </a:r>
            <a:r>
              <a:rPr lang="pt-BR" sz="1200" i="1" u="none" strike="noStrike" kern="1200" dirty="0" smtClean="0">
                <a:solidFill>
                  <a:schemeClr val="tx1"/>
                </a:solidFill>
                <a:effectLst/>
                <a:latin typeface="+mn-lt"/>
                <a:ea typeface="+mn-ea"/>
                <a:cs typeface="+mn-cs"/>
                <a:hlinkClick r:id="rId15" tooltip="Show source title details"/>
              </a:rPr>
              <a:t>Crystal </a:t>
            </a:r>
            <a:r>
              <a:rPr lang="pt-BR" sz="1200" i="1" u="none" strike="noStrike" kern="1200" dirty="0" err="1" smtClean="0">
                <a:solidFill>
                  <a:schemeClr val="tx1"/>
                </a:solidFill>
                <a:effectLst/>
                <a:latin typeface="+mn-lt"/>
                <a:ea typeface="+mn-ea"/>
                <a:cs typeface="+mn-cs"/>
                <a:hlinkClick r:id="rId15" tooltip="Show source title details"/>
              </a:rPr>
              <a:t>Growth</a:t>
            </a:r>
            <a:r>
              <a:rPr lang="pt-BR" sz="1200" i="1" u="none" strike="noStrike" kern="1200" dirty="0" smtClean="0">
                <a:solidFill>
                  <a:schemeClr val="tx1"/>
                </a:solidFill>
                <a:effectLst/>
                <a:latin typeface="+mn-lt"/>
                <a:ea typeface="+mn-ea"/>
                <a:cs typeface="+mn-cs"/>
                <a:hlinkClick r:id="rId15" tooltip="Show source title details"/>
              </a:rPr>
              <a:t> </a:t>
            </a:r>
            <a:r>
              <a:rPr lang="pt-BR" sz="1200" i="1" u="none" strike="noStrike" kern="1200" dirty="0" err="1" smtClean="0">
                <a:solidFill>
                  <a:schemeClr val="tx1"/>
                </a:solidFill>
                <a:effectLst/>
                <a:latin typeface="+mn-lt"/>
                <a:ea typeface="+mn-ea"/>
                <a:cs typeface="+mn-cs"/>
                <a:hlinkClick r:id="rId15" tooltip="Show source title details"/>
              </a:rPr>
              <a:t>and</a:t>
            </a:r>
            <a:r>
              <a:rPr lang="pt-BR" sz="1200" i="1" u="none" strike="noStrike" kern="1200" dirty="0" smtClean="0">
                <a:solidFill>
                  <a:schemeClr val="tx1"/>
                </a:solidFill>
                <a:effectLst/>
                <a:latin typeface="+mn-lt"/>
                <a:ea typeface="+mn-ea"/>
                <a:cs typeface="+mn-cs"/>
                <a:hlinkClick r:id="rId15" tooltip="Show source title details"/>
              </a:rPr>
              <a:t> Design</a:t>
            </a:r>
            <a:r>
              <a:rPr lang="pt-BR" sz="1200" kern="1200" dirty="0" smtClean="0">
                <a:solidFill>
                  <a:schemeClr val="tx1"/>
                </a:solidFill>
                <a:effectLst/>
                <a:latin typeface="+mn-lt"/>
                <a:ea typeface="+mn-ea"/>
                <a:cs typeface="+mn-cs"/>
              </a:rPr>
              <a:t> 12 (10) , pp. 5138-5147.</a:t>
            </a:r>
          </a:p>
          <a:p>
            <a:pPr lvl="0"/>
            <a:r>
              <a:rPr lang="pt-BR" sz="1200" b="1" kern="1200" dirty="0" smtClean="0">
                <a:solidFill>
                  <a:schemeClr val="tx1"/>
                </a:solidFill>
                <a:effectLst/>
                <a:latin typeface="+mn-lt"/>
                <a:ea typeface="+mn-ea"/>
                <a:cs typeface="+mn-cs"/>
              </a:rPr>
              <a:t>“</a:t>
            </a:r>
            <a:r>
              <a:rPr lang="pt-BR" sz="1200" b="1" u="none" strike="noStrike" kern="1200" dirty="0" err="1" smtClean="0">
                <a:solidFill>
                  <a:schemeClr val="tx1"/>
                </a:solidFill>
                <a:effectLst/>
                <a:latin typeface="+mn-lt"/>
                <a:ea typeface="+mn-ea"/>
                <a:cs typeface="+mn-cs"/>
                <a:hlinkClick r:id="rId42" tooltip="Show document details"/>
              </a:rPr>
              <a:t>Salts</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of</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the</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anti-HIV</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drug</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lamivudine</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with</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phthalic</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and</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salicylic</a:t>
            </a:r>
            <a:r>
              <a:rPr lang="pt-BR" sz="1200" b="1" u="none" strike="noStrike" kern="1200" dirty="0" smtClean="0">
                <a:solidFill>
                  <a:schemeClr val="tx1"/>
                </a:solidFill>
                <a:effectLst/>
                <a:latin typeface="+mn-lt"/>
                <a:ea typeface="+mn-ea"/>
                <a:cs typeface="+mn-cs"/>
                <a:hlinkClick r:id="rId42" tooltip="Show document details"/>
              </a:rPr>
              <a:t> </a:t>
            </a:r>
            <a:r>
              <a:rPr lang="pt-BR" sz="1200" b="1" u="none" strike="noStrike" kern="1200" dirty="0" err="1" smtClean="0">
                <a:solidFill>
                  <a:schemeClr val="tx1"/>
                </a:solidFill>
                <a:effectLst/>
                <a:latin typeface="+mn-lt"/>
                <a:ea typeface="+mn-ea"/>
                <a:cs typeface="+mn-cs"/>
                <a:hlinkClick r:id="rId42" tooltip="Show document details"/>
              </a:rPr>
              <a:t>acids</a:t>
            </a:r>
            <a:r>
              <a:rPr lang="pt-BR" sz="1200" b="1"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43" tooltip="Show author details"/>
              </a:rPr>
              <a:t>Capeletti</a:t>
            </a:r>
            <a:r>
              <a:rPr lang="pt-BR" sz="1200" u="none" strike="noStrike" kern="1200" dirty="0" smtClean="0">
                <a:solidFill>
                  <a:schemeClr val="tx1"/>
                </a:solidFill>
                <a:effectLst/>
                <a:latin typeface="+mn-lt"/>
                <a:ea typeface="+mn-ea"/>
                <a:cs typeface="+mn-cs"/>
                <a:hlinkClick r:id="rId43" tooltip="Show author details"/>
              </a:rPr>
              <a:t> Da Silva, 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44" tooltip="Show author details"/>
              </a:rPr>
              <a:t>Coelho, R.R.</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45" tooltip="Show author details"/>
              </a:rPr>
              <a:t>De Lima </a:t>
            </a:r>
            <a:r>
              <a:rPr lang="pt-BR" sz="1200" u="none" strike="noStrike" kern="1200" dirty="0" err="1" smtClean="0">
                <a:solidFill>
                  <a:schemeClr val="tx1"/>
                </a:solidFill>
                <a:effectLst/>
                <a:latin typeface="+mn-lt"/>
                <a:ea typeface="+mn-ea"/>
                <a:cs typeface="+mn-cs"/>
                <a:hlinkClick r:id="rId45" tooltip="Show author details"/>
              </a:rPr>
              <a:t>Cirqueira</a:t>
            </a:r>
            <a:r>
              <a:rPr lang="pt-BR" sz="1200" u="none" strike="noStrike" kern="1200" dirty="0" smtClean="0">
                <a:solidFill>
                  <a:schemeClr val="tx1"/>
                </a:solidFill>
                <a:effectLst/>
                <a:latin typeface="+mn-lt"/>
                <a:ea typeface="+mn-ea"/>
                <a:cs typeface="+mn-cs"/>
                <a:hlinkClick r:id="rId45" tooltip="Show author details"/>
              </a:rPr>
              <a:t>, M.</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46" tooltip="Show author details"/>
              </a:rPr>
              <a:t>Campos De Melo, A.C.</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47" tooltip="Show author details"/>
              </a:rPr>
              <a:t>Landre</a:t>
            </a:r>
            <a:r>
              <a:rPr lang="pt-BR" sz="1200" u="none" strike="noStrike" kern="1200" dirty="0" smtClean="0">
                <a:solidFill>
                  <a:schemeClr val="tx1"/>
                </a:solidFill>
                <a:effectLst/>
                <a:latin typeface="+mn-lt"/>
                <a:ea typeface="+mn-ea"/>
                <a:cs typeface="+mn-cs"/>
                <a:hlinkClick r:id="rId47" tooltip="Show author details"/>
              </a:rPr>
              <a:t> Rosa, I.M.</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3" tooltip="Show author details"/>
              </a:rPr>
              <a:t>Martins, F.T.</a:t>
            </a:r>
            <a:r>
              <a:rPr lang="pt-BR" sz="1200" kern="1200" dirty="0" smtClean="0">
                <a:solidFill>
                  <a:schemeClr val="tx1"/>
                </a:solidFill>
                <a:effectLst/>
                <a:latin typeface="+mn-lt"/>
                <a:ea typeface="+mn-ea"/>
                <a:cs typeface="+mn-cs"/>
              </a:rPr>
              <a:t> 2012 </a:t>
            </a:r>
            <a:r>
              <a:rPr lang="pt-BR" sz="1200" i="1" u="none" strike="noStrike" kern="1200" dirty="0" err="1" smtClean="0">
                <a:solidFill>
                  <a:schemeClr val="tx1"/>
                </a:solidFill>
                <a:effectLst/>
                <a:latin typeface="+mn-lt"/>
                <a:ea typeface="+mn-ea"/>
                <a:cs typeface="+mn-cs"/>
                <a:hlinkClick r:id="rId39" tooltip="Show source title details"/>
              </a:rPr>
              <a:t>CrystEngComm</a:t>
            </a:r>
            <a:r>
              <a:rPr lang="pt-BR" sz="1200" kern="1200" dirty="0" smtClean="0">
                <a:solidFill>
                  <a:schemeClr val="tx1"/>
                </a:solidFill>
                <a:effectLst/>
                <a:latin typeface="+mn-lt"/>
                <a:ea typeface="+mn-ea"/>
                <a:cs typeface="+mn-cs"/>
              </a:rPr>
              <a:t> 14 (14) , pp. 4562-4566.</a:t>
            </a:r>
          </a:p>
          <a:p>
            <a:pPr lvl="0"/>
            <a:r>
              <a:rPr lang="pt-BR" sz="1200" b="1" kern="1200" dirty="0" smtClean="0">
                <a:solidFill>
                  <a:schemeClr val="tx1"/>
                </a:solidFill>
                <a:effectLst/>
                <a:latin typeface="+mn-lt"/>
                <a:ea typeface="+mn-ea"/>
                <a:cs typeface="+mn-cs"/>
              </a:rPr>
              <a:t>“</a:t>
            </a:r>
            <a:r>
              <a:rPr lang="pt-BR" sz="1200" b="1" u="none" strike="noStrike" kern="1200" dirty="0" err="1" smtClean="0">
                <a:solidFill>
                  <a:schemeClr val="tx1"/>
                </a:solidFill>
                <a:effectLst/>
                <a:latin typeface="+mn-lt"/>
                <a:ea typeface="+mn-ea"/>
                <a:cs typeface="+mn-cs"/>
                <a:hlinkClick r:id="rId48" tooltip="Show document details"/>
              </a:rPr>
              <a:t>Toward</a:t>
            </a:r>
            <a:r>
              <a:rPr lang="pt-BR" sz="1200" b="1" u="none" strike="noStrike" kern="1200" dirty="0" smtClean="0">
                <a:solidFill>
                  <a:schemeClr val="tx1"/>
                </a:solidFill>
                <a:effectLst/>
                <a:latin typeface="+mn-lt"/>
                <a:ea typeface="+mn-ea"/>
                <a:cs typeface="+mn-cs"/>
                <a:hlinkClick r:id="rId48" tooltip="Show document details"/>
              </a:rPr>
              <a:t> supramolecular </a:t>
            </a:r>
            <a:r>
              <a:rPr lang="pt-BR" sz="1200" b="1" u="none" strike="noStrike" kern="1200" dirty="0" err="1" smtClean="0">
                <a:solidFill>
                  <a:schemeClr val="tx1"/>
                </a:solidFill>
                <a:effectLst/>
                <a:latin typeface="+mn-lt"/>
                <a:ea typeface="+mn-ea"/>
                <a:cs typeface="+mn-cs"/>
                <a:hlinkClick r:id="rId48" tooltip="Show document details"/>
              </a:rPr>
              <a:t>architectures</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of</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the</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anti-HIV</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drug</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lamivudine</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Understanding</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the</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effect</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of</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the</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inclusion</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of</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water</a:t>
            </a:r>
            <a:r>
              <a:rPr lang="pt-BR" sz="1200" b="1" u="none" strike="noStrike" kern="1200" dirty="0" smtClean="0">
                <a:solidFill>
                  <a:schemeClr val="tx1"/>
                </a:solidFill>
                <a:effectLst/>
                <a:latin typeface="+mn-lt"/>
                <a:ea typeface="+mn-ea"/>
                <a:cs typeface="+mn-cs"/>
                <a:hlinkClick r:id="rId48" tooltip="Show document details"/>
              </a:rPr>
              <a:t> in a </a:t>
            </a:r>
            <a:r>
              <a:rPr lang="pt-BR" sz="1200" b="1" u="none" strike="noStrike" kern="1200" dirty="0" err="1" smtClean="0">
                <a:solidFill>
                  <a:schemeClr val="tx1"/>
                </a:solidFill>
                <a:effectLst/>
                <a:latin typeface="+mn-lt"/>
                <a:ea typeface="+mn-ea"/>
                <a:cs typeface="+mn-cs"/>
                <a:hlinkClick r:id="rId48" tooltip="Show document details"/>
              </a:rPr>
              <a:t>hydrochloride</a:t>
            </a:r>
            <a:r>
              <a:rPr lang="pt-BR" sz="1200" b="1" u="none" strike="noStrike" kern="1200" dirty="0" smtClean="0">
                <a:solidFill>
                  <a:schemeClr val="tx1"/>
                </a:solidFill>
                <a:effectLst/>
                <a:latin typeface="+mn-lt"/>
                <a:ea typeface="+mn-ea"/>
                <a:cs typeface="+mn-cs"/>
                <a:hlinkClick r:id="rId48" tooltip="Show document details"/>
              </a:rPr>
              <a:t> </a:t>
            </a:r>
            <a:r>
              <a:rPr lang="pt-BR" sz="1200" b="1" u="none" strike="noStrike" kern="1200" dirty="0" err="1" smtClean="0">
                <a:solidFill>
                  <a:schemeClr val="tx1"/>
                </a:solidFill>
                <a:effectLst/>
                <a:latin typeface="+mn-lt"/>
                <a:ea typeface="+mn-ea"/>
                <a:cs typeface="+mn-cs"/>
                <a:hlinkClick r:id="rId48" tooltip="Show document details"/>
              </a:rPr>
              <a:t>form</a:t>
            </a:r>
            <a:r>
              <a:rPr lang="pt-BR" sz="1200" b="1"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49" tooltip="Show author details"/>
              </a:rPr>
              <a:t>Paparidis</a:t>
            </a:r>
            <a:r>
              <a:rPr lang="pt-BR" sz="1200" u="none" strike="noStrike" kern="1200" dirty="0" smtClean="0">
                <a:solidFill>
                  <a:schemeClr val="tx1"/>
                </a:solidFill>
                <a:effectLst/>
                <a:latin typeface="+mn-lt"/>
                <a:ea typeface="+mn-ea"/>
                <a:cs typeface="+mn-cs"/>
                <a:hlinkClick r:id="rId49" tooltip="Show author details"/>
              </a:rPr>
              <a:t>, N.</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33" tooltip="Show author details"/>
              </a:rPr>
              <a:t>Martins, F.T.</a:t>
            </a:r>
            <a:r>
              <a:rPr lang="pt-BR" sz="1200" kern="1200" dirty="0" smtClean="0">
                <a:solidFill>
                  <a:schemeClr val="tx1"/>
                </a:solidFill>
                <a:effectLst/>
                <a:latin typeface="+mn-lt"/>
                <a:ea typeface="+mn-ea"/>
                <a:cs typeface="+mn-cs"/>
              </a:rPr>
              <a:t>  2012 </a:t>
            </a:r>
            <a:r>
              <a:rPr lang="pt-BR" sz="1200" i="1" u="none" strike="noStrike" kern="1200" dirty="0" err="1" smtClean="0">
                <a:solidFill>
                  <a:schemeClr val="tx1"/>
                </a:solidFill>
                <a:effectLst/>
                <a:latin typeface="+mn-lt"/>
                <a:ea typeface="+mn-ea"/>
                <a:cs typeface="+mn-cs"/>
                <a:hlinkClick r:id="rId39" tooltip="Show source title details"/>
              </a:rPr>
              <a:t>CrystEngComm</a:t>
            </a:r>
            <a:r>
              <a:rPr lang="pt-BR" sz="1200" kern="1200" dirty="0" smtClean="0">
                <a:solidFill>
                  <a:schemeClr val="tx1"/>
                </a:solidFill>
                <a:effectLst/>
                <a:latin typeface="+mn-lt"/>
                <a:ea typeface="+mn-ea"/>
                <a:cs typeface="+mn-cs"/>
              </a:rPr>
              <a:t> 14 (7) , pp. 2373-2376.</a:t>
            </a:r>
          </a:p>
          <a:p>
            <a:pPr lvl="0"/>
            <a:r>
              <a:rPr lang="pt-BR" sz="1200" b="1" kern="1200" dirty="0" smtClean="0">
                <a:solidFill>
                  <a:schemeClr val="tx1"/>
                </a:solidFill>
                <a:effectLst/>
                <a:latin typeface="+mn-lt"/>
                <a:ea typeface="+mn-ea"/>
                <a:cs typeface="+mn-cs"/>
              </a:rPr>
              <a:t>“</a:t>
            </a:r>
            <a:r>
              <a:rPr lang="pt-BR" sz="1200" b="1" u="none" strike="noStrike" kern="1200" dirty="0" err="1" smtClean="0">
                <a:solidFill>
                  <a:schemeClr val="tx1"/>
                </a:solidFill>
                <a:effectLst/>
                <a:latin typeface="+mn-lt"/>
                <a:ea typeface="+mn-ea"/>
                <a:cs typeface="+mn-cs"/>
                <a:hlinkClick r:id="rId50" tooltip="Show document details"/>
              </a:rPr>
              <a:t>Conformational</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polymorphism</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of</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the</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antidiabetic</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drug</a:t>
            </a:r>
            <a:r>
              <a:rPr lang="pt-BR" sz="1200" b="1" u="none" strike="noStrike" kern="1200" dirty="0" smtClean="0">
                <a:solidFill>
                  <a:schemeClr val="tx1"/>
                </a:solidFill>
                <a:effectLst/>
                <a:latin typeface="+mn-lt"/>
                <a:ea typeface="+mn-ea"/>
                <a:cs typeface="+mn-cs"/>
                <a:hlinkClick r:id="rId50" tooltip="Show document details"/>
              </a:rPr>
              <a:t> </a:t>
            </a:r>
            <a:r>
              <a:rPr lang="pt-BR" sz="1200" b="1" u="none" strike="noStrike" kern="1200" dirty="0" err="1" smtClean="0">
                <a:solidFill>
                  <a:schemeClr val="tx1"/>
                </a:solidFill>
                <a:effectLst/>
                <a:latin typeface="+mn-lt"/>
                <a:ea typeface="+mn-ea"/>
                <a:cs typeface="+mn-cs"/>
                <a:hlinkClick r:id="rId50" tooltip="Show document details"/>
              </a:rPr>
              <a:t>chlorpropamide</a:t>
            </a:r>
            <a:r>
              <a:rPr lang="pt-BR" sz="1200" b="1"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8" tooltip="Show author details"/>
              </a:rPr>
              <a:t>Ayala, A.P.</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51" tooltip="Show author details"/>
              </a:rPr>
              <a:t>Caetano, M.W.C.</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14" tooltip="Show author details"/>
              </a:rPr>
              <a:t>Honorato, S.B.</a:t>
            </a:r>
            <a:r>
              <a:rPr lang="pt-BR" sz="1200" kern="1200" dirty="0" smtClean="0">
                <a:solidFill>
                  <a:schemeClr val="tx1"/>
                </a:solidFill>
                <a:effectLst/>
                <a:latin typeface="+mn-lt"/>
                <a:ea typeface="+mn-ea"/>
                <a:cs typeface="+mn-cs"/>
              </a:rPr>
              <a:t>, </a:t>
            </a:r>
            <a:r>
              <a:rPr lang="pt-BR" sz="1200" u="none" strike="noStrike" kern="1200" dirty="0" smtClean="0">
                <a:solidFill>
                  <a:schemeClr val="tx1"/>
                </a:solidFill>
                <a:effectLst/>
                <a:latin typeface="+mn-lt"/>
                <a:ea typeface="+mn-ea"/>
                <a:cs typeface="+mn-cs"/>
                <a:hlinkClick r:id="rId6" tooltip="Show author details"/>
              </a:rPr>
              <a:t>Mendes Filho, J.</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52" tooltip="Show author details"/>
              </a:rPr>
              <a:t>Siesler</a:t>
            </a:r>
            <a:r>
              <a:rPr lang="pt-BR" sz="1200" u="none" strike="noStrike" kern="1200" dirty="0" smtClean="0">
                <a:solidFill>
                  <a:schemeClr val="tx1"/>
                </a:solidFill>
                <a:effectLst/>
                <a:latin typeface="+mn-lt"/>
                <a:ea typeface="+mn-ea"/>
                <a:cs typeface="+mn-cs"/>
                <a:hlinkClick r:id="rId52" tooltip="Show author details"/>
              </a:rPr>
              <a:t>, H.W.</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53" tooltip="Show author details"/>
              </a:rPr>
              <a:t>Faudone</a:t>
            </a:r>
            <a:r>
              <a:rPr lang="pt-BR" sz="1200" u="none" strike="noStrike" kern="1200" dirty="0" smtClean="0">
                <a:solidFill>
                  <a:schemeClr val="tx1"/>
                </a:solidFill>
                <a:effectLst/>
                <a:latin typeface="+mn-lt"/>
                <a:ea typeface="+mn-ea"/>
                <a:cs typeface="+mn-cs"/>
                <a:hlinkClick r:id="rId53" tooltip="Show author details"/>
              </a:rPr>
              <a:t>, S.N.</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54" tooltip="Show author details"/>
              </a:rPr>
              <a:t>Cuffini</a:t>
            </a:r>
            <a:r>
              <a:rPr lang="pt-BR" sz="1200" u="none" strike="noStrike" kern="1200" dirty="0" smtClean="0">
                <a:solidFill>
                  <a:schemeClr val="tx1"/>
                </a:solidFill>
                <a:effectLst/>
                <a:latin typeface="+mn-lt"/>
                <a:ea typeface="+mn-ea"/>
                <a:cs typeface="+mn-cs"/>
                <a:hlinkClick r:id="rId54" tooltip="Show author details"/>
              </a:rPr>
              <a:t>, S.L.</a:t>
            </a:r>
            <a:r>
              <a:rPr lang="pt-BR" sz="1200" kern="1200" dirty="0" smtClean="0">
                <a:solidFill>
                  <a:schemeClr val="tx1"/>
                </a:solidFill>
                <a:effectLst/>
                <a:latin typeface="+mn-lt"/>
                <a:ea typeface="+mn-ea"/>
                <a:cs typeface="+mn-cs"/>
              </a:rPr>
              <a:t>, </a:t>
            </a:r>
            <a:r>
              <a:rPr lang="pt-BR" sz="1200" u="none" strike="noStrike" kern="1200" dirty="0" err="1" smtClean="0">
                <a:solidFill>
                  <a:schemeClr val="tx1"/>
                </a:solidFill>
                <a:effectLst/>
                <a:latin typeface="+mn-lt"/>
                <a:ea typeface="+mn-ea"/>
                <a:cs typeface="+mn-cs"/>
                <a:hlinkClick r:id="rId7" tooltip="Show author details"/>
              </a:rPr>
              <a:t>Ellena</a:t>
            </a:r>
            <a:r>
              <a:rPr lang="pt-BR" sz="1200" u="none" strike="noStrike" kern="1200" dirty="0" smtClean="0">
                <a:solidFill>
                  <a:schemeClr val="tx1"/>
                </a:solidFill>
                <a:effectLst/>
                <a:latin typeface="+mn-lt"/>
                <a:ea typeface="+mn-ea"/>
                <a:cs typeface="+mn-cs"/>
                <a:hlinkClick r:id="rId7" tooltip="Show author details"/>
              </a:rPr>
              <a:t>, J.</a:t>
            </a:r>
            <a:r>
              <a:rPr lang="pt-BR" sz="1200" kern="1200" dirty="0" smtClean="0">
                <a:solidFill>
                  <a:schemeClr val="tx1"/>
                </a:solidFill>
                <a:effectLst/>
                <a:latin typeface="+mn-lt"/>
                <a:ea typeface="+mn-ea"/>
                <a:cs typeface="+mn-cs"/>
              </a:rPr>
              <a:t> 2012 </a:t>
            </a:r>
            <a:r>
              <a:rPr lang="pt-BR" sz="1200" i="1" u="none" strike="noStrike" kern="1200" dirty="0" err="1" smtClean="0">
                <a:solidFill>
                  <a:schemeClr val="tx1"/>
                </a:solidFill>
                <a:effectLst/>
                <a:latin typeface="+mn-lt"/>
                <a:ea typeface="+mn-ea"/>
                <a:cs typeface="+mn-cs"/>
                <a:hlinkClick r:id="rId55" tooltip="Show source title details"/>
              </a:rPr>
              <a:t>Journal</a:t>
            </a:r>
            <a:r>
              <a:rPr lang="pt-BR" sz="1200" i="1" u="none" strike="noStrike" kern="1200" dirty="0" smtClean="0">
                <a:solidFill>
                  <a:schemeClr val="tx1"/>
                </a:solidFill>
                <a:effectLst/>
                <a:latin typeface="+mn-lt"/>
                <a:ea typeface="+mn-ea"/>
                <a:cs typeface="+mn-cs"/>
                <a:hlinkClick r:id="rId55" tooltip="Show source title details"/>
              </a:rPr>
              <a:t> </a:t>
            </a:r>
            <a:r>
              <a:rPr lang="pt-BR" sz="1200" i="1" u="none" strike="noStrike" kern="1200" dirty="0" err="1" smtClean="0">
                <a:solidFill>
                  <a:schemeClr val="tx1"/>
                </a:solidFill>
                <a:effectLst/>
                <a:latin typeface="+mn-lt"/>
                <a:ea typeface="+mn-ea"/>
                <a:cs typeface="+mn-cs"/>
                <a:hlinkClick r:id="rId55" tooltip="Show source title details"/>
              </a:rPr>
              <a:t>of</a:t>
            </a:r>
            <a:r>
              <a:rPr lang="pt-BR" sz="1200" i="1" u="none" strike="noStrike" kern="1200" dirty="0" smtClean="0">
                <a:solidFill>
                  <a:schemeClr val="tx1"/>
                </a:solidFill>
                <a:effectLst/>
                <a:latin typeface="+mn-lt"/>
                <a:ea typeface="+mn-ea"/>
                <a:cs typeface="+mn-cs"/>
                <a:hlinkClick r:id="rId55" tooltip="Show source title details"/>
              </a:rPr>
              <a:t> Raman </a:t>
            </a:r>
            <a:r>
              <a:rPr lang="pt-BR" sz="1200" i="1" u="none" strike="noStrike" kern="1200" dirty="0" err="1" smtClean="0">
                <a:solidFill>
                  <a:schemeClr val="tx1"/>
                </a:solidFill>
                <a:effectLst/>
                <a:latin typeface="+mn-lt"/>
                <a:ea typeface="+mn-ea"/>
                <a:cs typeface="+mn-cs"/>
                <a:hlinkClick r:id="rId55" tooltip="Show source title details"/>
              </a:rPr>
              <a:t>Spectroscopy</a:t>
            </a:r>
            <a:r>
              <a:rPr lang="pt-BR" sz="1200" kern="1200" dirty="0" smtClean="0">
                <a:solidFill>
                  <a:schemeClr val="tx1"/>
                </a:solidFill>
                <a:effectLst/>
                <a:latin typeface="+mn-lt"/>
                <a:ea typeface="+mn-ea"/>
                <a:cs typeface="+mn-cs"/>
              </a:rPr>
              <a:t> 43 (2) , pp. 263-272 </a:t>
            </a:r>
          </a:p>
          <a:p>
            <a:pPr lvl="0"/>
            <a:endParaRPr lang="pt-BR" sz="1200" kern="1200" dirty="0" smtClean="0">
              <a:solidFill>
                <a:schemeClr val="tx1"/>
              </a:solidFill>
              <a:effectLst/>
              <a:latin typeface="+mn-lt"/>
              <a:ea typeface="+mn-ea"/>
              <a:cs typeface="+mn-cs"/>
            </a:endParaRPr>
          </a:p>
          <a:p>
            <a:pPr lvl="0"/>
            <a:endParaRPr lang="pt-BR" sz="1200" kern="1200" dirty="0" smtClean="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84012D2-3BF6-42C6-A401-0E959C184EDE}"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296073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0538" y="514350"/>
            <a:ext cx="3713162" cy="2571750"/>
          </a:xfrm>
        </p:spPr>
      </p:sp>
      <p:sp>
        <p:nvSpPr>
          <p:cNvPr id="3" name="Notes Placeholder 2"/>
          <p:cNvSpPr>
            <a:spLocks noGrp="1"/>
          </p:cNvSpPr>
          <p:nvPr>
            <p:ph type="body" idx="1"/>
          </p:nvPr>
        </p:nvSpPr>
        <p:spPr/>
        <p:txBody>
          <a:bodyPr/>
          <a:lstStyle/>
          <a:p>
            <a:r>
              <a:rPr lang="en-US" dirty="0" err="1" smtClean="0"/>
              <a:t>Temos</a:t>
            </a:r>
            <a:r>
              <a:rPr lang="en-US" dirty="0" smtClean="0"/>
              <a:t> </a:t>
            </a:r>
            <a:r>
              <a:rPr lang="en-US" dirty="0" err="1" smtClean="0"/>
              <a:t>utilizado</a:t>
            </a:r>
            <a:r>
              <a:rPr lang="en-US" dirty="0" smtClean="0"/>
              <a:t> </a:t>
            </a:r>
            <a:r>
              <a:rPr lang="en-US" dirty="0" err="1" smtClean="0"/>
              <a:t>técnicas</a:t>
            </a:r>
            <a:r>
              <a:rPr lang="en-US" dirty="0" smtClean="0"/>
              <a:t> </a:t>
            </a:r>
            <a:r>
              <a:rPr lang="en-US" dirty="0" err="1" smtClean="0"/>
              <a:t>espectroscópicas</a:t>
            </a:r>
            <a:r>
              <a:rPr lang="en-US" dirty="0" smtClean="0"/>
              <a:t> (</a:t>
            </a:r>
            <a:r>
              <a:rPr lang="en-US" dirty="0" err="1" smtClean="0"/>
              <a:t>fluorescencia</a:t>
            </a:r>
            <a:r>
              <a:rPr lang="en-US" dirty="0" smtClean="0"/>
              <a:t>, </a:t>
            </a:r>
            <a:r>
              <a:rPr lang="en-US" dirty="0" err="1" smtClean="0"/>
              <a:t>dicroismo</a:t>
            </a:r>
            <a:r>
              <a:rPr lang="en-US" baseline="0" dirty="0" smtClean="0"/>
              <a:t> circular), </a:t>
            </a:r>
            <a:r>
              <a:rPr lang="en-US" baseline="0" dirty="0" err="1" smtClean="0"/>
              <a:t>microcalorimetria</a:t>
            </a:r>
            <a:r>
              <a:rPr lang="en-US" baseline="0" dirty="0" smtClean="0"/>
              <a:t>, </a:t>
            </a:r>
            <a:r>
              <a:rPr lang="en-US" baseline="0" dirty="0" err="1" smtClean="0"/>
              <a:t>microscopia</a:t>
            </a:r>
            <a:r>
              <a:rPr lang="en-US" baseline="0" dirty="0" smtClean="0"/>
              <a:t> confocal, entre </a:t>
            </a:r>
            <a:r>
              <a:rPr lang="en-US" baseline="0" dirty="0" err="1" smtClean="0"/>
              <a:t>outras</a:t>
            </a:r>
            <a:r>
              <a:rPr lang="en-US" baseline="0" dirty="0" smtClean="0"/>
              <a:t> </a:t>
            </a:r>
            <a:r>
              <a:rPr lang="en-US" baseline="0" dirty="0" err="1" smtClean="0"/>
              <a:t>para</a:t>
            </a:r>
            <a:r>
              <a:rPr lang="en-US" baseline="0" dirty="0" smtClean="0"/>
              <a:t> </a:t>
            </a:r>
            <a:r>
              <a:rPr lang="en-US" baseline="0" dirty="0" err="1" smtClean="0"/>
              <a:t>etudos</a:t>
            </a:r>
            <a:r>
              <a:rPr lang="en-US" baseline="0" dirty="0" smtClean="0"/>
              <a:t> </a:t>
            </a:r>
            <a:r>
              <a:rPr lang="en-US" baseline="0" dirty="0" err="1" smtClean="0"/>
              <a:t>estruturais</a:t>
            </a:r>
            <a:r>
              <a:rPr lang="en-US" baseline="0" dirty="0" smtClean="0"/>
              <a:t> e </a:t>
            </a:r>
            <a:r>
              <a:rPr lang="en-US" baseline="0" dirty="0" err="1" smtClean="0"/>
              <a:t>funcionais</a:t>
            </a:r>
            <a:r>
              <a:rPr lang="en-US" baseline="0" dirty="0" smtClean="0"/>
              <a:t> de </a:t>
            </a:r>
            <a:r>
              <a:rPr lang="en-US" baseline="0" dirty="0" err="1" smtClean="0"/>
              <a:t>proteínas</a:t>
            </a:r>
            <a:r>
              <a:rPr lang="en-US" baseline="0" dirty="0" smtClean="0"/>
              <a:t> e </a:t>
            </a:r>
            <a:r>
              <a:rPr lang="en-US" baseline="0" dirty="0" err="1" smtClean="0"/>
              <a:t>peptídeos</a:t>
            </a:r>
            <a:r>
              <a:rPr lang="en-US" baseline="0" dirty="0" smtClean="0"/>
              <a:t> de </a:t>
            </a:r>
            <a:r>
              <a:rPr lang="en-US" baseline="0" dirty="0" err="1" smtClean="0"/>
              <a:t>interesse</a:t>
            </a:r>
            <a:r>
              <a:rPr lang="en-US" baseline="0" dirty="0" smtClean="0"/>
              <a:t>. Como </a:t>
            </a:r>
            <a:r>
              <a:rPr lang="en-US" baseline="0" dirty="0" err="1" smtClean="0"/>
              <a:t>exemplo</a:t>
            </a:r>
            <a:r>
              <a:rPr lang="en-US" baseline="0" dirty="0" smtClean="0"/>
              <a:t>, </a:t>
            </a:r>
            <a:r>
              <a:rPr lang="en-US" baseline="0" dirty="0" err="1" smtClean="0"/>
              <a:t>podemos</a:t>
            </a:r>
            <a:r>
              <a:rPr lang="en-US" baseline="0" dirty="0" smtClean="0"/>
              <a:t> </a:t>
            </a:r>
            <a:r>
              <a:rPr lang="en-US" baseline="0" dirty="0" err="1" smtClean="0"/>
              <a:t>citar</a:t>
            </a:r>
            <a:r>
              <a:rPr lang="en-US" baseline="0" dirty="0" smtClean="0"/>
              <a:t> as </a:t>
            </a:r>
            <a:r>
              <a:rPr lang="en-US" baseline="0" dirty="0" err="1" smtClean="0"/>
              <a:t>septinas</a:t>
            </a:r>
            <a:r>
              <a:rPr lang="en-US" baseline="0" dirty="0" smtClean="0"/>
              <a:t>, </a:t>
            </a:r>
            <a:r>
              <a:rPr lang="en-US" baseline="0" dirty="0" err="1" smtClean="0"/>
              <a:t>proteínas</a:t>
            </a:r>
            <a:r>
              <a:rPr lang="en-US" baseline="0" dirty="0" smtClean="0"/>
              <a:t> </a:t>
            </a:r>
            <a:r>
              <a:rPr lang="en-US" baseline="0" dirty="0" err="1" smtClean="0"/>
              <a:t>filamentosas</a:t>
            </a:r>
            <a:r>
              <a:rPr lang="en-US" baseline="0" dirty="0" smtClean="0"/>
              <a:t> </a:t>
            </a:r>
            <a:r>
              <a:rPr lang="en-US" baseline="0" dirty="0" err="1" smtClean="0"/>
              <a:t>conservada</a:t>
            </a:r>
            <a:r>
              <a:rPr lang="en-US" baseline="0" dirty="0" smtClean="0"/>
              <a:t> </a:t>
            </a:r>
            <a:r>
              <a:rPr lang="en-US" baseline="0" dirty="0" err="1" smtClean="0"/>
              <a:t>em</a:t>
            </a:r>
            <a:r>
              <a:rPr lang="en-US" baseline="0" dirty="0" smtClean="0"/>
              <a:t> </a:t>
            </a:r>
            <a:r>
              <a:rPr lang="en-US" baseline="0" dirty="0" err="1" smtClean="0"/>
              <a:t>animais</a:t>
            </a:r>
            <a:r>
              <a:rPr lang="en-US" baseline="0" dirty="0" smtClean="0"/>
              <a:t>, </a:t>
            </a:r>
            <a:r>
              <a:rPr lang="en-US" baseline="0" dirty="0" err="1" smtClean="0"/>
              <a:t>envolvidas</a:t>
            </a:r>
            <a:r>
              <a:rPr lang="en-US" baseline="0" dirty="0" smtClean="0"/>
              <a:t> </a:t>
            </a:r>
            <a:r>
              <a:rPr lang="en-US" baseline="0" dirty="0" err="1" smtClean="0"/>
              <a:t>em</a:t>
            </a:r>
            <a:r>
              <a:rPr lang="en-US" baseline="0" dirty="0" smtClean="0"/>
              <a:t> </a:t>
            </a:r>
            <a:r>
              <a:rPr lang="en-US" baseline="0" dirty="0" err="1" smtClean="0"/>
              <a:t>processos</a:t>
            </a:r>
            <a:r>
              <a:rPr lang="en-US" baseline="0" dirty="0" smtClean="0"/>
              <a:t> de </a:t>
            </a:r>
            <a:r>
              <a:rPr lang="en-US" baseline="0" dirty="0" err="1" smtClean="0"/>
              <a:t>divisão</a:t>
            </a:r>
            <a:r>
              <a:rPr lang="en-US" baseline="0" dirty="0" smtClean="0"/>
              <a:t> </a:t>
            </a:r>
            <a:r>
              <a:rPr lang="en-US" baseline="0" dirty="0" err="1" smtClean="0"/>
              <a:t>celular</a:t>
            </a:r>
            <a:r>
              <a:rPr lang="en-US" baseline="0" dirty="0" smtClean="0"/>
              <a:t>, </a:t>
            </a:r>
            <a:r>
              <a:rPr lang="en-US" baseline="0" dirty="0" err="1" smtClean="0"/>
              <a:t>remodelamento</a:t>
            </a:r>
            <a:r>
              <a:rPr lang="en-US" baseline="0" dirty="0" smtClean="0"/>
              <a:t> de </a:t>
            </a:r>
            <a:r>
              <a:rPr lang="en-US" baseline="0" dirty="0" err="1" smtClean="0"/>
              <a:t>membranas</a:t>
            </a:r>
            <a:r>
              <a:rPr lang="en-US" baseline="0" dirty="0" smtClean="0"/>
              <a:t> e etc. </a:t>
            </a:r>
            <a:r>
              <a:rPr lang="en-US" baseline="0" dirty="0" err="1" smtClean="0"/>
              <a:t>Temos</a:t>
            </a:r>
            <a:r>
              <a:rPr lang="en-US" baseline="0" dirty="0" smtClean="0"/>
              <a:t> </a:t>
            </a:r>
            <a:r>
              <a:rPr lang="en-US" baseline="0" dirty="0" err="1" smtClean="0"/>
              <a:t>contribuído</a:t>
            </a:r>
            <a:r>
              <a:rPr lang="en-US" baseline="0" dirty="0" smtClean="0"/>
              <a:t> </a:t>
            </a:r>
            <a:r>
              <a:rPr lang="en-US" baseline="0" dirty="0" err="1" smtClean="0"/>
              <a:t>para</a:t>
            </a:r>
            <a:r>
              <a:rPr lang="en-US" baseline="0" dirty="0" smtClean="0"/>
              <a:t> </a:t>
            </a:r>
            <a:r>
              <a:rPr lang="en-US" baseline="0" dirty="0" err="1" smtClean="0"/>
              <a:t>entender</a:t>
            </a:r>
            <a:r>
              <a:rPr lang="en-US" baseline="0" dirty="0" smtClean="0"/>
              <a:t> </a:t>
            </a:r>
            <a:r>
              <a:rPr lang="en-US" baseline="0" dirty="0" err="1" smtClean="0"/>
              <a:t>estruturalmente</a:t>
            </a:r>
            <a:r>
              <a:rPr lang="en-US" baseline="0" dirty="0" smtClean="0"/>
              <a:t> </a:t>
            </a:r>
            <a:r>
              <a:rPr lang="en-US" baseline="0" dirty="0" err="1" smtClean="0"/>
              <a:t>essas</a:t>
            </a:r>
            <a:r>
              <a:rPr lang="en-US" baseline="0" dirty="0" smtClean="0"/>
              <a:t> </a:t>
            </a:r>
            <a:r>
              <a:rPr lang="en-US" baseline="0" dirty="0" err="1" smtClean="0"/>
              <a:t>proteínas</a:t>
            </a:r>
            <a:r>
              <a:rPr lang="en-US" baseline="0" dirty="0" smtClean="0"/>
              <a:t> </a:t>
            </a:r>
            <a:r>
              <a:rPr lang="en-US" baseline="0" dirty="0" err="1" smtClean="0"/>
              <a:t>em</a:t>
            </a:r>
            <a:r>
              <a:rPr lang="en-US" baseline="0" dirty="0" smtClean="0"/>
              <a:t> </a:t>
            </a:r>
            <a:r>
              <a:rPr lang="en-US" baseline="0" dirty="0" err="1" smtClean="0"/>
              <a:t>humanos</a:t>
            </a:r>
            <a:r>
              <a:rPr lang="en-US" baseline="0" dirty="0" smtClean="0"/>
              <a:t> e </a:t>
            </a:r>
            <a:r>
              <a:rPr lang="en-US" baseline="0" dirty="0" err="1" smtClean="0"/>
              <a:t>funcionalmente</a:t>
            </a:r>
            <a:r>
              <a:rPr lang="en-US" baseline="0" dirty="0" smtClean="0"/>
              <a:t> </a:t>
            </a:r>
            <a:r>
              <a:rPr lang="en-US" baseline="0" dirty="0" err="1" smtClean="0"/>
              <a:t>em</a:t>
            </a:r>
            <a:r>
              <a:rPr lang="en-US" baseline="0" dirty="0" smtClean="0"/>
              <a:t> </a:t>
            </a:r>
            <a:r>
              <a:rPr lang="en-US" baseline="0" dirty="0" err="1" smtClean="0"/>
              <a:t>sistemas</a:t>
            </a:r>
            <a:r>
              <a:rPr lang="en-US" baseline="0" dirty="0" smtClean="0"/>
              <a:t> </a:t>
            </a:r>
            <a:r>
              <a:rPr lang="en-US" baseline="0" dirty="0" err="1" smtClean="0"/>
              <a:t>mais</a:t>
            </a:r>
            <a:r>
              <a:rPr lang="en-US" baseline="0" dirty="0" smtClean="0"/>
              <a:t> simples, </a:t>
            </a:r>
            <a:r>
              <a:rPr lang="en-US" baseline="0" dirty="0" err="1" smtClean="0"/>
              <a:t>como</a:t>
            </a:r>
            <a:r>
              <a:rPr lang="en-US" baseline="0" dirty="0" smtClean="0"/>
              <a:t> </a:t>
            </a:r>
            <a:r>
              <a:rPr lang="en-US" baseline="0" dirty="0" err="1" smtClean="0"/>
              <a:t>parasitas</a:t>
            </a:r>
            <a:r>
              <a:rPr lang="en-US" baseline="0" dirty="0" smtClean="0"/>
              <a:t> </a:t>
            </a:r>
            <a:r>
              <a:rPr lang="en-US" baseline="0" dirty="0" err="1" smtClean="0"/>
              <a:t>como</a:t>
            </a:r>
            <a:r>
              <a:rPr lang="en-US" baseline="0" dirty="0" smtClean="0"/>
              <a:t> o </a:t>
            </a:r>
            <a:r>
              <a:rPr lang="en-US" baseline="0" dirty="0" err="1" smtClean="0"/>
              <a:t>Schistosoma</a:t>
            </a:r>
            <a:r>
              <a:rPr lang="en-US" baseline="0" dirty="0" smtClean="0"/>
              <a:t> </a:t>
            </a:r>
            <a:r>
              <a:rPr lang="en-US" baseline="0" dirty="0" err="1" smtClean="0"/>
              <a:t>mansoni</a:t>
            </a:r>
            <a:r>
              <a:rPr lang="en-US" baseline="0" dirty="0" smtClean="0"/>
              <a:t> (</a:t>
            </a:r>
            <a:r>
              <a:rPr lang="en-US" baseline="0" dirty="0" err="1" smtClean="0"/>
              <a:t>causador</a:t>
            </a:r>
            <a:r>
              <a:rPr lang="en-US" baseline="0" dirty="0" smtClean="0"/>
              <a:t> da </a:t>
            </a:r>
            <a:r>
              <a:rPr lang="en-US" baseline="0" dirty="0" err="1" smtClean="0"/>
              <a:t>esquistossomose</a:t>
            </a:r>
            <a:r>
              <a:rPr lang="en-US" baseline="0" dirty="0" smtClean="0"/>
              <a:t>) </a:t>
            </a:r>
            <a:r>
              <a:rPr lang="en-US" baseline="0" dirty="0" err="1" smtClean="0"/>
              <a:t>ou</a:t>
            </a:r>
            <a:r>
              <a:rPr lang="en-US" baseline="0" dirty="0" smtClean="0"/>
              <a:t> </a:t>
            </a:r>
            <a:r>
              <a:rPr lang="en-US" baseline="0" dirty="0" err="1" smtClean="0"/>
              <a:t>mesmo</a:t>
            </a:r>
            <a:r>
              <a:rPr lang="en-US" baseline="0" dirty="0" smtClean="0"/>
              <a:t> </a:t>
            </a:r>
            <a:r>
              <a:rPr lang="en-US" baseline="0" dirty="0" err="1" smtClean="0"/>
              <a:t>em</a:t>
            </a:r>
            <a:r>
              <a:rPr lang="en-US" baseline="0" dirty="0" smtClean="0"/>
              <a:t> </a:t>
            </a:r>
            <a:r>
              <a:rPr lang="en-US" baseline="0" dirty="0" err="1" smtClean="0"/>
              <a:t>algas</a:t>
            </a:r>
            <a:r>
              <a:rPr lang="en-US" baseline="0" dirty="0" smtClean="0"/>
              <a:t> </a:t>
            </a:r>
            <a:r>
              <a:rPr lang="en-US" baseline="0" dirty="0" err="1" smtClean="0"/>
              <a:t>unicelulares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CA4F67A-8B11-5349-9F75-2FD286AC8E8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66017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30538" y="514350"/>
            <a:ext cx="3713162" cy="2571750"/>
          </a:xfrm>
        </p:spPr>
      </p:sp>
      <p:sp>
        <p:nvSpPr>
          <p:cNvPr id="3" name="Espaço Reservado para Anotações 2"/>
          <p:cNvSpPr>
            <a:spLocks noGrp="1"/>
          </p:cNvSpPr>
          <p:nvPr>
            <p:ph type="body" idx="1"/>
          </p:nvPr>
        </p:nvSpPr>
        <p:spPr/>
        <p:txBody>
          <a:bodyPr>
            <a:normAutofit/>
          </a:bodyPr>
          <a:lstStyle/>
          <a:p>
            <a:r>
              <a:rPr lang="pt-BR" baseline="0" dirty="0" smtClean="0"/>
              <a:t>Possuímos ainda uma parceria entre o IFSC e a PETROBRAS para o desenvolvimento de projetos que contemplam esta linha. </a:t>
            </a:r>
          </a:p>
          <a:p>
            <a:r>
              <a:rPr lang="pt-BR" baseline="0" dirty="0" smtClean="0"/>
              <a:t>A caracterização da diversidade bacteriana de reservatórios tem aplicação (1) em processos de recuperação avançada de petróleo que utilizam microrganismos (MEOR), (2) na recuperação de ambientes impactados por derrames de petróleo (3) na exploração do potencial biotecnológico de microrganismos de ambientes extremos (de temperatura e salinidade altas).</a:t>
            </a:r>
            <a:endParaRPr lang="pt-BR" dirty="0"/>
          </a:p>
        </p:txBody>
      </p:sp>
      <p:sp>
        <p:nvSpPr>
          <p:cNvPr id="4" name="Espaço Reservado para Número de Slide 3"/>
          <p:cNvSpPr>
            <a:spLocks noGrp="1"/>
          </p:cNvSpPr>
          <p:nvPr>
            <p:ph type="sldNum" sz="quarter" idx="10"/>
          </p:nvPr>
        </p:nvSpPr>
        <p:spPr/>
        <p:txBody>
          <a:bodyPr/>
          <a:lstStyle/>
          <a:p>
            <a:pPr>
              <a:defRPr/>
            </a:pPr>
            <a:fld id="{6AB439ED-1E09-414E-B812-24846DB330C9}" type="slidenum">
              <a:rPr lang="pt-BR" smtClean="0">
                <a:solidFill>
                  <a:prstClr val="black"/>
                </a:solidFill>
                <a:latin typeface="Calibri"/>
              </a:rPr>
              <a:pPr>
                <a:defRPr/>
              </a:pPr>
              <a:t>35</a:t>
            </a:fld>
            <a:endParaRPr lang="pt-BR">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28950" y="514350"/>
            <a:ext cx="3716338" cy="2571750"/>
          </a:xfrm>
        </p:spPr>
      </p:sp>
      <p:sp>
        <p:nvSpPr>
          <p:cNvPr id="3" name="Espaço Reservado para Anotações 2"/>
          <p:cNvSpPr>
            <a:spLocks noGrp="1"/>
          </p:cNvSpPr>
          <p:nvPr>
            <p:ph type="body" idx="1"/>
          </p:nvPr>
        </p:nvSpPr>
        <p:spPr/>
        <p:txBody>
          <a:bodyPr>
            <a:normAutofit/>
          </a:bodyPr>
          <a:lstStyle/>
          <a:p>
            <a:r>
              <a:rPr lang="pt-BR" dirty="0" err="1" smtClean="0"/>
              <a:t>LEMiMo</a:t>
            </a:r>
            <a:r>
              <a:rPr lang="pt-BR" dirty="0" smtClean="0"/>
              <a:t> stands for </a:t>
            </a:r>
            <a:r>
              <a:rPr lang="pt-BR" dirty="0" err="1" smtClean="0"/>
              <a:t>Laboratory</a:t>
            </a:r>
            <a:r>
              <a:rPr lang="pt-BR" baseline="0" dirty="0" smtClean="0"/>
              <a:t> </a:t>
            </a:r>
            <a:r>
              <a:rPr lang="pt-BR" baseline="0" dirty="0" err="1" smtClean="0"/>
              <a:t>of</a:t>
            </a:r>
            <a:r>
              <a:rPr lang="pt-BR" baseline="0" dirty="0" smtClean="0"/>
              <a:t> Molecular </a:t>
            </a:r>
            <a:r>
              <a:rPr lang="pt-BR" baseline="0" dirty="0" err="1" smtClean="0"/>
              <a:t>Epidemiology</a:t>
            </a:r>
            <a:r>
              <a:rPr lang="pt-BR" baseline="0" dirty="0" smtClean="0"/>
              <a:t> </a:t>
            </a:r>
            <a:r>
              <a:rPr lang="pt-BR" baseline="0" dirty="0" err="1" smtClean="0"/>
              <a:t>and</a:t>
            </a:r>
            <a:r>
              <a:rPr lang="pt-BR" baseline="0" dirty="0" smtClean="0"/>
              <a:t> </a:t>
            </a:r>
            <a:r>
              <a:rPr lang="pt-BR" baseline="0" dirty="0" err="1" smtClean="0"/>
              <a:t>Microbiology</a:t>
            </a:r>
            <a:r>
              <a:rPr lang="pt-BR" dirty="0" smtClean="0"/>
              <a:t>, a </a:t>
            </a:r>
            <a:r>
              <a:rPr lang="pt-BR" dirty="0" err="1" smtClean="0"/>
              <a:t>biosafety</a:t>
            </a:r>
            <a:r>
              <a:rPr lang="pt-BR" dirty="0" smtClean="0"/>
              <a:t> </a:t>
            </a:r>
            <a:r>
              <a:rPr lang="pt-BR" dirty="0" err="1" smtClean="0"/>
              <a:t>level</a:t>
            </a:r>
            <a:r>
              <a:rPr lang="pt-BR" dirty="0" smtClean="0"/>
              <a:t> 2 </a:t>
            </a:r>
            <a:r>
              <a:rPr lang="pt-BR" dirty="0" err="1" smtClean="0"/>
              <a:t>laboratory</a:t>
            </a:r>
            <a:r>
              <a:rPr lang="pt-BR" dirty="0" smtClean="0"/>
              <a:t> .</a:t>
            </a:r>
          </a:p>
          <a:p>
            <a:r>
              <a:rPr lang="pt-BR" dirty="0" smtClean="0"/>
              <a:t>Nossa</a:t>
            </a:r>
            <a:r>
              <a:rPr lang="pt-BR" baseline="0" dirty="0" smtClean="0"/>
              <a:t> linha de pesquisa visa realizar estudos epidemiológicos moleculares com amostras bacterianas isoladas e identificadas em hospitais como possíveis </a:t>
            </a:r>
            <a:r>
              <a:rPr lang="pt-BR" baseline="0" dirty="0" err="1" smtClean="0"/>
              <a:t>disseminantes</a:t>
            </a:r>
            <a:r>
              <a:rPr lang="pt-BR" baseline="0" dirty="0" smtClean="0"/>
              <a:t> e responsáveis por surtos hospitalares (</a:t>
            </a:r>
            <a:r>
              <a:rPr lang="pt-BR" baseline="0" dirty="0" err="1" smtClean="0"/>
              <a:t>nosocomial</a:t>
            </a:r>
            <a:r>
              <a:rPr lang="pt-BR" baseline="0" dirty="0" smtClean="0"/>
              <a:t> </a:t>
            </a:r>
            <a:r>
              <a:rPr lang="pt-BR" baseline="0" dirty="0" err="1" smtClean="0"/>
              <a:t>outbreaks</a:t>
            </a:r>
            <a:r>
              <a:rPr lang="pt-BR" baseline="0" dirty="0" smtClean="0"/>
              <a:t>). Para tal, determina-se os perfis de sensibilidade e de virulência das bactérias, além de </a:t>
            </a:r>
            <a:r>
              <a:rPr lang="pt-BR" baseline="0" dirty="0" err="1" smtClean="0"/>
              <a:t>tipar</a:t>
            </a:r>
            <a:r>
              <a:rPr lang="pt-BR" baseline="0" dirty="0" smtClean="0"/>
              <a:t> molecularmente os isolados para se verificar a </a:t>
            </a:r>
            <a:r>
              <a:rPr lang="pt-BR" baseline="0" dirty="0" err="1" smtClean="0"/>
              <a:t>clonalidade</a:t>
            </a:r>
            <a:r>
              <a:rPr lang="pt-BR" baseline="0" dirty="0" smtClean="0"/>
              <a:t> e quais linhagens estão presente nestes hospitais. A partir destes estudos, quando se verifica um caso de resistência/virulência raro onde o mecanismo ainda não foi elucidado, </a:t>
            </a:r>
            <a:r>
              <a:rPr lang="pt-BR" baseline="0" dirty="0" err="1" smtClean="0"/>
              <a:t>LEMiMo</a:t>
            </a:r>
            <a:r>
              <a:rPr lang="pt-BR" baseline="0" dirty="0" smtClean="0"/>
              <a:t> começa a explorar mais estes dados. Também estudamos algumas proteínas relacionadas com resistência ou virulência que ainda não tem suas estruturas resolvidas com o intuito de se buscar novos alvos terapêuticos. Por fim, já que com esses projetos, </a:t>
            </a:r>
            <a:r>
              <a:rPr lang="pt-BR" baseline="0" dirty="0" err="1" smtClean="0"/>
              <a:t>LEMiMo</a:t>
            </a:r>
            <a:r>
              <a:rPr lang="pt-BR" baseline="0" dirty="0" smtClean="0"/>
              <a:t> adquiriu a “</a:t>
            </a:r>
            <a:r>
              <a:rPr lang="pt-BR" baseline="0" dirty="0" err="1" smtClean="0"/>
              <a:t>collection</a:t>
            </a:r>
            <a:r>
              <a:rPr lang="pt-BR" baseline="0" dirty="0" smtClean="0"/>
              <a:t> </a:t>
            </a:r>
            <a:r>
              <a:rPr lang="pt-BR" baseline="0" dirty="0" err="1" smtClean="0"/>
              <a:t>of</a:t>
            </a:r>
            <a:r>
              <a:rPr lang="pt-BR" baseline="0" dirty="0" smtClean="0"/>
              <a:t> </a:t>
            </a:r>
            <a:r>
              <a:rPr lang="pt-BR" baseline="0" dirty="0" err="1" smtClean="0"/>
              <a:t>bacteria</a:t>
            </a:r>
            <a:r>
              <a:rPr lang="pt-BR" baseline="0" dirty="0" smtClean="0"/>
              <a:t>” com grande diversidade de </a:t>
            </a:r>
            <a:r>
              <a:rPr lang="pt-BR" baseline="0" dirty="0" err="1" smtClean="0"/>
              <a:t>microorganismos</a:t>
            </a:r>
            <a:r>
              <a:rPr lang="pt-BR" baseline="0" dirty="0" smtClean="0"/>
              <a:t> multirresistentes, participamos do </a:t>
            </a:r>
            <a:r>
              <a:rPr lang="pt-BR" baseline="0" dirty="0" err="1" smtClean="0"/>
              <a:t>CIBFar</a:t>
            </a:r>
            <a:r>
              <a:rPr lang="pt-BR" baseline="0" dirty="0" smtClean="0"/>
              <a:t> (um dos novos </a:t>
            </a:r>
            <a:r>
              <a:rPr lang="pt-BR" baseline="0" dirty="0" err="1" smtClean="0"/>
              <a:t>CEPIDs</a:t>
            </a:r>
            <a:r>
              <a:rPr lang="pt-BR" baseline="0" dirty="0" smtClean="0"/>
              <a:t> da FAPESP) realizando testes in </a:t>
            </a:r>
            <a:r>
              <a:rPr lang="pt-BR" baseline="0" dirty="0" err="1" smtClean="0"/>
              <a:t>vitro</a:t>
            </a:r>
            <a:r>
              <a:rPr lang="pt-BR" baseline="0" dirty="0" smtClean="0"/>
              <a:t> para verificar a ação de extratos ou moléculas puras extraídos de plantas. Verificaremos a ação bactericida/bacteriostática e a capacidade de redução de biofilmes.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B120A08F-63A7-4431-A27D-4075B9EC7557}" type="slidenum">
              <a:rPr lang="pt-BR" smtClean="0">
                <a:solidFill>
                  <a:prstClr val="black"/>
                </a:solidFill>
                <a:latin typeface="Calibri"/>
              </a:rPr>
              <a:pPr/>
              <a:t>36</a:t>
            </a:fld>
            <a:endParaRPr lang="pt-BR">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629040" y="514350"/>
            <a:ext cx="6516159" cy="2571750"/>
          </a:xfrm>
        </p:spPr>
      </p:sp>
      <p:sp>
        <p:nvSpPr>
          <p:cNvPr id="3" name="Espaço Reservado para Anotações 2"/>
          <p:cNvSpPr>
            <a:spLocks noGrp="1"/>
          </p:cNvSpPr>
          <p:nvPr>
            <p:ph type="body" idx="1"/>
          </p:nvPr>
        </p:nvSpPr>
        <p:spPr/>
        <p:txBody>
          <a:bodyPr>
            <a:normAutofit/>
          </a:bodyPr>
          <a:lstStyle/>
          <a:p>
            <a:r>
              <a:rPr lang="pt-BR" dirty="0" err="1" smtClean="0"/>
              <a:t>LEMiMo</a:t>
            </a:r>
            <a:r>
              <a:rPr lang="pt-BR" baseline="0" dirty="0" smtClean="0"/>
              <a:t> foi o primeiro laboratório de Epidemiologia a detectar e reportar resistência à </a:t>
            </a:r>
            <a:r>
              <a:rPr lang="pt-BR" baseline="0" dirty="0" err="1" smtClean="0"/>
              <a:t>tigeciclina</a:t>
            </a:r>
            <a:r>
              <a:rPr lang="pt-BR" baseline="0" dirty="0" smtClean="0"/>
              <a:t> e </a:t>
            </a:r>
            <a:r>
              <a:rPr lang="pt-BR" baseline="0" dirty="0" err="1" smtClean="0"/>
              <a:t>daptomicina</a:t>
            </a:r>
            <a:r>
              <a:rPr lang="pt-BR" baseline="0" dirty="0" smtClean="0"/>
              <a:t> em MRSA no Brasil. Além disso, também acaba de publicar um rascunho do genoma da linhagem de S. aureus SA16 prevalente em um hospital do Brasil que se distingue do Clone Epidêmico Brasileiro encontrado na grande maioria dos hospitais do país.</a:t>
            </a:r>
            <a:endParaRPr lang="pt-BR" dirty="0"/>
          </a:p>
        </p:txBody>
      </p:sp>
      <p:sp>
        <p:nvSpPr>
          <p:cNvPr id="4" name="Espaço Reservado para Número de Slide 3"/>
          <p:cNvSpPr>
            <a:spLocks noGrp="1"/>
          </p:cNvSpPr>
          <p:nvPr>
            <p:ph type="sldNum" sz="quarter" idx="10"/>
          </p:nvPr>
        </p:nvSpPr>
        <p:spPr/>
        <p:txBody>
          <a:bodyPr/>
          <a:lstStyle/>
          <a:p>
            <a:fld id="{DEB5BD60-308D-4673-B24A-2D31C0024186}" type="slidenum">
              <a:rPr lang="pt-BR" smtClean="0">
                <a:solidFill>
                  <a:prstClr val="black"/>
                </a:solidFill>
                <a:latin typeface="Calibri"/>
              </a:rPr>
              <a:pPr/>
              <a:t>37</a:t>
            </a:fld>
            <a:endParaRPr lang="pt-BR">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49"/>
          <p:cNvSpPr>
            <a:spLocks noGrp="1" noRot="1" noChangeAspect="1" noTextEdit="1"/>
          </p:cNvSpPr>
          <p:nvPr>
            <p:ph type="sldImg" idx="2"/>
          </p:nvPr>
        </p:nvSpPr>
        <p:spPr>
          <a:xfrm>
            <a:off x="3030538" y="514350"/>
            <a:ext cx="3713162" cy="25717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round/>
            <a:headEnd type="none" w="sm" len="sm"/>
            <a:tailEnd type="none" w="sm" len="sm"/>
          </a:ln>
        </p:spPr>
      </p:sp>
      <p:sp>
        <p:nvSpPr>
          <p:cNvPr id="92163" name="Shape 50"/>
          <p:cNvSpPr>
            <a:spLocks noGrp="1"/>
          </p:cNvSpPr>
          <p:nvPr>
            <p:ph type="body" idx="1"/>
          </p:nvPr>
        </p:nvSpPr>
        <p:spPr>
          <a:xfrm>
            <a:off x="977900" y="3257550"/>
            <a:ext cx="7818438" cy="369888"/>
          </a:xfrm>
          <a:noFill/>
          <a:ln/>
        </p:spPr>
        <p:txBody>
          <a:bodyPr lIns="91425" tIns="91425" rIns="91425" bIns="91425">
            <a:spAutoFit/>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6"/>
          <p:cNvSpPr>
            <a:spLocks noGrp="1" noChangeArrowheads="1"/>
          </p:cNvSpPr>
          <p:nvPr>
            <p:ph type="sldNum" sz="quarter" idx="5"/>
          </p:nvPr>
        </p:nvSpPr>
        <p:spPr>
          <a:noFill/>
        </p:spPr>
        <p:txBody>
          <a:bodyPr/>
          <a:lstStyle/>
          <a:p>
            <a:fld id="{0D70EA36-4378-4092-A8B0-AFA6CAFF0A1E}" type="slidenum">
              <a:rPr lang="en-US" smtClean="0">
                <a:solidFill>
                  <a:srgbClr val="000000"/>
                </a:solidFill>
              </a:rPr>
              <a:pPr/>
              <a:t>49</a:t>
            </a:fld>
            <a:endParaRPr lang="en-US" smtClean="0">
              <a:solidFill>
                <a:srgbClr val="000000"/>
              </a:solidFill>
            </a:endParaRPr>
          </a:p>
        </p:txBody>
      </p:sp>
      <p:sp>
        <p:nvSpPr>
          <p:cNvPr id="90115" name="Rectangle 1"/>
          <p:cNvSpPr>
            <a:spLocks noGrp="1" noRot="1" noChangeAspect="1" noChangeArrowheads="1" noTextEdit="1"/>
          </p:cNvSpPr>
          <p:nvPr>
            <p:ph type="sldImg"/>
          </p:nvPr>
        </p:nvSpPr>
        <p:spPr>
          <a:xfrm>
            <a:off x="3030538" y="520700"/>
            <a:ext cx="3713162" cy="2571750"/>
          </a:xfrm>
          <a:solidFill>
            <a:srgbClr val="FFFFFF"/>
          </a:solidFill>
          <a:ln/>
        </p:spPr>
      </p:sp>
      <p:sp>
        <p:nvSpPr>
          <p:cNvPr id="90116" name="Rectangle 2"/>
          <p:cNvSpPr>
            <a:spLocks noGrp="1" noChangeArrowheads="1"/>
          </p:cNvSpPr>
          <p:nvPr>
            <p:ph type="body" idx="1"/>
          </p:nvPr>
        </p:nvSpPr>
        <p:spPr>
          <a:xfrm>
            <a:off x="977900" y="3257550"/>
            <a:ext cx="7820025" cy="3024188"/>
          </a:xfrm>
          <a:noFill/>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7838" y="534988"/>
            <a:ext cx="3736975" cy="25876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A3E7D81-EB6E-43D6-83F3-7E2F6FF588E9}" type="slidenum">
              <a:rPr lang="pt-BR" smtClean="0"/>
              <a:pPr>
                <a:defRPr/>
              </a:pPr>
              <a:t>7</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30538" y="514350"/>
            <a:ext cx="3713162" cy="2571750"/>
          </a:xfrm>
        </p:spPr>
      </p:sp>
      <p:sp>
        <p:nvSpPr>
          <p:cNvPr id="3" name="Espaço Reservado para Anotações 2"/>
          <p:cNvSpPr>
            <a:spLocks noGrp="1"/>
          </p:cNvSpPr>
          <p:nvPr>
            <p:ph type="body" idx="1"/>
          </p:nvPr>
        </p:nvSpPr>
        <p:spPr/>
        <p:txBody>
          <a:bodyPr/>
          <a:lstStyle/>
          <a:p>
            <a:r>
              <a:rPr lang="pt-BR" dirty="0" smtClean="0"/>
              <a:t>Neste trabalho, investigamos a correlação entre morfologia e estrutura molecular nas propriedades</a:t>
            </a:r>
            <a:r>
              <a:rPr lang="pt-BR" baseline="0" dirty="0" smtClean="0"/>
              <a:t> elétricas de dispositivos emissores de luz, com camada ativa orgânica (polímeros conjugados). A partir de modelamentos das características elétricas, conseguimos associar mudanças significativas nos estados de armadilhas do sistema, com mudanças estruturais e morfológicas, o que possibilitou propor a origem molecular de tais estados de armadilhas. O trabalho foi publicado na revista </a:t>
            </a:r>
            <a:r>
              <a:rPr lang="pt-BR" baseline="0" dirty="0" err="1" smtClean="0"/>
              <a:t>Macromolecules</a:t>
            </a:r>
            <a:r>
              <a:rPr lang="pt-BR" baseline="0" dirty="0" smtClean="0"/>
              <a:t>. Maiores detalhes: </a:t>
            </a:r>
            <a:r>
              <a:rPr lang="pt-BR" dirty="0" smtClean="0">
                <a:hlinkClick r:id="rId3"/>
              </a:rPr>
              <a:t>http://pubs.acs.org/doi/abs/10.1021/ma400648g</a:t>
            </a:r>
            <a:endParaRPr lang="pt-BR" dirty="0"/>
          </a:p>
        </p:txBody>
      </p:sp>
      <p:sp>
        <p:nvSpPr>
          <p:cNvPr id="4" name="Espaço Reservado para Número de Slide 3"/>
          <p:cNvSpPr>
            <a:spLocks noGrp="1"/>
          </p:cNvSpPr>
          <p:nvPr>
            <p:ph type="sldNum" sz="quarter" idx="10"/>
          </p:nvPr>
        </p:nvSpPr>
        <p:spPr/>
        <p:txBody>
          <a:bodyPr/>
          <a:lstStyle/>
          <a:p>
            <a:fld id="{66455716-E840-426B-A6F6-EA6708BADE10}" type="slidenum">
              <a:rPr lang="pt-BR" smtClean="0">
                <a:solidFill>
                  <a:prstClr val="black"/>
                </a:solidFill>
                <a:latin typeface="Calibri"/>
              </a:rPr>
              <a:pPr/>
              <a:t>20</a:t>
            </a:fld>
            <a:endParaRPr lang="pt-BR">
              <a:solidFill>
                <a:prstClr val="black"/>
              </a:solidFill>
              <a:latin typeface="Calibri"/>
            </a:endParaRPr>
          </a:p>
        </p:txBody>
      </p:sp>
    </p:spTree>
    <p:extLst>
      <p:ext uri="{BB962C8B-B14F-4D97-AF65-F5344CB8AC3E}">
        <p14:creationId xmlns:p14="http://schemas.microsoft.com/office/powerpoint/2010/main" val="554118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30538" y="514350"/>
            <a:ext cx="3713162" cy="257175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Neste trabalho, verificamos</a:t>
            </a:r>
            <a:r>
              <a:rPr lang="pt-BR" baseline="0" dirty="0" smtClean="0"/>
              <a:t> que o ganho de ordenamento molecular impacta fortemente em melhora das propriedades elétricas de materiais ativos orgânicos. Em particular, estudamos uma molécula de cristal líquido e, a partir da indução de ordem molecular por tratamentos térmicos apropriados, elevamos em cinco ordens de grandeza o valor da mobilidade de buracos no material. Neste trabalho também foi feito uma caracterização ótica e morfológica do composto, bem como o desenvolvimento de um modelo de ativação elétrica da mobilidade para modelar as curvas de Corrente-Voltagem obtidas. Maiores detalhes: </a:t>
            </a:r>
            <a:r>
              <a:rPr lang="pt-BR" dirty="0" smtClean="0">
                <a:hlinkClick r:id="rId3"/>
              </a:rPr>
              <a:t>http://pubs.acs.org/doi/abs/10.1021/am403681q</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66455716-E840-426B-A6F6-EA6708BADE10}" type="slidenum">
              <a:rPr lang="pt-BR" smtClean="0">
                <a:solidFill>
                  <a:prstClr val="black"/>
                </a:solidFill>
                <a:latin typeface="Calibri"/>
              </a:rPr>
              <a:pPr/>
              <a:t>21</a:t>
            </a:fld>
            <a:endParaRPr lang="pt-BR">
              <a:solidFill>
                <a:prstClr val="black"/>
              </a:solidFill>
              <a:latin typeface="Calibri"/>
            </a:endParaRPr>
          </a:p>
        </p:txBody>
      </p:sp>
    </p:spTree>
    <p:extLst>
      <p:ext uri="{BB962C8B-B14F-4D97-AF65-F5344CB8AC3E}">
        <p14:creationId xmlns:p14="http://schemas.microsoft.com/office/powerpoint/2010/main" val="186365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030538" y="514350"/>
            <a:ext cx="3713162" cy="2571750"/>
          </a:xfrm>
        </p:spPr>
      </p:sp>
      <p:sp>
        <p:nvSpPr>
          <p:cNvPr id="3" name="Espaço Reservado para Anotações 2"/>
          <p:cNvSpPr>
            <a:spLocks noGrp="1"/>
          </p:cNvSpPr>
          <p:nvPr>
            <p:ph type="body" idx="1"/>
          </p:nvPr>
        </p:nvSpPr>
        <p:spPr/>
        <p:txBody>
          <a:bodyPr/>
          <a:lstStyle/>
          <a:p>
            <a:r>
              <a:rPr lang="pt-BR" dirty="0" smtClean="0"/>
              <a:t>Neste trabalho, propomos a construção de </a:t>
            </a:r>
            <a:r>
              <a:rPr lang="pt-BR" dirty="0" err="1" smtClean="0"/>
              <a:t>LEDs</a:t>
            </a:r>
            <a:r>
              <a:rPr lang="pt-BR" dirty="0" smtClean="0"/>
              <a:t> Poliméricos para obtenção de Luz branca, baseado em um método</a:t>
            </a:r>
            <a:r>
              <a:rPr lang="pt-BR" baseline="0" dirty="0" smtClean="0"/>
              <a:t> novo e bastante </a:t>
            </a:r>
            <a:r>
              <a:rPr lang="pt-BR" dirty="0" smtClean="0"/>
              <a:t>simplificado. Em poucas palavras, o método fundamenta-se na confecção de um dispositivo emissor de luz é construído a partir de um material polimérico eletroluminescente na cor azul-esverdeada. Na face oposta do substrato do dispositivo é depositado um polímero luminescente de cor vermelha. Parte da luz azul-esverdeada é absorvida por este segundo material polimérico e reemitido na cor vermelha. A composição final das cores emitida por eletroluminescência e fotoluminescência é branca, e pode ser ajustada conforme a espessura da película externa. Vale ressaltar que a técnica não se limita à obtenção de luz branca, e pode ser utilizada para sintonizar a emissão em qualquer cor do espectro visível. O trabalho esta em fase de depósito</a:t>
            </a:r>
            <a:r>
              <a:rPr lang="pt-BR" baseline="0" dirty="0" smtClean="0"/>
              <a:t> de</a:t>
            </a:r>
            <a:r>
              <a:rPr lang="pt-BR" dirty="0" smtClean="0"/>
              <a:t> patente</a:t>
            </a:r>
            <a:r>
              <a:rPr lang="pt-BR" baseline="0" dirty="0" smtClean="0"/>
              <a:t> e publicação.</a:t>
            </a:r>
            <a:endParaRPr lang="pt-BR" dirty="0"/>
          </a:p>
        </p:txBody>
      </p:sp>
      <p:sp>
        <p:nvSpPr>
          <p:cNvPr id="4" name="Espaço Reservado para Número de Slide 3"/>
          <p:cNvSpPr>
            <a:spLocks noGrp="1"/>
          </p:cNvSpPr>
          <p:nvPr>
            <p:ph type="sldNum" sz="quarter" idx="10"/>
          </p:nvPr>
        </p:nvSpPr>
        <p:spPr/>
        <p:txBody>
          <a:bodyPr/>
          <a:lstStyle/>
          <a:p>
            <a:fld id="{66455716-E840-426B-A6F6-EA6708BADE10}" type="slidenum">
              <a:rPr lang="pt-BR" smtClean="0">
                <a:solidFill>
                  <a:prstClr val="black"/>
                </a:solidFill>
                <a:latin typeface="Calibri"/>
              </a:rPr>
              <a:pPr/>
              <a:t>22</a:t>
            </a:fld>
            <a:endParaRPr lang="pt-BR">
              <a:solidFill>
                <a:prstClr val="black"/>
              </a:solidFill>
              <a:latin typeface="Calibri"/>
            </a:endParaRPr>
          </a:p>
        </p:txBody>
      </p:sp>
    </p:spTree>
    <p:extLst>
      <p:ext uri="{BB962C8B-B14F-4D97-AF65-F5344CB8AC3E}">
        <p14:creationId xmlns:p14="http://schemas.microsoft.com/office/powerpoint/2010/main" val="422415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3030538" y="514350"/>
            <a:ext cx="3713162"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pt-BR">
              <a:latin typeface="Calibri" charset="0"/>
            </a:endParaRP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CDB48B8-D7B0-A34C-AB07-932DEEEB0A73}" type="slidenum">
              <a:rPr lang="en-US">
                <a:solidFill>
                  <a:prstClr val="black"/>
                </a:solidFill>
                <a:latin typeface="Calibri" charset="0"/>
              </a:rPr>
              <a:pPr eaLnBrk="1" hangingPunct="1"/>
              <a:t>24</a:t>
            </a:fld>
            <a:endParaRPr lang="en-US">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3030538" y="514350"/>
            <a:ext cx="3713162"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pt-BR">
              <a:latin typeface="Calibri" charset="0"/>
            </a:endParaRP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2745F8-1CBC-9D40-89CF-6AA6F01810F5}" type="slidenum">
              <a:rPr lang="en-US">
                <a:solidFill>
                  <a:prstClr val="black"/>
                </a:solidFill>
                <a:latin typeface="Calibri" charset="0"/>
              </a:rPr>
              <a:pPr eaLnBrk="1" hangingPunct="1"/>
              <a:t>25</a:t>
            </a:fld>
            <a:endParaRPr lang="en-US">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030538" y="514350"/>
            <a:ext cx="3713162"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pt-BR">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05C424-EEAF-5A47-B724-AFB8243AC520}" type="slidenum">
              <a:rPr lang="en-US">
                <a:solidFill>
                  <a:prstClr val="black"/>
                </a:solidFill>
                <a:latin typeface="Calibri" charset="0"/>
              </a:rPr>
              <a:pPr eaLnBrk="1" hangingPunct="1"/>
              <a:t>26</a:t>
            </a:fld>
            <a:endParaRPr lang="en-US">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030538" y="514350"/>
            <a:ext cx="3713162"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pt-B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3D5ED9-8770-484B-A9DF-9090347D3EE0}" type="slidenum">
              <a:rPr lang="en-US">
                <a:solidFill>
                  <a:prstClr val="black"/>
                </a:solidFill>
                <a:latin typeface="Calibri" charset="0"/>
              </a:rPr>
              <a:pPr eaLnBrk="1" hangingPunct="1"/>
              <a:t>27</a:t>
            </a:fld>
            <a:endParaRPr lang="en-US">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561"/>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EAC7BB2-8D9C-44BA-9601-AC9E2D0F920D}" type="slidenum">
              <a:rPr lang="pt-BR"/>
              <a:pPr>
                <a:defRPr/>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95EBB61-CB49-4E2A-8569-613956C1F99B}" type="slidenum">
              <a:rPr lang="pt-BR"/>
              <a:pPr>
                <a:defRPr/>
              </a:pPr>
              <a:t>‹#›</a:t>
            </a:fld>
            <a:endParaRPr lang="pt-B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021" y="4800902"/>
            <a:ext cx="5943360" cy="567035"/>
          </a:xfrm>
        </p:spPr>
        <p:txBody>
          <a:bodyPr/>
          <a:lstStyle>
            <a:lvl1pPr algn="l">
              <a:defRPr sz="1500" b="1"/>
            </a:lvl1pPr>
          </a:lstStyle>
          <a:p>
            <a:r>
              <a:rPr lang="x-none" smtClean="0"/>
              <a:t>Click to edit Master title style</a:t>
            </a:r>
            <a:endParaRPr lang="en-US"/>
          </a:p>
        </p:txBody>
      </p:sp>
      <p:sp>
        <p:nvSpPr>
          <p:cNvPr id="3" name="Picture Placeholder 2"/>
          <p:cNvSpPr>
            <a:spLocks noGrp="1"/>
          </p:cNvSpPr>
          <p:nvPr>
            <p:ph type="pic" idx="1"/>
          </p:nvPr>
        </p:nvSpPr>
        <p:spPr>
          <a:xfrm>
            <a:off x="1942021" y="612800"/>
            <a:ext cx="5943360"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endParaRPr lang="en-US"/>
          </a:p>
        </p:txBody>
      </p:sp>
      <p:sp>
        <p:nvSpPr>
          <p:cNvPr id="4" name="Text Placeholder 3"/>
          <p:cNvSpPr>
            <a:spLocks noGrp="1"/>
          </p:cNvSpPr>
          <p:nvPr>
            <p:ph type="body" sz="half" idx="2"/>
          </p:nvPr>
        </p:nvSpPr>
        <p:spPr>
          <a:xfrm>
            <a:off x="1942021" y="5367859"/>
            <a:ext cx="5943360"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x-none" smtClean="0"/>
              <a:t>Click to edit Master text styles</a:t>
            </a:r>
          </a:p>
        </p:txBody>
      </p:sp>
    </p:spTree>
    <p:extLst>
      <p:ext uri="{BB962C8B-B14F-4D97-AF65-F5344CB8AC3E}">
        <p14:creationId xmlns:p14="http://schemas.microsoft.com/office/powerpoint/2010/main" val="259559358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39029727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5809" y="1152008"/>
            <a:ext cx="1992809" cy="3178969"/>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967388" y="1152008"/>
            <a:ext cx="5862340" cy="3178969"/>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96715078"/>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510" y="2130926"/>
            <a:ext cx="8421067" cy="147004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486144" y="3886726"/>
            <a:ext cx="6933716" cy="1752451"/>
          </a:xfrm>
        </p:spPr>
        <p:txBody>
          <a:bodyPr/>
          <a:lstStyle>
            <a:lvl1pPr marL="0" indent="0" algn="ctr">
              <a:buNone/>
              <a:defRPr/>
            </a:lvl1pPr>
            <a:lvl2pPr marL="336752" indent="0" algn="ctr">
              <a:buNone/>
              <a:defRPr/>
            </a:lvl2pPr>
            <a:lvl3pPr marL="673503" indent="0" algn="ctr">
              <a:buNone/>
              <a:defRPr/>
            </a:lvl3pPr>
            <a:lvl4pPr marL="1010255" indent="0" algn="ctr">
              <a:buNone/>
              <a:defRPr/>
            </a:lvl4pPr>
            <a:lvl5pPr marL="1347006" indent="0" algn="ctr">
              <a:buNone/>
              <a:defRPr/>
            </a:lvl5pPr>
            <a:lvl6pPr marL="1683758" indent="0" algn="ctr">
              <a:buNone/>
              <a:defRPr/>
            </a:lvl6pPr>
            <a:lvl7pPr marL="2020509" indent="0" algn="ctr">
              <a:buNone/>
              <a:defRPr/>
            </a:lvl7pPr>
            <a:lvl8pPr marL="2357261" indent="0" algn="ctr">
              <a:buNone/>
              <a:defRPr/>
            </a:lvl8pPr>
            <a:lvl9pPr marL="2694011" indent="0" algn="ctr">
              <a:buNone/>
              <a:defRPr/>
            </a:lvl9pPr>
          </a:lstStyle>
          <a:p>
            <a:r>
              <a:rPr lang="x-none" smtClean="0"/>
              <a:t>Click to edit Master subtitle style</a:t>
            </a:r>
            <a:endParaRPr lang="en-US"/>
          </a:p>
        </p:txBody>
      </p:sp>
    </p:spTree>
    <p:extLst>
      <p:ext uri="{BB962C8B-B14F-4D97-AF65-F5344CB8AC3E}">
        <p14:creationId xmlns:p14="http://schemas.microsoft.com/office/powerpoint/2010/main" val="42340362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632976909"/>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71" y="4406880"/>
            <a:ext cx="8419858" cy="1361777"/>
          </a:xfrm>
        </p:spPr>
        <p:txBody>
          <a:bodyPr anchor="t"/>
          <a:lstStyle>
            <a:lvl1pPr algn="l">
              <a:defRPr sz="2900" b="1" cap="all"/>
            </a:lvl1pPr>
          </a:lstStyle>
          <a:p>
            <a:r>
              <a:rPr lang="x-none" smtClean="0"/>
              <a:t>Click to edit Master title style</a:t>
            </a:r>
            <a:endParaRPr lang="en-US"/>
          </a:p>
        </p:txBody>
      </p:sp>
      <p:sp>
        <p:nvSpPr>
          <p:cNvPr id="3" name="Text Placeholder 2"/>
          <p:cNvSpPr>
            <a:spLocks noGrp="1"/>
          </p:cNvSpPr>
          <p:nvPr>
            <p:ph type="body" idx="1"/>
          </p:nvPr>
        </p:nvSpPr>
        <p:spPr>
          <a:xfrm>
            <a:off x="782371" y="2906613"/>
            <a:ext cx="8419858" cy="1500188"/>
          </a:xfrm>
        </p:spPr>
        <p:txBody>
          <a:bodyPr anchor="b"/>
          <a:lstStyle>
            <a:lvl1pPr marL="0" indent="0">
              <a:buNone/>
              <a:defRPr sz="1500"/>
            </a:lvl1pPr>
            <a:lvl2pPr marL="336752" indent="0">
              <a:buNone/>
              <a:defRPr sz="1300"/>
            </a:lvl2pPr>
            <a:lvl3pPr marL="673503" indent="0">
              <a:buNone/>
              <a:defRPr sz="1200"/>
            </a:lvl3pPr>
            <a:lvl4pPr marL="1010255" indent="0">
              <a:buNone/>
              <a:defRPr sz="1000"/>
            </a:lvl4pPr>
            <a:lvl5pPr marL="1347006" indent="0">
              <a:buNone/>
              <a:defRPr sz="1000"/>
            </a:lvl5pPr>
            <a:lvl6pPr marL="1683758" indent="0">
              <a:buNone/>
              <a:defRPr sz="1000"/>
            </a:lvl6pPr>
            <a:lvl7pPr marL="2020509" indent="0">
              <a:buNone/>
              <a:defRPr sz="1000"/>
            </a:lvl7pPr>
            <a:lvl8pPr marL="2357261" indent="0">
              <a:buNone/>
              <a:defRPr sz="1000"/>
            </a:lvl8pPr>
            <a:lvl9pPr marL="2694011" indent="0">
              <a:buNone/>
              <a:defRPr sz="1000"/>
            </a:lvl9pPr>
          </a:lstStyle>
          <a:p>
            <a:pPr lvl="0"/>
            <a:r>
              <a:rPr lang="x-none" smtClean="0"/>
              <a:t>Click to edit Master text styles</a:t>
            </a:r>
          </a:p>
        </p:txBody>
      </p:sp>
    </p:spTree>
    <p:extLst>
      <p:ext uri="{BB962C8B-B14F-4D97-AF65-F5344CB8AC3E}">
        <p14:creationId xmlns:p14="http://schemas.microsoft.com/office/powerpoint/2010/main" val="373516481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967389" y="1946675"/>
            <a:ext cx="3927574" cy="4018359"/>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5011043" y="1946675"/>
            <a:ext cx="3927574" cy="4018359"/>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01739499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827" y="274588"/>
            <a:ext cx="8914433"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95791" y="1534791"/>
            <a:ext cx="4376198" cy="639589"/>
          </a:xfrm>
        </p:spPr>
        <p:txBody>
          <a:bodyPr anchor="b"/>
          <a:lstStyle>
            <a:lvl1pPr marL="0" indent="0">
              <a:buNone/>
              <a:defRPr sz="1800" b="1"/>
            </a:lvl1pPr>
            <a:lvl2pPr marL="336752" indent="0">
              <a:buNone/>
              <a:defRPr sz="1500" b="1"/>
            </a:lvl2pPr>
            <a:lvl3pPr marL="673503" indent="0">
              <a:buNone/>
              <a:defRPr sz="1300" b="1"/>
            </a:lvl3pPr>
            <a:lvl4pPr marL="1010255" indent="0">
              <a:buNone/>
              <a:defRPr sz="1200" b="1"/>
            </a:lvl4pPr>
            <a:lvl5pPr marL="1347006" indent="0">
              <a:buNone/>
              <a:defRPr sz="1200" b="1"/>
            </a:lvl5pPr>
            <a:lvl6pPr marL="1683758" indent="0">
              <a:buNone/>
              <a:defRPr sz="1200" b="1"/>
            </a:lvl6pPr>
            <a:lvl7pPr marL="2020509" indent="0">
              <a:buNone/>
              <a:defRPr sz="1200" b="1"/>
            </a:lvl7pPr>
            <a:lvl8pPr marL="2357261" indent="0">
              <a:buNone/>
              <a:defRPr sz="1200" b="1"/>
            </a:lvl8pPr>
            <a:lvl9pPr marL="2694011" indent="0">
              <a:buNone/>
              <a:defRPr sz="1200" b="1"/>
            </a:lvl9pPr>
          </a:lstStyle>
          <a:p>
            <a:pPr lvl="0"/>
            <a:r>
              <a:rPr lang="x-none" smtClean="0"/>
              <a:t>Click to edit Master text styles</a:t>
            </a:r>
          </a:p>
        </p:txBody>
      </p:sp>
      <p:sp>
        <p:nvSpPr>
          <p:cNvPr id="4" name="Content Placeholder 3"/>
          <p:cNvSpPr>
            <a:spLocks noGrp="1"/>
          </p:cNvSpPr>
          <p:nvPr>
            <p:ph sz="half" idx="2"/>
          </p:nvPr>
        </p:nvSpPr>
        <p:spPr>
          <a:xfrm>
            <a:off x="495791"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5031608" y="1534791"/>
            <a:ext cx="4378616" cy="639589"/>
          </a:xfrm>
        </p:spPr>
        <p:txBody>
          <a:bodyPr anchor="b"/>
          <a:lstStyle>
            <a:lvl1pPr marL="0" indent="0">
              <a:buNone/>
              <a:defRPr sz="1800" b="1"/>
            </a:lvl1pPr>
            <a:lvl2pPr marL="336752" indent="0">
              <a:buNone/>
              <a:defRPr sz="1500" b="1"/>
            </a:lvl2pPr>
            <a:lvl3pPr marL="673503" indent="0">
              <a:buNone/>
              <a:defRPr sz="1300" b="1"/>
            </a:lvl3pPr>
            <a:lvl4pPr marL="1010255" indent="0">
              <a:buNone/>
              <a:defRPr sz="1200" b="1"/>
            </a:lvl4pPr>
            <a:lvl5pPr marL="1347006" indent="0">
              <a:buNone/>
              <a:defRPr sz="1200" b="1"/>
            </a:lvl5pPr>
            <a:lvl6pPr marL="1683758" indent="0">
              <a:buNone/>
              <a:defRPr sz="1200" b="1"/>
            </a:lvl6pPr>
            <a:lvl7pPr marL="2020509" indent="0">
              <a:buNone/>
              <a:defRPr sz="1200" b="1"/>
            </a:lvl7pPr>
            <a:lvl8pPr marL="2357261" indent="0">
              <a:buNone/>
              <a:defRPr sz="1200" b="1"/>
            </a:lvl8pPr>
            <a:lvl9pPr marL="2694011" indent="0">
              <a:buNone/>
              <a:defRPr sz="1200" b="1"/>
            </a:lvl9pPr>
          </a:lstStyle>
          <a:p>
            <a:pPr lvl="0"/>
            <a:r>
              <a:rPr lang="x-none" smtClean="0"/>
              <a:t>Click to edit Master text styles</a:t>
            </a:r>
          </a:p>
        </p:txBody>
      </p:sp>
      <p:sp>
        <p:nvSpPr>
          <p:cNvPr id="6" name="Content Placeholder 5"/>
          <p:cNvSpPr>
            <a:spLocks noGrp="1"/>
          </p:cNvSpPr>
          <p:nvPr>
            <p:ph sz="quarter" idx="4"/>
          </p:nvPr>
        </p:nvSpPr>
        <p:spPr>
          <a:xfrm>
            <a:off x="5031608"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32514626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Tree>
    <p:extLst>
      <p:ext uri="{BB962C8B-B14F-4D97-AF65-F5344CB8AC3E}">
        <p14:creationId xmlns:p14="http://schemas.microsoft.com/office/powerpoint/2010/main" val="83726384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8230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58025" y="609600"/>
            <a:ext cx="2105025"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743015" y="609600"/>
            <a:ext cx="6162675"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DD4C9DA-F61C-4AD7-93BE-272799773908}" type="slidenum">
              <a:rPr lang="pt-BR"/>
              <a:pPr>
                <a:defRPr/>
              </a:pPr>
              <a:t>‹#›</a:t>
            </a:fld>
            <a:endParaRPr lang="pt-B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27" y="273552"/>
            <a:ext cx="3258871" cy="1161975"/>
          </a:xfrm>
        </p:spPr>
        <p:txBody>
          <a:bodyPr anchor="b"/>
          <a:lstStyle>
            <a:lvl1pPr algn="l">
              <a:defRPr sz="1500" b="1"/>
            </a:lvl1pPr>
          </a:lstStyle>
          <a:p>
            <a:r>
              <a:rPr lang="x-none" smtClean="0"/>
              <a:t>Click to edit Master title style</a:t>
            </a:r>
            <a:endParaRPr lang="en-US"/>
          </a:p>
        </p:txBody>
      </p:sp>
      <p:sp>
        <p:nvSpPr>
          <p:cNvPr id="3" name="Content Placeholder 2"/>
          <p:cNvSpPr>
            <a:spLocks noGrp="1"/>
          </p:cNvSpPr>
          <p:nvPr>
            <p:ph idx="1"/>
          </p:nvPr>
        </p:nvSpPr>
        <p:spPr>
          <a:xfrm>
            <a:off x="3873159" y="273473"/>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95827" y="1435448"/>
            <a:ext cx="3258871" cy="4690318"/>
          </a:xfrm>
        </p:spPr>
        <p:txBody>
          <a:bodyPr/>
          <a:lstStyle>
            <a:lvl1pPr marL="0" indent="0">
              <a:buNone/>
              <a:defRPr sz="1000"/>
            </a:lvl1pPr>
            <a:lvl2pPr marL="336752" indent="0">
              <a:buNone/>
              <a:defRPr sz="900"/>
            </a:lvl2pPr>
            <a:lvl3pPr marL="673503" indent="0">
              <a:buNone/>
              <a:defRPr sz="700"/>
            </a:lvl3pPr>
            <a:lvl4pPr marL="1010255" indent="0">
              <a:buNone/>
              <a:defRPr sz="700"/>
            </a:lvl4pPr>
            <a:lvl5pPr marL="1347006" indent="0">
              <a:buNone/>
              <a:defRPr sz="700"/>
            </a:lvl5pPr>
            <a:lvl6pPr marL="1683758" indent="0">
              <a:buNone/>
              <a:defRPr sz="700"/>
            </a:lvl6pPr>
            <a:lvl7pPr marL="2020509" indent="0">
              <a:buNone/>
              <a:defRPr sz="700"/>
            </a:lvl7pPr>
            <a:lvl8pPr marL="2357261" indent="0">
              <a:buNone/>
              <a:defRPr sz="700"/>
            </a:lvl8pPr>
            <a:lvl9pPr marL="2694011" indent="0">
              <a:buNone/>
              <a:defRPr sz="700"/>
            </a:lvl9pPr>
          </a:lstStyle>
          <a:p>
            <a:pPr lvl="0"/>
            <a:r>
              <a:rPr lang="x-none" smtClean="0"/>
              <a:t>Click to edit Master text styles</a:t>
            </a:r>
          </a:p>
        </p:txBody>
      </p:sp>
    </p:spTree>
    <p:extLst>
      <p:ext uri="{BB962C8B-B14F-4D97-AF65-F5344CB8AC3E}">
        <p14:creationId xmlns:p14="http://schemas.microsoft.com/office/powerpoint/2010/main" val="343370068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021" y="4800902"/>
            <a:ext cx="5943360" cy="567035"/>
          </a:xfrm>
        </p:spPr>
        <p:txBody>
          <a:bodyPr anchor="b"/>
          <a:lstStyle>
            <a:lvl1pPr algn="l">
              <a:defRPr sz="1500" b="1"/>
            </a:lvl1pPr>
          </a:lstStyle>
          <a:p>
            <a:r>
              <a:rPr lang="x-none" smtClean="0"/>
              <a:t>Click to edit Master title style</a:t>
            </a:r>
            <a:endParaRPr lang="en-US"/>
          </a:p>
        </p:txBody>
      </p:sp>
      <p:sp>
        <p:nvSpPr>
          <p:cNvPr id="3" name="Picture Placeholder 2"/>
          <p:cNvSpPr>
            <a:spLocks noGrp="1"/>
          </p:cNvSpPr>
          <p:nvPr>
            <p:ph type="pic" idx="1"/>
          </p:nvPr>
        </p:nvSpPr>
        <p:spPr>
          <a:xfrm>
            <a:off x="1942021" y="612800"/>
            <a:ext cx="5943360" cy="4114354"/>
          </a:xfrm>
        </p:spPr>
        <p:txBody>
          <a:bodyPr/>
          <a:lstStyle>
            <a:lvl1pPr marL="0" indent="0">
              <a:buNone/>
              <a:defRPr sz="2400"/>
            </a:lvl1pPr>
            <a:lvl2pPr marL="336752" indent="0">
              <a:buNone/>
              <a:defRPr sz="2100"/>
            </a:lvl2pPr>
            <a:lvl3pPr marL="673503" indent="0">
              <a:buNone/>
              <a:defRPr sz="1800"/>
            </a:lvl3pPr>
            <a:lvl4pPr marL="1010255" indent="0">
              <a:buNone/>
              <a:defRPr sz="1500"/>
            </a:lvl4pPr>
            <a:lvl5pPr marL="1347006" indent="0">
              <a:buNone/>
              <a:defRPr sz="1500"/>
            </a:lvl5pPr>
            <a:lvl6pPr marL="1683758" indent="0">
              <a:buNone/>
              <a:defRPr sz="1500"/>
            </a:lvl6pPr>
            <a:lvl7pPr marL="2020509" indent="0">
              <a:buNone/>
              <a:defRPr sz="1500"/>
            </a:lvl7pPr>
            <a:lvl8pPr marL="2357261" indent="0">
              <a:buNone/>
              <a:defRPr sz="1500"/>
            </a:lvl8pPr>
            <a:lvl9pPr marL="2694011" indent="0">
              <a:buNone/>
              <a:defRPr sz="1500"/>
            </a:lvl9pPr>
          </a:lstStyle>
          <a:p>
            <a:endParaRPr lang="en-US"/>
          </a:p>
        </p:txBody>
      </p:sp>
      <p:sp>
        <p:nvSpPr>
          <p:cNvPr id="4" name="Text Placeholder 3"/>
          <p:cNvSpPr>
            <a:spLocks noGrp="1"/>
          </p:cNvSpPr>
          <p:nvPr>
            <p:ph type="body" sz="half" idx="2"/>
          </p:nvPr>
        </p:nvSpPr>
        <p:spPr>
          <a:xfrm>
            <a:off x="1942021" y="5367860"/>
            <a:ext cx="5943360" cy="804788"/>
          </a:xfrm>
        </p:spPr>
        <p:txBody>
          <a:bodyPr/>
          <a:lstStyle>
            <a:lvl1pPr marL="0" indent="0">
              <a:buNone/>
              <a:defRPr sz="1000"/>
            </a:lvl1pPr>
            <a:lvl2pPr marL="336752" indent="0">
              <a:buNone/>
              <a:defRPr sz="900"/>
            </a:lvl2pPr>
            <a:lvl3pPr marL="673503" indent="0">
              <a:buNone/>
              <a:defRPr sz="700"/>
            </a:lvl3pPr>
            <a:lvl4pPr marL="1010255" indent="0">
              <a:buNone/>
              <a:defRPr sz="700"/>
            </a:lvl4pPr>
            <a:lvl5pPr marL="1347006" indent="0">
              <a:buNone/>
              <a:defRPr sz="700"/>
            </a:lvl5pPr>
            <a:lvl6pPr marL="1683758" indent="0">
              <a:buNone/>
              <a:defRPr sz="700"/>
            </a:lvl6pPr>
            <a:lvl7pPr marL="2020509" indent="0">
              <a:buNone/>
              <a:defRPr sz="700"/>
            </a:lvl7pPr>
            <a:lvl8pPr marL="2357261" indent="0">
              <a:buNone/>
              <a:defRPr sz="700"/>
            </a:lvl8pPr>
            <a:lvl9pPr marL="2694011" indent="0">
              <a:buNone/>
              <a:defRPr sz="700"/>
            </a:lvl9pPr>
          </a:lstStyle>
          <a:p>
            <a:pPr lvl="0"/>
            <a:r>
              <a:rPr lang="x-none" smtClean="0"/>
              <a:t>Click to edit Master text styles</a:t>
            </a:r>
          </a:p>
        </p:txBody>
      </p:sp>
    </p:spTree>
    <p:extLst>
      <p:ext uri="{BB962C8B-B14F-4D97-AF65-F5344CB8AC3E}">
        <p14:creationId xmlns:p14="http://schemas.microsoft.com/office/powerpoint/2010/main" val="29074432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65524953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5809" y="178594"/>
            <a:ext cx="1992809" cy="5786438"/>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967388" y="178594"/>
            <a:ext cx="5862340" cy="5786438"/>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56879412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77850" y="1371600"/>
            <a:ext cx="8505952"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fld id="{ABC04B62-4C87-544E-A9F2-8C9EB6E8EA1B}" type="datetimeFigureOut">
              <a:rPr lang="en-US"/>
              <a:pPr/>
              <a:t>12/3/13</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latin typeface="Constantia"/>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3196C6FD-414E-A044-A2B0-87AEBEB904C0}" type="slidenum">
              <a:rPr lang="en-US"/>
              <a:pPr/>
              <a:t>‹#›</a:t>
            </a:fld>
            <a:endParaRPr lang="en-US"/>
          </a:p>
        </p:txBody>
      </p:sp>
    </p:spTree>
    <p:extLst>
      <p:ext uri="{BB962C8B-B14F-4D97-AF65-F5344CB8AC3E}">
        <p14:creationId xmlns:p14="http://schemas.microsoft.com/office/powerpoint/2010/main" val="246847686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9455DDDA-0038-E647-BEB6-EFCDFB7C85E8}" type="datetimeFigureOut">
              <a:rPr lang="en-US"/>
              <a:pPr/>
              <a:t>12/3/13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6" name="Slide Number Placeholder 17"/>
          <p:cNvSpPr>
            <a:spLocks noGrp="1"/>
          </p:cNvSpPr>
          <p:nvPr>
            <p:ph type="sldNum" sz="quarter" idx="12"/>
          </p:nvPr>
        </p:nvSpPr>
        <p:spPr/>
        <p:txBody>
          <a:bodyPr/>
          <a:lstStyle>
            <a:lvl1pPr>
              <a:defRPr/>
            </a:lvl1pPr>
          </a:lstStyle>
          <a:p>
            <a:fld id="{124F2CF3-476C-1045-885F-5D30ACED6407}" type="slidenum">
              <a:rPr lang="en-US"/>
              <a:pPr/>
              <a:t>‹#›</a:t>
            </a:fld>
            <a:endParaRPr lang="en-US"/>
          </a:p>
        </p:txBody>
      </p:sp>
    </p:spTree>
    <p:extLst>
      <p:ext uri="{BB962C8B-B14F-4D97-AF65-F5344CB8AC3E}">
        <p14:creationId xmlns:p14="http://schemas.microsoft.com/office/powerpoint/2010/main" val="7792895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4548" y="1316736"/>
            <a:ext cx="84201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74548" y="2704664"/>
            <a:ext cx="84201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fld id="{4FBD67AB-96FB-754F-953F-3CCF58AE505D}" type="datetimeFigureOut">
              <a:rPr lang="en-US"/>
              <a:pPr/>
              <a:t>12/3/13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13B0068C-012D-DD4A-AEF9-0147EC45C198}" type="slidenum">
              <a:rPr lang="en-US"/>
              <a:pPr/>
              <a:t>‹#›</a:t>
            </a:fld>
            <a:endParaRPr lang="en-US"/>
          </a:p>
        </p:txBody>
      </p:sp>
    </p:spTree>
    <p:extLst>
      <p:ext uri="{BB962C8B-B14F-4D97-AF65-F5344CB8AC3E}">
        <p14:creationId xmlns:p14="http://schemas.microsoft.com/office/powerpoint/2010/main" val="2589409015"/>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920085"/>
            <a:ext cx="437515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920085"/>
            <a:ext cx="437515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184DB71F-5848-AF49-9DF9-9983F770FF30}" type="datetimeFigureOut">
              <a:rPr lang="en-US"/>
              <a:pPr/>
              <a:t>12/3/13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7" name="Slide Number Placeholder 17"/>
          <p:cNvSpPr>
            <a:spLocks noGrp="1"/>
          </p:cNvSpPr>
          <p:nvPr>
            <p:ph type="sldNum" sz="quarter" idx="12"/>
          </p:nvPr>
        </p:nvSpPr>
        <p:spPr/>
        <p:txBody>
          <a:bodyPr/>
          <a:lstStyle>
            <a:lvl1pPr>
              <a:defRPr/>
            </a:lvl1pPr>
          </a:lstStyle>
          <a:p>
            <a:fld id="{5BA4B285-1DAE-3446-8692-2153626290A1}" type="slidenum">
              <a:rPr lang="en-US"/>
              <a:pPr/>
              <a:t>‹#›</a:t>
            </a:fld>
            <a:endParaRPr lang="en-US"/>
          </a:p>
        </p:txBody>
      </p:sp>
    </p:spTree>
    <p:extLst>
      <p:ext uri="{BB962C8B-B14F-4D97-AF65-F5344CB8AC3E}">
        <p14:creationId xmlns:p14="http://schemas.microsoft.com/office/powerpoint/2010/main" val="1200647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855248"/>
            <a:ext cx="437687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5032115" y="1859832"/>
            <a:ext cx="437859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95300" y="2514600"/>
            <a:ext cx="437687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32115" y="2514600"/>
            <a:ext cx="437859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fld id="{B5897DC1-ED3C-EB49-9811-0CC3BC4E57C8}" type="datetimeFigureOut">
              <a:rPr lang="en-US"/>
              <a:pPr/>
              <a:t>12/3/13</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9" name="Slide Number Placeholder 17"/>
          <p:cNvSpPr>
            <a:spLocks noGrp="1"/>
          </p:cNvSpPr>
          <p:nvPr>
            <p:ph type="sldNum" sz="quarter" idx="12"/>
          </p:nvPr>
        </p:nvSpPr>
        <p:spPr/>
        <p:txBody>
          <a:bodyPr/>
          <a:lstStyle>
            <a:lvl1pPr>
              <a:defRPr/>
            </a:lvl1pPr>
          </a:lstStyle>
          <a:p>
            <a:fld id="{310AD142-1EC0-5E4D-BCEB-CCB1CE51FB1B}" type="slidenum">
              <a:rPr lang="en-US"/>
              <a:pPr/>
              <a:t>‹#›</a:t>
            </a:fld>
            <a:endParaRPr lang="en-US"/>
          </a:p>
        </p:txBody>
      </p:sp>
    </p:spTree>
    <p:extLst>
      <p:ext uri="{BB962C8B-B14F-4D97-AF65-F5344CB8AC3E}">
        <p14:creationId xmlns:p14="http://schemas.microsoft.com/office/powerpoint/2010/main" val="40471251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9795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48FAAD7E-93C3-D94E-BC77-0D964FDB15D9}" type="datetimeFigureOut">
              <a:rPr lang="en-US"/>
              <a:pPr/>
              <a:t>12/3/13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5" name="Slide Number Placeholder 17"/>
          <p:cNvSpPr>
            <a:spLocks noGrp="1"/>
          </p:cNvSpPr>
          <p:nvPr>
            <p:ph type="sldNum" sz="quarter" idx="12"/>
          </p:nvPr>
        </p:nvSpPr>
        <p:spPr/>
        <p:txBody>
          <a:bodyPr/>
          <a:lstStyle>
            <a:lvl1pPr>
              <a:defRPr/>
            </a:lvl1pPr>
          </a:lstStyle>
          <a:p>
            <a:fld id="{8F311951-7E2A-DD44-B18F-635C9ECD8DEC}" type="slidenum">
              <a:rPr lang="en-US"/>
              <a:pPr/>
              <a:t>‹#›</a:t>
            </a:fld>
            <a:endParaRPr lang="en-US"/>
          </a:p>
        </p:txBody>
      </p:sp>
    </p:spTree>
    <p:extLst>
      <p:ext uri="{BB962C8B-B14F-4D97-AF65-F5344CB8AC3E}">
        <p14:creationId xmlns:p14="http://schemas.microsoft.com/office/powerpoint/2010/main" val="97803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7F2D605-27E1-AC49-A912-C7B72C0B52F4}" type="datetimeFigureOut">
              <a:rPr lang="en-US"/>
              <a:pPr/>
              <a:t>12/3/13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4" name="Slide Number Placeholder 17"/>
          <p:cNvSpPr>
            <a:spLocks noGrp="1"/>
          </p:cNvSpPr>
          <p:nvPr>
            <p:ph type="sldNum" sz="quarter" idx="12"/>
          </p:nvPr>
        </p:nvSpPr>
        <p:spPr/>
        <p:txBody>
          <a:bodyPr/>
          <a:lstStyle>
            <a:lvl1pPr>
              <a:defRPr/>
            </a:lvl1pPr>
          </a:lstStyle>
          <a:p>
            <a:fld id="{0A291666-875D-D84C-BCCD-101A30EFF9A5}" type="slidenum">
              <a:rPr lang="en-US"/>
              <a:pPr/>
              <a:t>‹#›</a:t>
            </a:fld>
            <a:endParaRPr lang="en-US"/>
          </a:p>
        </p:txBody>
      </p:sp>
    </p:spTree>
    <p:extLst>
      <p:ext uri="{BB962C8B-B14F-4D97-AF65-F5344CB8AC3E}">
        <p14:creationId xmlns:p14="http://schemas.microsoft.com/office/powerpoint/2010/main" val="4037606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950" y="514352"/>
            <a:ext cx="29718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42950" y="1676400"/>
            <a:ext cx="29718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872972" y="1676400"/>
            <a:ext cx="5537729"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9D4FA7DC-F780-2C45-BD40-BA28812A4618}" type="datetimeFigureOut">
              <a:rPr lang="en-US"/>
              <a:pPr/>
              <a:t>12/3/13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7" name="Slide Number Placeholder 17"/>
          <p:cNvSpPr>
            <a:spLocks noGrp="1"/>
          </p:cNvSpPr>
          <p:nvPr>
            <p:ph type="sldNum" sz="quarter" idx="12"/>
          </p:nvPr>
        </p:nvSpPr>
        <p:spPr/>
        <p:txBody>
          <a:bodyPr/>
          <a:lstStyle>
            <a:lvl1pPr>
              <a:defRPr/>
            </a:lvl1pPr>
          </a:lstStyle>
          <a:p>
            <a:fld id="{273A1F95-0075-F741-962D-5A93DE8284CE}" type="slidenum">
              <a:rPr lang="en-US"/>
              <a:pPr/>
              <a:t>‹#›</a:t>
            </a:fld>
            <a:endParaRPr lang="en-US"/>
          </a:p>
        </p:txBody>
      </p:sp>
    </p:spTree>
    <p:extLst>
      <p:ext uri="{BB962C8B-B14F-4D97-AF65-F5344CB8AC3E}">
        <p14:creationId xmlns:p14="http://schemas.microsoft.com/office/powerpoint/2010/main" val="2377760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429265" y="1108075"/>
            <a:ext cx="569595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endParaRPr lang="en-US" sz="1800" smtClean="0">
              <a:solidFill>
                <a:prstClr val="black"/>
              </a:solidFill>
              <a:latin typeface="Arial" charset="0"/>
              <a:ea typeface="ＭＳ Ｐゴシック" charset="0"/>
              <a:cs typeface="Arial" charset="0"/>
            </a:endParaRPr>
          </a:p>
        </p:txBody>
      </p:sp>
      <p:sp>
        <p:nvSpPr>
          <p:cNvPr id="6" name="Right Triangle 5"/>
          <p:cNvSpPr>
            <a:spLocks noChangeArrowheads="1"/>
          </p:cNvSpPr>
          <p:nvPr/>
        </p:nvSpPr>
        <p:spPr bwMode="auto">
          <a:xfrm rot="420000" flipV="1">
            <a:off x="8671192" y="5359475"/>
            <a:ext cx="168540"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fontAlgn="auto">
              <a:spcBef>
                <a:spcPts val="0"/>
              </a:spcBef>
              <a:spcAft>
                <a:spcPts val="0"/>
              </a:spcAft>
              <a:defRPr/>
            </a:pPr>
            <a:endParaRPr lang="en-US" sz="1800">
              <a:solidFill>
                <a:prstClr val="white"/>
              </a:solidFill>
              <a:latin typeface="Constantia"/>
              <a:ea typeface="ＭＳ Ｐゴシック" charset="0"/>
              <a:cs typeface="Arial" charset="0"/>
            </a:endParaRPr>
          </a:p>
        </p:txBody>
      </p:sp>
      <p:sp>
        <p:nvSpPr>
          <p:cNvPr id="7" name="Freeform 6"/>
          <p:cNvSpPr>
            <a:spLocks/>
          </p:cNvSpPr>
          <p:nvPr/>
        </p:nvSpPr>
        <p:spPr bwMode="auto">
          <a:xfrm flipV="1">
            <a:off x="-10319" y="5816600"/>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sp>
        <p:nvSpPr>
          <p:cNvPr id="8" name="Freeform 7"/>
          <p:cNvSpPr>
            <a:spLocks/>
          </p:cNvSpPr>
          <p:nvPr/>
        </p:nvSpPr>
        <p:spPr bwMode="auto">
          <a:xfrm flipV="1">
            <a:off x="4746625" y="6219900"/>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sp>
        <p:nvSpPr>
          <p:cNvPr id="2" name="Title 1"/>
          <p:cNvSpPr>
            <a:spLocks noGrp="1"/>
          </p:cNvSpPr>
          <p:nvPr>
            <p:ph type="title"/>
          </p:nvPr>
        </p:nvSpPr>
        <p:spPr>
          <a:xfrm>
            <a:off x="660400" y="1176999"/>
            <a:ext cx="2397252"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60400" y="2828785"/>
            <a:ext cx="239395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776276" y="1199517"/>
            <a:ext cx="500253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fld id="{9F8250A8-D871-2A46-8FC1-476C8CF01BFC}" type="datetimeFigureOut">
              <a:rPr lang="en-US"/>
              <a:pPr/>
              <a:t>12/3/13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11" name="Slide Number Placeholder 6"/>
          <p:cNvSpPr>
            <a:spLocks noGrp="1"/>
          </p:cNvSpPr>
          <p:nvPr>
            <p:ph type="sldNum" sz="quarter" idx="12"/>
          </p:nvPr>
        </p:nvSpPr>
        <p:spPr>
          <a:xfrm>
            <a:off x="8750300" y="6356425"/>
            <a:ext cx="660400" cy="365125"/>
          </a:xfrm>
        </p:spPr>
        <p:txBody>
          <a:bodyPr/>
          <a:lstStyle>
            <a:lvl1pPr>
              <a:defRPr/>
            </a:lvl1pPr>
          </a:lstStyle>
          <a:p>
            <a:fld id="{AC8C604D-3502-3A44-9E7C-233521ACED77}" type="slidenum">
              <a:rPr lang="en-US"/>
              <a:pPr/>
              <a:t>‹#›</a:t>
            </a:fld>
            <a:endParaRPr lang="en-US"/>
          </a:p>
        </p:txBody>
      </p:sp>
    </p:spTree>
    <p:extLst>
      <p:ext uri="{BB962C8B-B14F-4D97-AF65-F5344CB8AC3E}">
        <p14:creationId xmlns:p14="http://schemas.microsoft.com/office/powerpoint/2010/main" val="42286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684F8A7D-F1C1-3944-A2AE-AE46C52EC94E}" type="datetimeFigureOut">
              <a:rPr lang="en-US"/>
              <a:pPr/>
              <a:t>12/3/13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6" name="Slide Number Placeholder 17"/>
          <p:cNvSpPr>
            <a:spLocks noGrp="1"/>
          </p:cNvSpPr>
          <p:nvPr>
            <p:ph type="sldNum" sz="quarter" idx="12"/>
          </p:nvPr>
        </p:nvSpPr>
        <p:spPr/>
        <p:txBody>
          <a:bodyPr/>
          <a:lstStyle>
            <a:lvl1pPr>
              <a:defRPr/>
            </a:lvl1pPr>
          </a:lstStyle>
          <a:p>
            <a:fld id="{2A746DCB-012A-DC41-9DA3-F9C5819436F3}" type="slidenum">
              <a:rPr lang="en-US"/>
              <a:pPr/>
              <a:t>‹#›</a:t>
            </a:fld>
            <a:endParaRPr lang="en-US"/>
          </a:p>
        </p:txBody>
      </p:sp>
    </p:spTree>
    <p:extLst>
      <p:ext uri="{BB962C8B-B14F-4D97-AF65-F5344CB8AC3E}">
        <p14:creationId xmlns:p14="http://schemas.microsoft.com/office/powerpoint/2010/main" val="28281680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914402"/>
            <a:ext cx="222885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914402"/>
            <a:ext cx="652145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1C7F7602-1EC0-2E45-A711-9BD749020676}" type="datetimeFigureOut">
              <a:rPr lang="en-US"/>
              <a:pPr/>
              <a:t>12/3/13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latin typeface="Constantia"/>
            </a:endParaRPr>
          </a:p>
        </p:txBody>
      </p:sp>
      <p:sp>
        <p:nvSpPr>
          <p:cNvPr id="6" name="Slide Number Placeholder 17"/>
          <p:cNvSpPr>
            <a:spLocks noGrp="1"/>
          </p:cNvSpPr>
          <p:nvPr>
            <p:ph type="sldNum" sz="quarter" idx="12"/>
          </p:nvPr>
        </p:nvSpPr>
        <p:spPr/>
        <p:txBody>
          <a:bodyPr/>
          <a:lstStyle>
            <a:lvl1pPr>
              <a:defRPr/>
            </a:lvl1pPr>
          </a:lstStyle>
          <a:p>
            <a:fld id="{9943F6EF-3C46-9B45-97DF-9220796CBD1A}" type="slidenum">
              <a:rPr lang="en-US"/>
              <a:pPr/>
              <a:t>‹#›</a:t>
            </a:fld>
            <a:endParaRPr lang="en-US"/>
          </a:p>
        </p:txBody>
      </p:sp>
    </p:spTree>
    <p:extLst>
      <p:ext uri="{BB962C8B-B14F-4D97-AF65-F5344CB8AC3E}">
        <p14:creationId xmlns:p14="http://schemas.microsoft.com/office/powerpoint/2010/main" val="4263076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80"/>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fld id="{6B8570F0-E2E5-6141-8DDC-3E1B5E186417}" type="datetimeFigureOut">
              <a:rPr lang="pt-BR"/>
              <a:pPr/>
              <a:t>12/3/13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lvl1pPr>
              <a:defRPr/>
            </a:lvl1pPr>
          </a:lstStyle>
          <a:p>
            <a:fld id="{6126DEBA-D507-A34C-9C07-14C3FC1D0CB1}" type="slidenum">
              <a:rPr lang="pt-BR"/>
              <a:pPr/>
              <a:t>‹#›</a:t>
            </a:fld>
            <a:endParaRPr lang="pt-BR"/>
          </a:p>
        </p:txBody>
      </p:sp>
    </p:spTree>
    <p:extLst>
      <p:ext uri="{BB962C8B-B14F-4D97-AF65-F5344CB8AC3E}">
        <p14:creationId xmlns:p14="http://schemas.microsoft.com/office/powerpoint/2010/main" val="35454346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E079FE0B-A5A9-6C48-8B61-811E9AE7965B}" type="datetimeFigureOut">
              <a:rPr lang="pt-BR"/>
              <a:pPr/>
              <a:t>12/3/13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lvl1pPr>
              <a:defRPr/>
            </a:lvl1pPr>
          </a:lstStyle>
          <a:p>
            <a:fld id="{DAB45BE1-F654-7440-AF87-EDF0EBF02DC1}" type="slidenum">
              <a:rPr lang="pt-BR"/>
              <a:pPr/>
              <a:t>‹#›</a:t>
            </a:fld>
            <a:endParaRPr lang="pt-BR"/>
          </a:p>
        </p:txBody>
      </p:sp>
    </p:spTree>
    <p:extLst>
      <p:ext uri="{BB962C8B-B14F-4D97-AF65-F5344CB8AC3E}">
        <p14:creationId xmlns:p14="http://schemas.microsoft.com/office/powerpoint/2010/main" val="3193536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55"/>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fld id="{8161C9A6-F900-684E-80CA-552386CABB91}" type="datetimeFigureOut">
              <a:rPr lang="pt-BR"/>
              <a:pPr/>
              <a:t>12/3/13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lvl1pPr>
              <a:defRPr/>
            </a:lvl1pPr>
          </a:lstStyle>
          <a:p>
            <a:fld id="{F101FE2A-F252-DD47-9377-E09BDDE2891A}" type="slidenum">
              <a:rPr lang="pt-BR"/>
              <a:pPr/>
              <a:t>‹#›</a:t>
            </a:fld>
            <a:endParaRPr lang="pt-BR"/>
          </a:p>
        </p:txBody>
      </p:sp>
    </p:spTree>
    <p:extLst>
      <p:ext uri="{BB962C8B-B14F-4D97-AF65-F5344CB8AC3E}">
        <p14:creationId xmlns:p14="http://schemas.microsoft.com/office/powerpoint/2010/main" val="1355068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fld id="{9655E940-A1F8-E741-A35F-30C6FFDBAA18}" type="datetimeFigureOut">
              <a:rPr lang="pt-BR"/>
              <a:pPr/>
              <a:t>12/3/13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7" name="Espaço Reservado para Número de Slide 5"/>
          <p:cNvSpPr>
            <a:spLocks noGrp="1"/>
          </p:cNvSpPr>
          <p:nvPr>
            <p:ph type="sldNum" sz="quarter" idx="12"/>
          </p:nvPr>
        </p:nvSpPr>
        <p:spPr/>
        <p:txBody>
          <a:bodyPr/>
          <a:lstStyle>
            <a:lvl1pPr>
              <a:defRPr/>
            </a:lvl1pPr>
          </a:lstStyle>
          <a:p>
            <a:fld id="{BD5B8D02-55C6-9C4E-A016-73D02D268BD3}" type="slidenum">
              <a:rPr lang="pt-BR"/>
              <a:pPr/>
              <a:t>‹#›</a:t>
            </a:fld>
            <a:endParaRPr lang="pt-BR"/>
          </a:p>
        </p:txBody>
      </p:sp>
    </p:spTree>
    <p:extLst>
      <p:ext uri="{BB962C8B-B14F-4D97-AF65-F5344CB8AC3E}">
        <p14:creationId xmlns:p14="http://schemas.microsoft.com/office/powerpoint/2010/main" val="22431437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fld id="{410D9B0B-4070-7046-939C-A5E4A43CA656}" type="datetimeFigureOut">
              <a:rPr lang="pt-BR"/>
              <a:pPr/>
              <a:t>12/3/13</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9" name="Espaço Reservado para Número de Slide 5"/>
          <p:cNvSpPr>
            <a:spLocks noGrp="1"/>
          </p:cNvSpPr>
          <p:nvPr>
            <p:ph type="sldNum" sz="quarter" idx="12"/>
          </p:nvPr>
        </p:nvSpPr>
        <p:spPr/>
        <p:txBody>
          <a:bodyPr/>
          <a:lstStyle>
            <a:lvl1pPr>
              <a:defRPr/>
            </a:lvl1pPr>
          </a:lstStyle>
          <a:p>
            <a:fld id="{9BDA6F1A-8433-F54D-A6ED-F39DBCB3ECD1}" type="slidenum">
              <a:rPr lang="pt-BR"/>
              <a:pPr/>
              <a:t>‹#›</a:t>
            </a:fld>
            <a:endParaRPr lang="pt-BR"/>
          </a:p>
        </p:txBody>
      </p:sp>
    </p:spTree>
    <p:extLst>
      <p:ext uri="{BB962C8B-B14F-4D97-AF65-F5344CB8AC3E}">
        <p14:creationId xmlns:p14="http://schemas.microsoft.com/office/powerpoint/2010/main" val="172054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F223B483-5546-4C13-9C8C-3CEE2D09D81B}" type="slidenum">
              <a:rPr lang="pt-BR"/>
              <a:pPr>
                <a:defRPr/>
              </a:pPr>
              <a:t>‹#›</a:t>
            </a:fld>
            <a:endParaRPr lang="pt-B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fld id="{F40FA0C1-6CE7-C34C-B0E0-1110CD546962}" type="datetimeFigureOut">
              <a:rPr lang="pt-BR"/>
              <a:pPr/>
              <a:t>12/3/13</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5" name="Espaço Reservado para Número de Slide 5"/>
          <p:cNvSpPr>
            <a:spLocks noGrp="1"/>
          </p:cNvSpPr>
          <p:nvPr>
            <p:ph type="sldNum" sz="quarter" idx="12"/>
          </p:nvPr>
        </p:nvSpPr>
        <p:spPr/>
        <p:txBody>
          <a:bodyPr/>
          <a:lstStyle>
            <a:lvl1pPr>
              <a:defRPr/>
            </a:lvl1pPr>
          </a:lstStyle>
          <a:p>
            <a:fld id="{C95FACC2-554F-6444-B1D8-4B782846835A}" type="slidenum">
              <a:rPr lang="pt-BR"/>
              <a:pPr/>
              <a:t>‹#›</a:t>
            </a:fld>
            <a:endParaRPr lang="pt-BR"/>
          </a:p>
        </p:txBody>
      </p:sp>
    </p:spTree>
    <p:extLst>
      <p:ext uri="{BB962C8B-B14F-4D97-AF65-F5344CB8AC3E}">
        <p14:creationId xmlns:p14="http://schemas.microsoft.com/office/powerpoint/2010/main" val="84129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fld id="{589A6AA2-6316-5E4C-B3F1-43F8BE2752BA}" type="datetimeFigureOut">
              <a:rPr lang="pt-BR"/>
              <a:pPr/>
              <a:t>12/3/13</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4" name="Espaço Reservado para Número de Slide 5"/>
          <p:cNvSpPr>
            <a:spLocks noGrp="1"/>
          </p:cNvSpPr>
          <p:nvPr>
            <p:ph type="sldNum" sz="quarter" idx="12"/>
          </p:nvPr>
        </p:nvSpPr>
        <p:spPr/>
        <p:txBody>
          <a:bodyPr/>
          <a:lstStyle>
            <a:lvl1pPr>
              <a:defRPr/>
            </a:lvl1pPr>
          </a:lstStyle>
          <a:p>
            <a:fld id="{98C46471-E9E0-B141-8A7D-A793B73EFFA3}" type="slidenum">
              <a:rPr lang="pt-BR"/>
              <a:pPr/>
              <a:t>‹#›</a:t>
            </a:fld>
            <a:endParaRPr lang="pt-BR"/>
          </a:p>
        </p:txBody>
      </p:sp>
    </p:spTree>
    <p:extLst>
      <p:ext uri="{BB962C8B-B14F-4D97-AF65-F5344CB8AC3E}">
        <p14:creationId xmlns:p14="http://schemas.microsoft.com/office/powerpoint/2010/main" val="32845819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10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fld id="{94C27FDA-4AA3-864C-91EB-5BC5CF3F1602}" type="datetimeFigureOut">
              <a:rPr lang="pt-BR"/>
              <a:pPr/>
              <a:t>12/3/13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7" name="Espaço Reservado para Número de Slide 5"/>
          <p:cNvSpPr>
            <a:spLocks noGrp="1"/>
          </p:cNvSpPr>
          <p:nvPr>
            <p:ph type="sldNum" sz="quarter" idx="12"/>
          </p:nvPr>
        </p:nvSpPr>
        <p:spPr/>
        <p:txBody>
          <a:bodyPr/>
          <a:lstStyle>
            <a:lvl1pPr>
              <a:defRPr/>
            </a:lvl1pPr>
          </a:lstStyle>
          <a:p>
            <a:fld id="{F0F18787-27D0-7F4D-9B88-F403C13B42CF}" type="slidenum">
              <a:rPr lang="pt-BR"/>
              <a:pPr/>
              <a:t>‹#›</a:t>
            </a:fld>
            <a:endParaRPr lang="pt-BR"/>
          </a:p>
        </p:txBody>
      </p:sp>
    </p:spTree>
    <p:extLst>
      <p:ext uri="{BB962C8B-B14F-4D97-AF65-F5344CB8AC3E}">
        <p14:creationId xmlns:p14="http://schemas.microsoft.com/office/powerpoint/2010/main" val="3721983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fld id="{DB926B1E-A9CE-7E49-B675-B2A44D4E7C1D}" type="datetimeFigureOut">
              <a:rPr lang="pt-BR"/>
              <a:pPr/>
              <a:t>12/3/13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7" name="Espaço Reservado para Número de Slide 5"/>
          <p:cNvSpPr>
            <a:spLocks noGrp="1"/>
          </p:cNvSpPr>
          <p:nvPr>
            <p:ph type="sldNum" sz="quarter" idx="12"/>
          </p:nvPr>
        </p:nvSpPr>
        <p:spPr/>
        <p:txBody>
          <a:bodyPr/>
          <a:lstStyle>
            <a:lvl1pPr>
              <a:defRPr/>
            </a:lvl1pPr>
          </a:lstStyle>
          <a:p>
            <a:fld id="{43B0DB0D-AAD0-574E-9A50-009444ABCBC0}" type="slidenum">
              <a:rPr lang="pt-BR"/>
              <a:pPr/>
              <a:t>‹#›</a:t>
            </a:fld>
            <a:endParaRPr lang="pt-BR"/>
          </a:p>
        </p:txBody>
      </p:sp>
    </p:spTree>
    <p:extLst>
      <p:ext uri="{BB962C8B-B14F-4D97-AF65-F5344CB8AC3E}">
        <p14:creationId xmlns:p14="http://schemas.microsoft.com/office/powerpoint/2010/main" val="22438465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3CC762E6-299B-4B47-97C6-3AA6757A6A8C}" type="datetimeFigureOut">
              <a:rPr lang="pt-BR"/>
              <a:pPr/>
              <a:t>12/3/13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lvl1pPr>
              <a:defRPr/>
            </a:lvl1pPr>
          </a:lstStyle>
          <a:p>
            <a:fld id="{4A9A01D6-079D-EA4F-B042-93AC9088CD28}" type="slidenum">
              <a:rPr lang="pt-BR"/>
              <a:pPr/>
              <a:t>‹#›</a:t>
            </a:fld>
            <a:endParaRPr lang="pt-BR"/>
          </a:p>
        </p:txBody>
      </p:sp>
    </p:spTree>
    <p:extLst>
      <p:ext uri="{BB962C8B-B14F-4D97-AF65-F5344CB8AC3E}">
        <p14:creationId xmlns:p14="http://schemas.microsoft.com/office/powerpoint/2010/main" val="5083388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93"/>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693"/>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fld id="{54E68D18-86D4-EF4B-9296-7AC3AF096146}" type="datetimeFigureOut">
              <a:rPr lang="pt-BR"/>
              <a:pPr/>
              <a:t>12/3/13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lvl1pPr>
              <a:defRPr/>
            </a:lvl1pPr>
          </a:lstStyle>
          <a:p>
            <a:fld id="{64BA0490-133D-4049-8C28-0BCD31E9A109}" type="slidenum">
              <a:rPr lang="pt-BR"/>
              <a:pPr/>
              <a:t>‹#›</a:t>
            </a:fld>
            <a:endParaRPr lang="pt-BR"/>
          </a:p>
        </p:txBody>
      </p:sp>
    </p:spTree>
    <p:extLst>
      <p:ext uri="{BB962C8B-B14F-4D97-AF65-F5344CB8AC3E}">
        <p14:creationId xmlns:p14="http://schemas.microsoft.com/office/powerpoint/2010/main" val="31872132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72"/>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041386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558032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47"/>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5700915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84363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4" name="Rectangle 5"/>
          <p:cNvSpPr>
            <a:spLocks noGrp="1" noChangeArrowheads="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BB0395A4-8036-4A5F-A8BE-1332A42EFEB2}" type="slidenum">
              <a:rPr lang="pt-BR"/>
              <a:pPr>
                <a:defRPr/>
              </a:pPr>
              <a:t>‹#›</a:t>
            </a:fld>
            <a:endParaRPr lang="pt-BR"/>
          </a:p>
        </p:txBody>
      </p:sp>
      <p:pic>
        <p:nvPicPr>
          <p:cNvPr id="7"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4262034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768823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3933403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09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4236107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0376316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7790144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85"/>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685"/>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72D4B78-5F63-4B0A-BF80-4B0808F436C1}"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DF8D3B61-D3C0-474C-83FB-E32CFAC87EA3}"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7993662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sp>
        <p:nvSpPr>
          <p:cNvPr id="9" name="Título 8"/>
          <p:cNvSpPr>
            <a:spLocks noGrp="1"/>
          </p:cNvSpPr>
          <p:nvPr>
            <p:ph type="ctrTitle"/>
          </p:nvPr>
        </p:nvSpPr>
        <p:spPr>
          <a:xfrm>
            <a:off x="577850" y="1371600"/>
            <a:ext cx="8505952"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17" name="Subtítulo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A009892A-0574-4753-B3B5-882803074C2D}" type="datetimeFigureOut">
              <a:rPr lang="en-US" smtClean="0">
                <a:solidFill>
                  <a:srgbClr val="DBF5F9">
                    <a:shade val="90000"/>
                  </a:srgbClr>
                </a:solidFill>
                <a:latin typeface="Constantia"/>
              </a:rPr>
              <a:pPr/>
              <a:t>12/3/13</a:t>
            </a:fld>
            <a:endParaRPr lang="en-US" dirty="0">
              <a:solidFill>
                <a:srgbClr val="DBF5F9">
                  <a:shade val="90000"/>
                </a:srgbClr>
              </a:solidFill>
              <a:latin typeface="Constantia"/>
            </a:endParaRPr>
          </a:p>
        </p:txBody>
      </p:sp>
      <p:sp>
        <p:nvSpPr>
          <p:cNvPr id="19" name="Espaço Reservado para Rodapé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Espaço Reservado para Número de Slide 26"/>
          <p:cNvSpPr>
            <a:spLocks noGrp="1"/>
          </p:cNvSpPr>
          <p:nvPr>
            <p:ph type="sldNum" sz="quarter" idx="12"/>
          </p:nvPr>
        </p:nvSpPr>
        <p:spPr/>
        <p:txBody>
          <a:bodyPr/>
          <a:lstStyle/>
          <a:p>
            <a:fld id="{35100B4B-F5D2-44DD-9A19-A980681504E0}"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670205082"/>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5" name="Espaço Reservado para Rodapé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Espaço Reservado para Número de Slide 5"/>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9307741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574548" y="1316736"/>
            <a:ext cx="84201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574548" y="2704664"/>
            <a:ext cx="84201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p>
            <a:fld id="{A009892A-0574-4753-B3B5-882803074C2D}" type="datetimeFigureOut">
              <a:rPr lang="en-US" smtClean="0">
                <a:solidFill>
                  <a:srgbClr val="DBF5F9">
                    <a:shade val="90000"/>
                  </a:srgbClr>
                </a:solidFill>
                <a:latin typeface="Constantia"/>
              </a:rPr>
              <a:pPr/>
              <a:t>12/3/13</a:t>
            </a:fld>
            <a:endParaRPr lang="en-US" dirty="0">
              <a:solidFill>
                <a:srgbClr val="DBF5F9">
                  <a:shade val="90000"/>
                </a:srgbClr>
              </a:solidFill>
              <a:latin typeface="Constantia"/>
            </a:endParaRPr>
          </a:p>
        </p:txBody>
      </p:sp>
      <p:sp>
        <p:nvSpPr>
          <p:cNvPr id="5" name="Espaço Reservado para Rodapé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Espaço Reservado para Número de Slide 5"/>
          <p:cNvSpPr>
            <a:spLocks noGrp="1"/>
          </p:cNvSpPr>
          <p:nvPr>
            <p:ph type="sldNum" sz="quarter" idx="12"/>
          </p:nvPr>
        </p:nvSpPr>
        <p:spPr/>
        <p:txBody>
          <a:bodyPr/>
          <a:lstStyle/>
          <a:p>
            <a:fld id="{35100B4B-F5D2-44DD-9A19-A980681504E0}"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8433460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4" name="Rectangle 5"/>
          <p:cNvSpPr>
            <a:spLocks noGrp="1" noChangeArrowheads="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425CF7CF-EBDB-4507-87AD-2B0901EABEBA}"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95300" y="704088"/>
            <a:ext cx="8915400" cy="1143000"/>
          </a:xfrm>
        </p:spPr>
        <p:txBody>
          <a:bodyPr/>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49530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503555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6" name="Espaço Reservado para Rodapé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Espaço Reservado para Número de Slide 6"/>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15131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704088"/>
            <a:ext cx="8915400" cy="1143000"/>
          </a:xfrm>
        </p:spPr>
        <p:txBody>
          <a:bodyPr tIns="45720" anchor="b"/>
          <a:lstStyle>
            <a:lvl1pPr>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95300" y="1855248"/>
            <a:ext cx="437687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5032115" y="1859804"/>
            <a:ext cx="437859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495300" y="2514600"/>
            <a:ext cx="437687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5032115" y="2514600"/>
            <a:ext cx="437859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8" name="Espaço Reservado para Rodapé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Espaço Reservado para Número de Slide 8"/>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145651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704088"/>
            <a:ext cx="899795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4" name="Espaço Reservado para Rodapé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Espaço Reservado para Número de Slide 4"/>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1664375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3" name="Espaço Reservado para Rodapé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Espaço Reservado para Número de Slide 3"/>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7393200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42950" y="514352"/>
            <a:ext cx="29718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742950" y="1676400"/>
            <a:ext cx="29718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smtClean="0"/>
              <a:t>Clique para editar os estilos do texto mestre</a:t>
            </a:r>
          </a:p>
        </p:txBody>
      </p:sp>
      <p:sp>
        <p:nvSpPr>
          <p:cNvPr id="4" name="Espaço Reservado para Conteúdo 3"/>
          <p:cNvSpPr>
            <a:spLocks noGrp="1"/>
          </p:cNvSpPr>
          <p:nvPr>
            <p:ph sz="half" idx="1"/>
          </p:nvPr>
        </p:nvSpPr>
        <p:spPr>
          <a:xfrm>
            <a:off x="3872972" y="1676400"/>
            <a:ext cx="553772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6" name="Espaço Reservado para Rodapé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Espaço Reservado para Número de Slide 6"/>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7885382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3429566" y="1108077"/>
            <a:ext cx="569595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onstantia"/>
            </a:endParaRPr>
          </a:p>
        </p:txBody>
      </p:sp>
      <p:sp>
        <p:nvSpPr>
          <p:cNvPr id="12" name="Triângulo retângulo 11"/>
          <p:cNvSpPr/>
          <p:nvPr/>
        </p:nvSpPr>
        <p:spPr>
          <a:xfrm rot="420000" flipV="1">
            <a:off x="8671145" y="5359769"/>
            <a:ext cx="168402"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onstantia"/>
            </a:endParaRPr>
          </a:p>
        </p:txBody>
      </p:sp>
      <p:sp>
        <p:nvSpPr>
          <p:cNvPr id="2" name="Título 1"/>
          <p:cNvSpPr>
            <a:spLocks noGrp="1"/>
          </p:cNvSpPr>
          <p:nvPr>
            <p:ph type="title"/>
          </p:nvPr>
        </p:nvSpPr>
        <p:spPr>
          <a:xfrm>
            <a:off x="660400" y="1176999"/>
            <a:ext cx="2397252" cy="1582621"/>
          </a:xfrm>
        </p:spPr>
        <p:txBody>
          <a:bodyPr vert="horz" lIns="45720" tIns="45720" rIns="45720" bIns="45720" anchor="b"/>
          <a:lstStyle>
            <a:lvl1pPr algn="l">
              <a:buNone/>
              <a:defRPr sz="2000" b="1">
                <a:solidFill>
                  <a:schemeClr val="tx2"/>
                </a:solidFill>
              </a:defRPr>
            </a:lvl1pPr>
          </a:lstStyle>
          <a:p>
            <a:r>
              <a:rPr kumimoji="0" lang="pt-BR" smtClean="0"/>
              <a:t>Clique para editar o estilo do título mestre</a:t>
            </a:r>
            <a:endParaRPr kumimoji="0" lang="en-US"/>
          </a:p>
        </p:txBody>
      </p:sp>
      <p:sp>
        <p:nvSpPr>
          <p:cNvPr id="4" name="Espaço Reservado para Texto 3"/>
          <p:cNvSpPr>
            <a:spLocks noGrp="1"/>
          </p:cNvSpPr>
          <p:nvPr>
            <p:ph type="body" sz="half" idx="2"/>
          </p:nvPr>
        </p:nvSpPr>
        <p:spPr>
          <a:xfrm>
            <a:off x="660400" y="2828785"/>
            <a:ext cx="239395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6" name="Espaço Reservado para Rodapé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Espaço Reservado para Número de Slide 6"/>
          <p:cNvSpPr>
            <a:spLocks noGrp="1"/>
          </p:cNvSpPr>
          <p:nvPr>
            <p:ph type="sldNum" sz="quarter" idx="12"/>
          </p:nvPr>
        </p:nvSpPr>
        <p:spPr>
          <a:xfrm>
            <a:off x="8750300" y="6356397"/>
            <a:ext cx="660400" cy="365125"/>
          </a:xfrm>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Espaço Reservado para Imagem 2"/>
          <p:cNvSpPr>
            <a:spLocks noGrp="1"/>
          </p:cNvSpPr>
          <p:nvPr>
            <p:ph type="pic" idx="1"/>
          </p:nvPr>
        </p:nvSpPr>
        <p:spPr>
          <a:xfrm rot="420000">
            <a:off x="3776276" y="1199517"/>
            <a:ext cx="500253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smtClean="0"/>
              <a:t>Clique no ícone para adicionar uma imagem</a:t>
            </a:r>
            <a:endParaRPr kumimoji="0" lang="en-US" dirty="0"/>
          </a:p>
        </p:txBody>
      </p:sp>
      <p:sp>
        <p:nvSpPr>
          <p:cNvPr id="10" name="Forma livre 9"/>
          <p:cNvSpPr>
            <a:spLocks/>
          </p:cNvSpPr>
          <p:nvPr/>
        </p:nvSpPr>
        <p:spPr bwMode="auto">
          <a:xfrm flipV="1">
            <a:off x="-10319" y="5816600"/>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11" name="Forma livre 10"/>
          <p:cNvSpPr>
            <a:spLocks/>
          </p:cNvSpPr>
          <p:nvPr/>
        </p:nvSpPr>
        <p:spPr bwMode="auto">
          <a:xfrm flipV="1">
            <a:off x="4746625" y="6219872"/>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Tree>
    <p:extLst>
      <p:ext uri="{BB962C8B-B14F-4D97-AF65-F5344CB8AC3E}">
        <p14:creationId xmlns:p14="http://schemas.microsoft.com/office/powerpoint/2010/main" val="31172519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5" name="Espaço Reservado para Rodapé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Espaço Reservado para Número de Slide 5"/>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4666301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914402"/>
            <a:ext cx="2228850" cy="5211763"/>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95300" y="914402"/>
            <a:ext cx="6521450" cy="5211763"/>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A009892A-0574-4753-B3B5-882803074C2D}" type="datetimeFigureOut">
              <a:rPr lang="en-US" smtClean="0">
                <a:solidFill>
                  <a:srgbClr val="04617B">
                    <a:shade val="90000"/>
                  </a:srgbClr>
                </a:solidFill>
                <a:latin typeface="Constantia"/>
              </a:rPr>
              <a:pPr/>
              <a:t>12/3/13</a:t>
            </a:fld>
            <a:endParaRPr lang="en-US" dirty="0">
              <a:solidFill>
                <a:srgbClr val="04617B">
                  <a:shade val="90000"/>
                </a:srgbClr>
              </a:solidFill>
              <a:latin typeface="Constantia"/>
            </a:endParaRPr>
          </a:p>
        </p:txBody>
      </p:sp>
      <p:sp>
        <p:nvSpPr>
          <p:cNvPr id="5" name="Espaço Reservado para Rodapé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Espaço Reservado para Número de Slide 5"/>
          <p:cNvSpPr>
            <a:spLocks noGrp="1"/>
          </p:cNvSpPr>
          <p:nvPr>
            <p:ph type="sldNum" sz="quarter" idx="12"/>
          </p:nvPr>
        </p:nvSpPr>
        <p:spPr/>
        <p:txBody>
          <a:bodyPr/>
          <a:lstStyle/>
          <a:p>
            <a:fld id="{35100B4B-F5D2-44DD-9A19-A980681504E0}"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6162481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8812"/>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72"/>
            <a:ext cx="84201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pt-B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B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BF1875-4FF1-2E49-9917-55F2CF3F7E2D}"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45675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4" name="Rectangle 5"/>
          <p:cNvSpPr>
            <a:spLocks noGrp="1" noChangeArrowheads="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75370381-19E7-4CBD-9A27-01E9DE8224E9}"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B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2A85F-5010-E24F-BC0D-8B5F8D4FDDF6}"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21854448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47"/>
            <a:ext cx="84201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endParaRPr lang="pt-B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B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C378D7-B608-644D-B974-1DD27579EEAC}"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39954770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a:lvl1pPr>
          </a:lstStyle>
          <a:p>
            <a:endParaRPr lang="pt-B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B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EE70548-2B88-D04A-ACDB-F412B70DAE0C}"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14799054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lvl1pPr>
              <a:defRPr/>
            </a:lvl1pPr>
          </a:lstStyle>
          <a:p>
            <a:endParaRPr lang="pt-B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pt-B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D481FCB-342D-1F43-8368-AE361944057C}"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16093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pt-B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pt-B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588549-637B-7847-9FA5-9E38C0B290AC}"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4310808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B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pt-B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3D1648F-DA5E-A54F-B3F6-65347E98DD4F}"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11164237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872972" y="27309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lvl1pPr>
          </a:lstStyle>
          <a:p>
            <a:endParaRPr lang="pt-B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B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9453DB-8470-094A-8613-E894626887AA}"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30661280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lvl1pPr>
          </a:lstStyle>
          <a:p>
            <a:endParaRPr lang="pt-B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pt-B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BD4CFB-C847-7C40-BBA7-D5F9E7417E39}"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2336498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B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BD0AC6-33DB-5341-B2E3-06AE9ABC317E}"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18725969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85"/>
            <a:ext cx="222885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95300" y="274685"/>
            <a:ext cx="652145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pt-B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593A8E-1D4C-6F49-B9F1-F1A6526F433D}" type="slidenum">
              <a:rPr lang="pt-BR">
                <a:solidFill>
                  <a:srgbClr val="000000"/>
                </a:solidFill>
              </a:rPr>
              <a:pPr/>
              <a:t>‹#›</a:t>
            </a:fld>
            <a:endParaRPr lang="pt-BR">
              <a:solidFill>
                <a:srgbClr val="000000"/>
              </a:solidFill>
            </a:endParaRPr>
          </a:p>
        </p:txBody>
      </p:sp>
    </p:spTree>
    <p:extLst>
      <p:ext uri="{BB962C8B-B14F-4D97-AF65-F5344CB8AC3E}">
        <p14:creationId xmlns:p14="http://schemas.microsoft.com/office/powerpoint/2010/main" val="2651658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4" name="Rectangle 5"/>
          <p:cNvSpPr>
            <a:spLocks noGrp="1" noChangeArrowheads="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576C02A6-F5E3-4372-A06D-CC336DDC3522}" type="slidenum">
              <a:rPr lang="pt-BR"/>
              <a:pPr>
                <a:defRPr/>
              </a:pPr>
              <a:t>‹#›</a:t>
            </a:fld>
            <a:endParaRPr lang="pt-BR"/>
          </a:p>
        </p:txBody>
      </p:sp>
      <p:pic>
        <p:nvPicPr>
          <p:cNvPr id="7"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42"/>
            <a:ext cx="84201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9809743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0841652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17"/>
            <a:ext cx="84201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4098098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0627135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5920013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7208926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4227265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4999902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9421064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4273202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550"/>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C1BACE6-711A-4378-8FBD-BD199BCCE988}"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895D6A0-DAA8-41FB-83E6-C07C30B2602F}"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55"/>
            <a:ext cx="222885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95300" y="274655"/>
            <a:ext cx="652145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4A0092E-5954-44C8-B7DA-8932B2BE53E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5DB85571-CDD4-4F08-95A8-FAF8CCFB151E}"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655032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26"/>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2719588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3083153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01"/>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9094856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6635461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9486916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40401340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4377087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8190646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4553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52EB1E4-8B14-486A-82C8-3AFF5F9CADB9}"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31E07D3-1D94-4647-8B3D-40F8EEDEE37D}"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7630735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9"/>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639"/>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BB84E0B-5B43-40F1-A453-A339C02D7904}" type="datetimeFigureOut">
              <a:rPr lang="pt-BR" smtClean="0">
                <a:solidFill>
                  <a:prstClr val="black">
                    <a:tint val="75000"/>
                  </a:prstClr>
                </a:solidFill>
                <a:latin typeface="Calibri"/>
              </a:rPr>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6D4889D-3F5C-4260-9EC0-1516EB54B649}"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865955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08B0C045-4D1A-4C43-8D42-8A0135700791}"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25"/>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020B62B-A16C-43DB-B6C4-C87BBA376420}"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70C9B80-2584-4440-BCFE-416647472785}"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95B6EE5-110F-43DF-A1E6-2689BE63432E}"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93A3E70-1963-446B-B5B0-D6FB1FA8EA85}"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294FA4F-33C9-4C51-98AB-AA3AE19D8BFB}" type="datetimeFigureOut">
              <a:rPr lang="pt-BR"/>
              <a:pPr>
                <a:defRPr/>
              </a:pPr>
              <a:t>12/3/13</a:t>
            </a:fld>
            <a:endParaRPr lang="pt-BR"/>
          </a:p>
        </p:txBody>
      </p:sp>
      <p:sp>
        <p:nvSpPr>
          <p:cNvPr id="8" name="Espaço Reservado para Rodapé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9" name="Espaço Reservado para Número de Slide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DEA93B6-94C1-46CA-A2B7-F4478581095C}"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70D08BF-262C-47DD-AF3A-D5E231F5AA8A}" type="datetimeFigureOut">
              <a:rPr lang="pt-BR"/>
              <a:pPr>
                <a:defRPr/>
              </a:pPr>
              <a:t>12/3/13</a:t>
            </a:fld>
            <a:endParaRPr lang="pt-BR"/>
          </a:p>
        </p:txBody>
      </p:sp>
      <p:sp>
        <p:nvSpPr>
          <p:cNvPr id="4" name="Espaço Reservado para Rodapé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5" name="Espaço Reservado para Número de Slide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4741A23-A52A-4C10-9F10-B5EC696BCE96}"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1E5FD2E-655D-4665-92F2-BE3BAE4932E5}" type="datetimeFigureOut">
              <a:rPr lang="pt-BR"/>
              <a:pPr>
                <a:defRPr/>
              </a:pPr>
              <a:t>12/3/13</a:t>
            </a:fld>
            <a:endParaRPr lang="pt-BR"/>
          </a:p>
        </p:txBody>
      </p:sp>
      <p:sp>
        <p:nvSpPr>
          <p:cNvPr id="3" name="Espaço Reservado para Rodapé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4" name="Espaço Reservado para Número de Slide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A6E185F-F6AE-418E-9D0E-491ACDA3F306}"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17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F513898-C75E-4A98-8BBE-C84DB9EAC189}"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F3F1EEB-1431-4211-A3C4-42EFFFA21B5D}"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6F260D8-DBA0-4820-9857-BE0804865544}"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E6B57E7-99DE-447E-8ADB-74B42207C204}"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27D5A6D-F8B9-4815-8494-71FA3A686445}"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BF24C9A-6E3A-4968-AC25-41812065FC92}"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761"/>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761"/>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9B244BB-198C-4C88-918A-FE3B0B7F85EA}"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FF8AF15-549E-4022-8148-EA37E4F5C8AD}" type="slidenum">
              <a:rPr lang="pt-BR"/>
              <a:pPr>
                <a:defRPr/>
              </a:pPr>
              <a:t>‹#›</a:t>
            </a:fld>
            <a:endParaRPr lang="pt-BR"/>
          </a:p>
        </p:txBody>
      </p:sp>
    </p:spTree>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510"/>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E49F268-0806-496E-8096-012A1DF3957E}"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EDAC847-DAF6-40F4-AAB0-618D9F07CB93}" type="slidenum">
              <a:rPr lang="pt-BR"/>
              <a:pPr>
                <a:defRPr/>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7036"/>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7A286F0-F312-488F-B673-A22F170D21BF}" type="slidenum">
              <a:rPr lang="pt-BR"/>
              <a:pPr>
                <a:defRPr/>
              </a:pPr>
              <a:t>‹#›</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E5B94A8-8E7D-4EB0-B448-526CF490BDC7}"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7EEBD23-1250-4142-810F-09BAD072AFCF}" type="slidenum">
              <a:rPr lang="pt-BR"/>
              <a:pPr>
                <a:defRPr/>
              </a:pPr>
              <a:t>‹#›</a:t>
            </a:fld>
            <a:endParaRPr lang="pt-B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5"/>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73E8D62-F8FE-4E68-85F9-9FB65588C50A}"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29C7152-00B4-484B-82EB-9BB3E20B436E}" type="slidenum">
              <a:rPr lang="pt-BR"/>
              <a:pPr>
                <a:defRPr/>
              </a:pPr>
              <a:t>‹#›</a:t>
            </a:fld>
            <a:endParaRPr lang="pt-B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7601DFF-6A82-4294-9C36-B48949F3991E}"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22C94FA-B2ED-4498-A969-BB30DC66FEC9}" type="slidenum">
              <a:rPr lang="pt-BR"/>
              <a:pPr>
                <a:defRPr/>
              </a:pPr>
              <a:t>‹#›</a:t>
            </a:fld>
            <a:endParaRPr lang="pt-B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A5359A7-9D82-4550-B916-D97EBC888BCB}" type="datetimeFigureOut">
              <a:rPr lang="pt-BR"/>
              <a:pPr>
                <a:defRPr/>
              </a:pPr>
              <a:t>12/3/13</a:t>
            </a:fld>
            <a:endParaRPr lang="pt-BR"/>
          </a:p>
        </p:txBody>
      </p:sp>
      <p:sp>
        <p:nvSpPr>
          <p:cNvPr id="8" name="Espaço Reservado para Rodapé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9" name="Espaço Reservado para Número de Slide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2582F61-59A8-41F5-8BAB-BC297A634316}" type="slidenum">
              <a:rPr lang="pt-BR"/>
              <a:pPr>
                <a:defRPr/>
              </a:pPr>
              <a:t>‹#›</a:t>
            </a:fld>
            <a:endParaRPr lang="pt-B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D3BBFDF-6785-45DC-833E-53E53595EBDF}" type="datetimeFigureOut">
              <a:rPr lang="pt-BR"/>
              <a:pPr>
                <a:defRPr/>
              </a:pPr>
              <a:t>12/3/13</a:t>
            </a:fld>
            <a:endParaRPr lang="pt-BR"/>
          </a:p>
        </p:txBody>
      </p:sp>
      <p:sp>
        <p:nvSpPr>
          <p:cNvPr id="4" name="Espaço Reservado para Rodapé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5" name="Espaço Reservado para Número de Slide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64F87C3-83BD-4305-87D5-8D50612DDA5E}" type="slidenum">
              <a:rPr lang="pt-BR"/>
              <a:pPr>
                <a:defRPr/>
              </a:pPr>
              <a:t>‹#›</a:t>
            </a:fld>
            <a:endParaRPr lang="pt-B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EE4FD1C-BF51-46C0-8482-FE0EE2D2EB51}" type="datetimeFigureOut">
              <a:rPr lang="pt-BR"/>
              <a:pPr>
                <a:defRPr/>
              </a:pPr>
              <a:t>12/3/13</a:t>
            </a:fld>
            <a:endParaRPr lang="pt-BR"/>
          </a:p>
        </p:txBody>
      </p:sp>
      <p:sp>
        <p:nvSpPr>
          <p:cNvPr id="3" name="Espaço Reservado para Rodapé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4" name="Espaço Reservado para Número de Slide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0294E4E-B578-4530-944E-B5B54C994E9D}" type="slidenum">
              <a:rPr lang="pt-BR"/>
              <a:pPr>
                <a:defRPr/>
              </a:pPr>
              <a:t>‹#›</a:t>
            </a:fld>
            <a:endParaRPr lang="pt-B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13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B362F44-9661-4B36-BABE-56A33515B176}"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7E6D45F-5233-4190-BA21-F9EF4379BD25}" type="slidenum">
              <a:rPr lang="pt-BR"/>
              <a:pPr>
                <a:defRPr/>
              </a:pPr>
              <a:t>‹#›</a:t>
            </a:fld>
            <a:endParaRPr lang="pt-B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2DAA435-246F-4AAD-860B-7A536D246D1D}"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7E61196-2EDD-4D0A-B193-E784ABFBE906}" type="slidenum">
              <a:rPr lang="pt-BR"/>
              <a:pPr>
                <a:defRPr/>
              </a:pPr>
              <a:t>‹#›</a:t>
            </a:fld>
            <a:endParaRPr lang="pt-B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94DCDAB-253D-46F7-9E86-589AE10086D9}"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6B1ECF7-E50A-4F9D-852A-B1C274EF7F16}" type="slidenum">
              <a:rPr lang="pt-BR"/>
              <a:pPr>
                <a:defRPr/>
              </a:pPr>
              <a:t>‹#›</a:t>
            </a:fld>
            <a:endParaRPr lang="pt-B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721"/>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721"/>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BCD13CD-DE7A-4B2F-ACE2-01F940572992}"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968439E-C9BF-44C6-9BF8-856D5FE44313}" type="slidenum">
              <a:rPr lang="pt-BR"/>
              <a:pPr>
                <a:defRPr/>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B847ED4D-142F-4216-B2B2-6962E36828FA}" type="slidenum">
              <a:rPr lang="pt-BR"/>
              <a:pPr>
                <a:defRPr/>
              </a:pPr>
              <a:t>‹#›</a:t>
            </a:fld>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0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lvl1pPr>
              <a:defRPr/>
            </a:lvl1pPr>
          </a:lstStyle>
          <a:p>
            <a:pPr>
              <a:defRPr/>
            </a:pPr>
            <a:fld id="{32AAAEC8-17FB-4707-A988-6DD7F80616DD}"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B35BFD07-B748-41B7-9BB8-DCA4E00353BF}" type="slidenum">
              <a:rPr lang="pt-BR"/>
              <a:pPr>
                <a:defRPr/>
              </a:pPr>
              <a:t>‹#›</a:t>
            </a:fld>
            <a:endParaRPr lang="pt-B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5226B25C-605C-4D67-8179-BD060139B04F}"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37E58DC9-A958-4847-BFC5-303AC45081D4}" type="slidenum">
              <a:rPr lang="pt-BR"/>
              <a:pPr>
                <a:defRPr/>
              </a:pPr>
              <a:t>‹#›</a:t>
            </a:fld>
            <a:endParaRPr lang="pt-B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8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64A3A4-6865-4191-9E95-A6687C14187B}"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C7A2573-F4D8-470D-9C3A-C051FC1EFEC8}" type="slidenum">
              <a:rPr lang="pt-BR"/>
              <a:pPr>
                <a:defRPr/>
              </a:pPr>
              <a:t>‹#›</a:t>
            </a:fld>
            <a:endParaRPr lang="pt-B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ED5C5BF8-D63A-417F-8C7B-45D8B7CFB5D1}"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AEE855C-5098-412D-9D3D-E2DDF6078C51}" type="slidenum">
              <a:rPr lang="pt-BR"/>
              <a:pPr>
                <a:defRPr/>
              </a:pPr>
              <a:t>‹#›</a:t>
            </a:fld>
            <a:endParaRPr lang="pt-B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862FD262-716B-4D86-BF58-44D78CE1A3D8}" type="datetimeFigureOut">
              <a:rPr lang="pt-BR"/>
              <a:pPr>
                <a:defRPr/>
              </a:pPr>
              <a:t>12/3/13</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4E89ED02-40FD-456D-B3C9-40471B1A1A05}" type="slidenum">
              <a:rPr lang="pt-BR"/>
              <a:pPr>
                <a:defRPr/>
              </a:pPr>
              <a:t>‹#›</a:t>
            </a:fld>
            <a:endParaRPr lang="pt-B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5BC2F3E1-67D7-4CDD-9134-C9AA6E42B4DA}" type="datetimeFigureOut">
              <a:rPr lang="pt-BR"/>
              <a:pPr>
                <a:defRPr/>
              </a:pPr>
              <a:t>12/3/13</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2432C7D6-8395-42FE-A00C-6DB1B26E020A}" type="slidenum">
              <a:rPr lang="pt-BR"/>
              <a:pPr>
                <a:defRPr/>
              </a:pPr>
              <a:t>‹#›</a:t>
            </a:fld>
            <a:endParaRPr lang="pt-B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963108-07DB-450B-9E86-37CB6EB5BCE6}" type="datetimeFigureOut">
              <a:rPr lang="pt-BR"/>
              <a:pPr>
                <a:defRPr/>
              </a:pPr>
              <a:t>12/3/13</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F75A9B5D-DE39-4182-94B6-7EADB1CBCF4B}" type="slidenum">
              <a:rPr lang="pt-BR"/>
              <a:pPr>
                <a:defRPr/>
              </a:pPr>
              <a:t>‹#›</a:t>
            </a:fld>
            <a:endParaRPr lang="pt-B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3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14C2D0-7C6B-42E2-ADC0-75FE804DA061}"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2ADEE112-7873-4048-B40A-CC388CB0620C}" type="slidenum">
              <a:rPr lang="pt-BR"/>
              <a:pPr>
                <a:defRPr/>
              </a:pPr>
              <a:t>‹#›</a:t>
            </a:fld>
            <a:endParaRPr lang="pt-B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60C966-F43A-40C4-BA93-C0311C48C0D6}"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8115D836-1F08-4514-A483-012551727CED}" type="slidenum">
              <a:rPr lang="pt-BR"/>
              <a:pPr>
                <a:defRPr/>
              </a:pPr>
              <a:t>‹#›</a:t>
            </a:fld>
            <a:endParaRPr lang="pt-B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D5C96895-BEE8-4A49-A8E1-C3C58A797339}"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47C71C5-2F9D-42E0-98EC-A052A7F69CA3}" type="slidenum">
              <a:rPr lang="pt-BR"/>
              <a:pPr>
                <a:defRPr/>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25436090-A782-4C97-AA5D-AB29511756D8}" type="slidenum">
              <a:rPr lang="pt-BR"/>
              <a:pPr>
                <a:defRPr/>
              </a:pPr>
              <a:t>‹#›</a:t>
            </a:fld>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17"/>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717"/>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70237E7D-FE85-4C30-8066-82B30B767763}"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1492176-18CD-4B03-B831-9ABC1AFDE6A4}" type="slidenum">
              <a:rPr lang="pt-BR"/>
              <a:pPr>
                <a:defRPr/>
              </a:pPr>
              <a:t>‹#›</a:t>
            </a:fld>
            <a:endParaRPr lang="pt-B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1A7014A6-C261-4610-8EF0-A5C7C7769F02}"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5226B25C-605C-4D67-8179-BD060139B04F}"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37E58DC9-A958-4847-BFC5-303AC45081D4}" type="slidenum">
              <a:rPr lang="pt-BR"/>
              <a:pPr>
                <a:defRPr/>
              </a:pPr>
              <a:t>‹#›</a:t>
            </a:fld>
            <a:endParaRPr lang="pt-B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8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64A3A4-6865-4191-9E95-A6687C14187B}"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C7A2573-F4D8-470D-9C3A-C051FC1EFEC8}" type="slidenum">
              <a:rPr lang="pt-BR"/>
              <a:pPr>
                <a:defRPr/>
              </a:pPr>
              <a:t>‹#›</a:t>
            </a:fld>
            <a:endParaRPr lang="pt-B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ED5C5BF8-D63A-417F-8C7B-45D8B7CFB5D1}"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AEE855C-5098-412D-9D3D-E2DDF6078C51}" type="slidenum">
              <a:rPr lang="pt-BR"/>
              <a:pPr>
                <a:defRPr/>
              </a:pPr>
              <a:t>‹#›</a:t>
            </a:fld>
            <a:endParaRPr lang="pt-B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862FD262-716B-4D86-BF58-44D78CE1A3D8}" type="datetimeFigureOut">
              <a:rPr lang="pt-BR"/>
              <a:pPr>
                <a:defRPr/>
              </a:pPr>
              <a:t>12/3/13</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4E89ED02-40FD-456D-B3C9-40471B1A1A05}" type="slidenum">
              <a:rPr lang="pt-BR"/>
              <a:pPr>
                <a:defRPr/>
              </a:pPr>
              <a:t>‹#›</a:t>
            </a:fld>
            <a:endParaRPr lang="pt-B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5BC2F3E1-67D7-4CDD-9134-C9AA6E42B4DA}" type="datetimeFigureOut">
              <a:rPr lang="pt-BR"/>
              <a:pPr>
                <a:defRPr/>
              </a:pPr>
              <a:t>12/3/13</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2432C7D6-8395-42FE-A00C-6DB1B26E020A}" type="slidenum">
              <a:rPr lang="pt-BR"/>
              <a:pPr>
                <a:defRPr/>
              </a:pPr>
              <a:t>‹#›</a:t>
            </a:fld>
            <a:endParaRPr lang="pt-B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963108-07DB-450B-9E86-37CB6EB5BCE6}" type="datetimeFigureOut">
              <a:rPr lang="pt-BR"/>
              <a:pPr>
                <a:defRPr/>
              </a:pPr>
              <a:t>12/3/13</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F75A9B5D-DE39-4182-94B6-7EADB1CBCF4B}" type="slidenum">
              <a:rPr lang="pt-BR"/>
              <a:pPr>
                <a:defRPr/>
              </a:pPr>
              <a:t>‹#›</a:t>
            </a:fld>
            <a:endParaRPr lang="pt-BR"/>
          </a:p>
        </p:txBody>
      </p:sp>
      <p:pic>
        <p:nvPicPr>
          <p:cNvPr id="5"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4"/>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3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14C2D0-7C6B-42E2-ADC0-75FE804DA061}"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2ADEE112-7873-4048-B40A-CC388CB0620C}" type="slidenum">
              <a:rPr lang="pt-BR"/>
              <a:pPr>
                <a:defRPr/>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2139AD14-8A7D-4A7C-974F-2737DF6298FA}" type="slidenum">
              <a:rPr lang="pt-BR"/>
              <a:pPr>
                <a:defRPr/>
              </a:pPr>
              <a:t>‹#›</a:t>
            </a:fld>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60C966-F43A-40C4-BA93-C0311C48C0D6}" type="datetimeFigureOut">
              <a:rPr lang="pt-BR"/>
              <a:pPr>
                <a:defRPr/>
              </a:pPr>
              <a:t>12/3/13</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8115D836-1F08-4514-A483-012551727CED}" type="slidenum">
              <a:rPr lang="pt-BR"/>
              <a:pPr>
                <a:defRPr/>
              </a:pPr>
              <a:t>‹#›</a:t>
            </a:fld>
            <a:endParaRPr lang="pt-B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D5C96895-BEE8-4A49-A8E1-C3C58A797339}"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47C71C5-2F9D-42E0-98EC-A052A7F69CA3}" type="slidenum">
              <a:rPr lang="pt-BR"/>
              <a:pPr>
                <a:defRPr/>
              </a:pPr>
              <a:t>‹#›</a:t>
            </a:fld>
            <a:endParaRPr lang="pt-B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17"/>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717"/>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70237E7D-FE85-4C30-8066-82B30B767763}" type="datetimeFigureOut">
              <a:rPr lang="pt-BR"/>
              <a:pPr>
                <a:defRPr/>
              </a:pPr>
              <a:t>12/3/13</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1492176-18CD-4B03-B831-9ABC1AFDE6A4}" type="slidenum">
              <a:rPr lang="pt-BR"/>
              <a:pPr>
                <a:defRPr/>
              </a:pPr>
              <a:t>‹#›</a:t>
            </a:fld>
            <a:endParaRPr lang="pt-B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1A7014A6-C261-4610-8EF0-A5C7C7769F02}"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80002D59-B06F-4818-BAAD-C472A2E15F12}" type="slidenum">
              <a:rPr lang="pt-BR"/>
              <a:pPr>
                <a:defRPr/>
              </a:pPr>
              <a:t>‹#›</a:t>
            </a:fld>
            <a:endParaRPr lang="pt-BR"/>
          </a:p>
        </p:txBody>
      </p:sp>
      <p:pic>
        <p:nvPicPr>
          <p:cNvPr id="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6146"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8" y="273050"/>
            <a:ext cx="3259138"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3499" y="273185"/>
            <a:ext cx="553720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8" y="1435103"/>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Date Placeholder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pt-BR">
              <a:solidFill>
                <a:srgbClr val="000000"/>
              </a:solidFill>
            </a:endParaRPr>
          </a:p>
        </p:txBody>
      </p:sp>
      <p:sp>
        <p:nvSpPr>
          <p:cNvPr id="6" name="Footer Placeholder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pt-BR">
              <a:solidFill>
                <a:srgbClr val="000000"/>
              </a:solidFill>
            </a:endParaRPr>
          </a:p>
        </p:txBody>
      </p:sp>
      <p:sp>
        <p:nvSpPr>
          <p:cNvPr id="7" name="Slide Number Placeholder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65FEEA6A-C55A-4BB3-9E61-ACF6FD8C579E}" type="slidenum">
              <a:rPr lang="pt-BR">
                <a:solidFill>
                  <a:srgbClr val="000000"/>
                </a:solidFill>
              </a:rPr>
              <a:pPr>
                <a:defRPr/>
              </a:pPr>
              <a:t>‹#›</a:t>
            </a:fld>
            <a:endParaRPr lang="pt-BR">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Date Placeholder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pt-BR">
              <a:solidFill>
                <a:srgbClr val="000000"/>
              </a:solidFill>
            </a:endParaRPr>
          </a:p>
        </p:txBody>
      </p:sp>
      <p:sp>
        <p:nvSpPr>
          <p:cNvPr id="6" name="Footer Placeholder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pt-BR">
              <a:solidFill>
                <a:srgbClr val="000000"/>
              </a:solidFill>
            </a:endParaRPr>
          </a:p>
        </p:txBody>
      </p:sp>
      <p:sp>
        <p:nvSpPr>
          <p:cNvPr id="7" name="Slide Number Placeholder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3DC65D2F-CE34-4F93-B99A-AD894784CBDD}" type="slidenum">
              <a:rPr lang="pt-BR">
                <a:solidFill>
                  <a:srgbClr val="000000"/>
                </a:solidFill>
              </a:rPr>
              <a:pPr>
                <a:defRPr/>
              </a:pPr>
              <a:t>‹#›</a:t>
            </a:fld>
            <a:endParaRPr lang="pt-BR">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742950" y="609600"/>
            <a:ext cx="84201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742950" y="1981200"/>
            <a:ext cx="8420100" cy="4114800"/>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395EBB61-CB49-4E2A-8569-613956C1F99B}" type="slidenum">
              <a:rPr lang="pt-BR">
                <a:solidFill>
                  <a:srgbClr val="000000"/>
                </a:solidFill>
              </a:rPr>
              <a:pPr>
                <a:defRPr/>
              </a:pPr>
              <a:t>‹#›</a:t>
            </a:fld>
            <a:endParaRPr lang="pt-BR">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58025" y="609600"/>
            <a:ext cx="2105025" cy="5486400"/>
          </a:xfrm>
          <a:prstGeom prst="rect">
            <a:avLst/>
          </a:prstGeom>
        </p:spPr>
        <p:txBody>
          <a:bodyPr vert="eaVert"/>
          <a:lstStyle/>
          <a:p>
            <a:r>
              <a:rPr lang="pt-BR" smtClean="0"/>
              <a:t>Clique para editar o estilo do título mestre</a:t>
            </a:r>
            <a:endParaRPr lang="pt-BR"/>
          </a:p>
        </p:txBody>
      </p:sp>
      <p:sp>
        <p:nvSpPr>
          <p:cNvPr id="4" name="Rectangle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8DD4C9DA-F61C-4AD7-93BE-272799773908}" type="slidenum">
              <a:rPr lang="pt-BR">
                <a:solidFill>
                  <a:srgbClr val="000000"/>
                </a:solidFill>
              </a:rPr>
              <a:pPr>
                <a:defRPr/>
              </a:pPr>
              <a:t>‹#›</a:t>
            </a:fld>
            <a:endParaRPr lang="pt-BR">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742950" y="609600"/>
            <a:ext cx="8420100" cy="1143000"/>
          </a:xfrm>
          <a:prstGeom prst="rect">
            <a:avLst/>
          </a:prstGeom>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F223B483-5546-4C13-9C8C-3CEE2D09D81B}" type="slidenum">
              <a:rPr lang="pt-BR">
                <a:solidFill>
                  <a:srgbClr val="000000"/>
                </a:solidFill>
              </a:rPr>
              <a:pPr>
                <a:defRPr/>
              </a:pPr>
              <a:t>‹#›</a:t>
            </a:fld>
            <a:endParaRPr lang="pt-BR">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74295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BB0395A4-8036-4A5F-A8BE-1332A42EFEB2}" type="slidenum">
              <a:rPr lang="pt-BR">
                <a:solidFill>
                  <a:srgbClr val="000000">
                    <a:tint val="75000"/>
                  </a:srgbClr>
                </a:solidFill>
              </a:rPr>
              <a:pPr>
                <a:defRPr/>
              </a:pPr>
              <a:t>‹#›</a:t>
            </a:fld>
            <a:endParaRPr lang="pt-BR">
              <a:solidFill>
                <a:srgbClr val="000000">
                  <a:tint val="75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74295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425CF7CF-EBDB-4507-87AD-2B0901EABEBA}" type="slidenum">
              <a:rPr lang="pt-BR">
                <a:solidFill>
                  <a:srgbClr val="000000">
                    <a:tint val="75000"/>
                  </a:srgbClr>
                </a:solidFill>
              </a:rPr>
              <a:pPr>
                <a:defRPr/>
              </a:pPr>
              <a:t>‹#›</a:t>
            </a:fld>
            <a:endParaRPr lang="pt-BR">
              <a:solidFill>
                <a:srgbClr val="000000">
                  <a:tint val="75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74295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75370381-19E7-4CBD-9A27-01E9DE8224E9}" type="slidenum">
              <a:rPr lang="pt-BR">
                <a:solidFill>
                  <a:srgbClr val="000000">
                    <a:tint val="75000"/>
                  </a:srgbClr>
                </a:solidFill>
              </a:rPr>
              <a:pPr>
                <a:defRPr/>
              </a:pPr>
              <a:t>‹#›</a:t>
            </a:fld>
            <a:endParaRPr lang="pt-BR">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8" y="273050"/>
            <a:ext cx="3259138"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3499" y="27318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5FEEA6A-C55A-4BB3-9E61-ACF6FD8C579E}" type="slidenum">
              <a:rPr lang="pt-BR"/>
              <a:pPr>
                <a:defRPr/>
              </a:pPr>
              <a:t>‹#›</a:t>
            </a:fld>
            <a:endParaRPr lang="pt-B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74295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pt-BR">
              <a:solidFill>
                <a:srgbClr val="000000">
                  <a:tint val="75000"/>
                </a:srgbClr>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fld id="{576C02A6-F5E3-4372-A06D-CC336DDC3522}" type="slidenum">
              <a:rPr lang="pt-BR">
                <a:solidFill>
                  <a:srgbClr val="000000">
                    <a:tint val="75000"/>
                  </a:srgbClr>
                </a:solidFill>
              </a:rPr>
              <a:pPr>
                <a:defRPr/>
              </a:pPr>
              <a:t>‹#›</a:t>
            </a:fld>
            <a:endParaRPr lang="pt-BR">
              <a:solidFill>
                <a:srgbClr val="000000">
                  <a:tint val="75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E5B94A8-8E7D-4EB0-B448-526CF490BDC7}"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7EEBD23-1250-4142-810F-09BAD072AFCF}" type="slidenum">
              <a:rPr lang="pt-BR"/>
              <a:pPr>
                <a:defRPr/>
              </a:pPr>
              <a:t>‹#›</a:t>
            </a:fld>
            <a:endParaRPr lang="pt-B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5"/>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73E8D62-F8FE-4E68-85F9-9FB65588C50A}"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29C7152-00B4-484B-82EB-9BB3E20B436E}" type="slidenum">
              <a:rPr lang="pt-BR"/>
              <a:pPr>
                <a:defRPr/>
              </a:pPr>
              <a:t>‹#›</a:t>
            </a:fld>
            <a:endParaRPr lang="pt-B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7601DFF-6A82-4294-9C36-B48949F3991E}"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22C94FA-B2ED-4498-A969-BB30DC66FEC9}" type="slidenum">
              <a:rPr lang="pt-BR"/>
              <a:pPr>
                <a:defRPr/>
              </a:pPr>
              <a:t>‹#›</a:t>
            </a:fld>
            <a:endParaRPr lang="pt-B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A5359A7-9D82-4550-B916-D97EBC888BCB}" type="datetimeFigureOut">
              <a:rPr lang="pt-BR"/>
              <a:pPr>
                <a:defRPr/>
              </a:pPr>
              <a:t>12/3/13</a:t>
            </a:fld>
            <a:endParaRPr lang="pt-BR"/>
          </a:p>
        </p:txBody>
      </p:sp>
      <p:sp>
        <p:nvSpPr>
          <p:cNvPr id="8" name="Espaço Reservado para Rodapé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9" name="Espaço Reservado para Número de Slide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2582F61-59A8-41F5-8BAB-BC297A634316}" type="slidenum">
              <a:rPr lang="pt-BR"/>
              <a:pPr>
                <a:defRPr/>
              </a:pPr>
              <a:t>‹#›</a:t>
            </a:fld>
            <a:endParaRPr lang="pt-B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D3BBFDF-6785-45DC-833E-53E53595EBDF}" type="datetimeFigureOut">
              <a:rPr lang="pt-BR"/>
              <a:pPr>
                <a:defRPr/>
              </a:pPr>
              <a:t>12/3/13</a:t>
            </a:fld>
            <a:endParaRPr lang="pt-BR"/>
          </a:p>
        </p:txBody>
      </p:sp>
      <p:sp>
        <p:nvSpPr>
          <p:cNvPr id="4" name="Espaço Reservado para Rodapé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5" name="Espaço Reservado para Número de Slide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64F87C3-83BD-4305-87D5-8D50612DDA5E}" type="slidenum">
              <a:rPr lang="pt-BR"/>
              <a:pPr>
                <a:defRPr/>
              </a:pPr>
              <a:t>‹#›</a:t>
            </a:fld>
            <a:endParaRPr lang="pt-B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EE4FD1C-BF51-46C0-8482-FE0EE2D2EB51}" type="datetimeFigureOut">
              <a:rPr lang="pt-BR"/>
              <a:pPr>
                <a:defRPr/>
              </a:pPr>
              <a:t>12/3/13</a:t>
            </a:fld>
            <a:endParaRPr lang="pt-BR"/>
          </a:p>
        </p:txBody>
      </p:sp>
      <p:sp>
        <p:nvSpPr>
          <p:cNvPr id="3" name="Espaço Reservado para Rodapé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4" name="Espaço Reservado para Número de Slide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0294E4E-B578-4530-944E-B5B54C994E9D}" type="slidenum">
              <a:rPr lang="pt-BR"/>
              <a:pPr>
                <a:defRPr/>
              </a:pPr>
              <a:t>‹#›</a:t>
            </a:fld>
            <a:endParaRPr lang="pt-BR"/>
          </a:p>
        </p:txBody>
      </p:sp>
      <p:pic>
        <p:nvPicPr>
          <p:cNvPr id="5" name="Picture 2" descr="http://www.ifsc.usp.br/images/stories/logomarcas/logo_ifsc_laranja_600x1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13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B362F44-9661-4B36-BABE-56A33515B176}"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7E6D45F-5233-4190-BA21-F9EF4379BD25}" type="slidenum">
              <a:rPr lang="pt-BR"/>
              <a:pPr>
                <a:defRPr/>
              </a:pPr>
              <a:t>‹#›</a:t>
            </a:fld>
            <a:endParaRPr lang="pt-B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2DAA435-246F-4AAD-860B-7A536D246D1D}" type="datetimeFigureOut">
              <a:rPr lang="pt-BR"/>
              <a:pPr>
                <a:defRPr/>
              </a:pPr>
              <a:t>12/3/13</a:t>
            </a:fld>
            <a:endParaRPr lang="pt-BR"/>
          </a:p>
        </p:txBody>
      </p:sp>
      <p:sp>
        <p:nvSpPr>
          <p:cNvPr id="6" name="Espaço Reservado para Rodapé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7" name="Espaço Reservado para Número de Slide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7E61196-2EDD-4D0A-B193-E784ABFBE906}" type="slidenum">
              <a:rPr lang="pt-BR"/>
              <a:pPr>
                <a:defRPr/>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DC65D2F-CE34-4F93-B99A-AD894784CBDD}" type="slidenum">
              <a:rPr lang="pt-BR"/>
              <a:pPr>
                <a:defRPr/>
              </a:pPr>
              <a:t>‹#›</a:t>
            </a:fld>
            <a:endParaRPr lang="pt-B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94DCDAB-253D-46F7-9E86-589AE10086D9}"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6B1ECF7-E50A-4F9D-852A-B1C274EF7F16}" type="slidenum">
              <a:rPr lang="pt-BR"/>
              <a:pPr>
                <a:defRPr/>
              </a:pPr>
              <a:t>‹#›</a:t>
            </a:fld>
            <a:endParaRPr lang="pt-B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721"/>
            <a:ext cx="222885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95300" y="274721"/>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BCD13CD-DE7A-4B2F-ACE2-01F940572992}" type="datetimeFigureOut">
              <a:rPr lang="pt-BR"/>
              <a:pPr>
                <a:defRPr/>
              </a:pPr>
              <a:t>12/3/13</a:t>
            </a:fld>
            <a:endParaRPr lang="pt-BR"/>
          </a:p>
        </p:txBody>
      </p:sp>
      <p:sp>
        <p:nvSpPr>
          <p:cNvPr id="5" name="Espaço Reservado para Rodapé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968439E-C9BF-44C6-9BF8-856D5FE44313}" type="slidenum">
              <a:rPr lang="pt-BR"/>
              <a:pPr>
                <a:defRPr/>
              </a:pPr>
              <a:t>‹#›</a:t>
            </a:fld>
            <a:endParaRPr lang="pt-B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509" y="2130926"/>
            <a:ext cx="8421067" cy="147004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486143" y="3886725"/>
            <a:ext cx="6933716"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x-none" smtClean="0"/>
              <a:t>Click to edit Master subtitle style</a:t>
            </a:r>
            <a:endParaRPr lang="en-US"/>
          </a:p>
        </p:txBody>
      </p:sp>
    </p:spTree>
    <p:extLst>
      <p:ext uri="{BB962C8B-B14F-4D97-AF65-F5344CB8AC3E}">
        <p14:creationId xmlns:p14="http://schemas.microsoft.com/office/powerpoint/2010/main" val="26097415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685458987"/>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71" y="4406879"/>
            <a:ext cx="8419858" cy="1361777"/>
          </a:xfrm>
        </p:spPr>
        <p:txBody>
          <a:bodyPr anchor="t"/>
          <a:lstStyle>
            <a:lvl1pPr algn="l">
              <a:defRPr sz="2900" b="1" cap="all"/>
            </a:lvl1pPr>
          </a:lstStyle>
          <a:p>
            <a:r>
              <a:rPr lang="x-none" smtClean="0"/>
              <a:t>Click to edit Master title style</a:t>
            </a:r>
            <a:endParaRPr lang="en-US"/>
          </a:p>
        </p:txBody>
      </p:sp>
      <p:sp>
        <p:nvSpPr>
          <p:cNvPr id="3" name="Text Placeholder 2"/>
          <p:cNvSpPr>
            <a:spLocks noGrp="1"/>
          </p:cNvSpPr>
          <p:nvPr>
            <p:ph type="body" idx="1"/>
          </p:nvPr>
        </p:nvSpPr>
        <p:spPr>
          <a:xfrm>
            <a:off x="782371" y="2906613"/>
            <a:ext cx="8419858"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x-none" smtClean="0"/>
              <a:t>Click to edit Master text styles</a:t>
            </a:r>
          </a:p>
        </p:txBody>
      </p:sp>
    </p:spTree>
    <p:extLst>
      <p:ext uri="{BB962C8B-B14F-4D97-AF65-F5344CB8AC3E}">
        <p14:creationId xmlns:p14="http://schemas.microsoft.com/office/powerpoint/2010/main" val="277587655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967389" y="3536156"/>
            <a:ext cx="3927574" cy="794742"/>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5011043" y="3536156"/>
            <a:ext cx="3927574" cy="794742"/>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75591463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826" y="274588"/>
            <a:ext cx="8914433"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95791" y="1534791"/>
            <a:ext cx="4376198"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x-none" smtClean="0"/>
              <a:t>Click to edit Master text styles</a:t>
            </a:r>
          </a:p>
        </p:txBody>
      </p:sp>
      <p:sp>
        <p:nvSpPr>
          <p:cNvPr id="4" name="Content Placeholder 3"/>
          <p:cNvSpPr>
            <a:spLocks noGrp="1"/>
          </p:cNvSpPr>
          <p:nvPr>
            <p:ph sz="half" idx="2"/>
          </p:nvPr>
        </p:nvSpPr>
        <p:spPr>
          <a:xfrm>
            <a:off x="495791"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5031608" y="1534791"/>
            <a:ext cx="4378616"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x-none" smtClean="0"/>
              <a:t>Click to edit Master text styles</a:t>
            </a:r>
          </a:p>
        </p:txBody>
      </p:sp>
      <p:sp>
        <p:nvSpPr>
          <p:cNvPr id="6" name="Content Placeholder 5"/>
          <p:cNvSpPr>
            <a:spLocks noGrp="1"/>
          </p:cNvSpPr>
          <p:nvPr>
            <p:ph sz="quarter" idx="4"/>
          </p:nvPr>
        </p:nvSpPr>
        <p:spPr>
          <a:xfrm>
            <a:off x="5031608"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434921987"/>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Tree>
    <p:extLst>
      <p:ext uri="{BB962C8B-B14F-4D97-AF65-F5344CB8AC3E}">
        <p14:creationId xmlns:p14="http://schemas.microsoft.com/office/powerpoint/2010/main" val="404232525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9629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26" y="273551"/>
            <a:ext cx="3258871" cy="1161975"/>
          </a:xfrm>
        </p:spPr>
        <p:txBody>
          <a:bodyPr/>
          <a:lstStyle>
            <a:lvl1pPr algn="l">
              <a:defRPr sz="1500" b="1"/>
            </a:lvl1pPr>
          </a:lstStyle>
          <a:p>
            <a:r>
              <a:rPr lang="x-none" smtClean="0"/>
              <a:t>Click to edit Master title style</a:t>
            </a:r>
            <a:endParaRPr lang="en-US"/>
          </a:p>
        </p:txBody>
      </p:sp>
      <p:sp>
        <p:nvSpPr>
          <p:cNvPr id="3" name="Content Placeholder 2"/>
          <p:cNvSpPr>
            <a:spLocks noGrp="1"/>
          </p:cNvSpPr>
          <p:nvPr>
            <p:ph idx="1"/>
          </p:nvPr>
        </p:nvSpPr>
        <p:spPr>
          <a:xfrm>
            <a:off x="3873159" y="273472"/>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95826" y="1435448"/>
            <a:ext cx="3258871"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x-none" smtClean="0"/>
              <a:t>Click to edit Master text styles</a:t>
            </a:r>
          </a:p>
        </p:txBody>
      </p:sp>
    </p:spTree>
    <p:extLst>
      <p:ext uri="{BB962C8B-B14F-4D97-AF65-F5344CB8AC3E}">
        <p14:creationId xmlns:p14="http://schemas.microsoft.com/office/powerpoint/2010/main" val="377976927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0.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1.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2.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theme" Target="../theme/theme13.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4.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5.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6.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slideLayout" Target="../slideLayouts/slideLayout76.xml"/><Relationship Id="rId14" Type="http://schemas.openxmlformats.org/officeDocument/2006/relationships/slideLayout" Target="../slideLayouts/slideLayout77.xml"/><Relationship Id="rId15" Type="http://schemas.openxmlformats.org/officeDocument/2006/relationships/slideLayout" Target="../slideLayouts/slideLayout78.xml"/><Relationship Id="rId16" Type="http://schemas.openxmlformats.org/officeDocument/2006/relationships/slideLayout" Target="../slideLayouts/slideLayout79.xml"/><Relationship Id="rId17" Type="http://schemas.openxmlformats.org/officeDocument/2006/relationships/slideLayout" Target="../slideLayouts/slideLayout80.xml"/><Relationship Id="rId18" Type="http://schemas.openxmlformats.org/officeDocument/2006/relationships/theme" Target="../theme/theme6.xml"/><Relationship Id="rId19" Type="http://schemas.openxmlformats.org/officeDocument/2006/relationships/image" Target="../media/image2.jpeg"/><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9.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4099"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eaLnBrk="0" hangingPunct="0">
              <a:defRPr sz="1400"/>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lvl1pPr>
          </a:lstStyle>
          <a:p>
            <a:pPr>
              <a:defRPr/>
            </a:pPr>
            <a:fld id="{9AFDB903-5D86-48CD-B514-EE50999F9593}" type="slidenum">
              <a:rPr lang="pt-BR"/>
              <a:pPr>
                <a:defRPr/>
              </a:pPr>
              <a:t>‹#›</a:t>
            </a:fld>
            <a:endParaRPr lang="pt-BR"/>
          </a:p>
        </p:txBody>
      </p:sp>
      <p:pic>
        <p:nvPicPr>
          <p:cNvPr id="4103" name="Picture 11" descr="Logo USP 75_cor_6"/>
          <p:cNvPicPr>
            <a:picLocks noChangeAspect="1" noChangeArrowheads="1"/>
          </p:cNvPicPr>
          <p:nvPr userDrawn="1"/>
        </p:nvPicPr>
        <p:blipFill>
          <a:blip r:embed="rId19" cstate="print"/>
          <a:srcRect/>
          <a:stretch>
            <a:fillRect/>
          </a:stretch>
        </p:blipFill>
        <p:spPr bwMode="auto">
          <a:xfrm>
            <a:off x="43" y="0"/>
            <a:ext cx="1655763" cy="6619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5" r:id="rId1"/>
    <p:sldLayoutId id="2147484215" r:id="rId2"/>
    <p:sldLayoutId id="2147484176" r:id="rId3"/>
    <p:sldLayoutId id="2147484177" r:id="rId4"/>
    <p:sldLayoutId id="2147484178" r:id="rId5"/>
    <p:sldLayoutId id="2147484179" r:id="rId6"/>
    <p:sldLayoutId id="2147484216" r:id="rId7"/>
    <p:sldLayoutId id="2147484180" r:id="rId8"/>
    <p:sldLayoutId id="2147484181" r:id="rId9"/>
    <p:sldLayoutId id="2147484182" r:id="rId10"/>
    <p:sldLayoutId id="2147484183" r:id="rId11"/>
    <p:sldLayoutId id="2147484217" r:id="rId12"/>
    <p:sldLayoutId id="2147484184" r:id="rId13"/>
    <p:sldLayoutId id="2147484218" r:id="rId14"/>
    <p:sldLayoutId id="2147484219" r:id="rId15"/>
    <p:sldLayoutId id="2147484220" r:id="rId16"/>
    <p:sldLayoutId id="2147484221"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319" y="-7938"/>
            <a:ext cx="9926638"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sp>
        <p:nvSpPr>
          <p:cNvPr id="8" name="Freeform 7"/>
          <p:cNvSpPr>
            <a:spLocks/>
          </p:cNvSpPr>
          <p:nvPr/>
        </p:nvSpPr>
        <p:spPr bwMode="auto">
          <a:xfrm>
            <a:off x="4746625" y="-7938"/>
            <a:ext cx="5159375"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sp>
        <p:nvSpPr>
          <p:cNvPr id="1028" name="Title Placeholder 8"/>
          <p:cNvSpPr>
            <a:spLocks noGrp="1"/>
          </p:cNvSpPr>
          <p:nvPr>
            <p:ph type="title"/>
          </p:nvPr>
        </p:nvSpPr>
        <p:spPr bwMode="auto">
          <a:xfrm>
            <a:off x="495300" y="70485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95300" y="1935166"/>
            <a:ext cx="89154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95300" y="6356425"/>
            <a:ext cx="23114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charset="0"/>
              </a:defRPr>
            </a:lvl1pPr>
          </a:lstStyle>
          <a:p>
            <a:fld id="{3B5DB09A-BA29-754E-8C22-B57AAA104543}" type="datetimeFigureOut">
              <a:rPr lang="en-US" smtClean="0">
                <a:ea typeface="ＭＳ Ｐゴシック" charset="0"/>
                <a:cs typeface="Arial" charset="0"/>
              </a:rPr>
              <a:pPr/>
              <a:t>12/3/13</a:t>
            </a:fld>
            <a:endParaRPr lang="en-US" smtClean="0">
              <a:ea typeface="ＭＳ Ｐゴシック" charset="0"/>
              <a:cs typeface="Arial" charset="0"/>
            </a:endParaRPr>
          </a:p>
        </p:txBody>
      </p:sp>
      <p:sp>
        <p:nvSpPr>
          <p:cNvPr id="22" name="Footer Placeholder 21"/>
          <p:cNvSpPr>
            <a:spLocks noGrp="1"/>
          </p:cNvSpPr>
          <p:nvPr>
            <p:ph type="ftr" sz="quarter" idx="3"/>
          </p:nvPr>
        </p:nvSpPr>
        <p:spPr>
          <a:xfrm>
            <a:off x="2889250" y="6356425"/>
            <a:ext cx="36322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US">
              <a:solidFill>
                <a:srgbClr val="04617B">
                  <a:shade val="90000"/>
                </a:srgbClr>
              </a:solidFill>
              <a:latin typeface="Constantia"/>
            </a:endParaRPr>
          </a:p>
        </p:txBody>
      </p:sp>
      <p:sp>
        <p:nvSpPr>
          <p:cNvPr id="18" name="Slide Number Placeholder 17"/>
          <p:cNvSpPr>
            <a:spLocks noGrp="1"/>
          </p:cNvSpPr>
          <p:nvPr>
            <p:ph type="sldNum" sz="quarter" idx="4"/>
          </p:nvPr>
        </p:nvSpPr>
        <p:spPr>
          <a:xfrm>
            <a:off x="8585200" y="6356425"/>
            <a:ext cx="8255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charset="0"/>
              </a:defRPr>
            </a:lvl1pPr>
          </a:lstStyle>
          <a:p>
            <a:fld id="{ED81EA5D-3201-944D-A8D9-503164339BED}" type="slidenum">
              <a:rPr lang="en-US" smtClean="0">
                <a:ea typeface="ＭＳ Ｐゴシック" charset="0"/>
                <a:cs typeface="Arial" charset="0"/>
              </a:rPr>
              <a:pPr/>
              <a:t>‹#›</a:t>
            </a:fld>
            <a:endParaRPr lang="en-US" smtClean="0">
              <a:ea typeface="ＭＳ Ｐゴシック" charset="0"/>
              <a:cs typeface="Arial" charset="0"/>
            </a:endParaRPr>
          </a:p>
        </p:txBody>
      </p:sp>
      <p:grpSp>
        <p:nvGrpSpPr>
          <p:cNvPr id="1033" name="Group 1"/>
          <p:cNvGrpSpPr>
            <a:grpSpLocks/>
          </p:cNvGrpSpPr>
          <p:nvPr/>
        </p:nvGrpSpPr>
        <p:grpSpPr bwMode="auto">
          <a:xfrm>
            <a:off x="-20636" y="203200"/>
            <a:ext cx="9945556"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latin typeface="Constantia"/>
                <a:ea typeface="ＭＳ Ｐゴシック" charset="0"/>
                <a:cs typeface="Arial" charset="0"/>
              </a:endParaRPr>
            </a:p>
          </p:txBody>
        </p:sp>
      </p:grpSp>
    </p:spTree>
    <p:extLst>
      <p:ext uri="{BB962C8B-B14F-4D97-AF65-F5344CB8AC3E}">
        <p14:creationId xmlns:p14="http://schemas.microsoft.com/office/powerpoint/2010/main" val="1283444208"/>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charset="0"/>
          <a:cs typeface="+mj-cs"/>
        </a:defRPr>
      </a:lvl1pPr>
      <a:lvl2pPr algn="l" rtl="0" eaLnBrk="0" fontAlgn="base" hangingPunct="0">
        <a:spcBef>
          <a:spcPct val="0"/>
        </a:spcBef>
        <a:spcAft>
          <a:spcPct val="0"/>
        </a:spcAft>
        <a:defRPr sz="5000">
          <a:solidFill>
            <a:schemeClr val="tx2"/>
          </a:solidFill>
          <a:latin typeface="Calibri" pitchFamily="34" charset="0"/>
          <a:ea typeface="ＭＳ Ｐゴシック" charset="0"/>
        </a:defRPr>
      </a:lvl2pPr>
      <a:lvl3pPr algn="l" rtl="0" eaLnBrk="0" fontAlgn="base" hangingPunct="0">
        <a:spcBef>
          <a:spcPct val="0"/>
        </a:spcBef>
        <a:spcAft>
          <a:spcPct val="0"/>
        </a:spcAft>
        <a:defRPr sz="5000">
          <a:solidFill>
            <a:schemeClr val="tx2"/>
          </a:solidFill>
          <a:latin typeface="Calibri" pitchFamily="34" charset="0"/>
          <a:ea typeface="ＭＳ Ｐゴシック" charset="0"/>
        </a:defRPr>
      </a:lvl3pPr>
      <a:lvl4pPr algn="l" rtl="0" eaLnBrk="0" fontAlgn="base" hangingPunct="0">
        <a:spcBef>
          <a:spcPct val="0"/>
        </a:spcBef>
        <a:spcAft>
          <a:spcPct val="0"/>
        </a:spcAft>
        <a:defRPr sz="5000">
          <a:solidFill>
            <a:schemeClr val="tx2"/>
          </a:solidFill>
          <a:latin typeface="Calibri" pitchFamily="34" charset="0"/>
          <a:ea typeface="ＭＳ Ｐゴシック" charset="0"/>
        </a:defRPr>
      </a:lvl4pPr>
      <a:lvl5pPr algn="l" rtl="0" eaLnBrk="0" fontAlgn="base" hangingPunct="0">
        <a:spcBef>
          <a:spcPct val="0"/>
        </a:spcBef>
        <a:spcAft>
          <a:spcPct val="0"/>
        </a:spcAft>
        <a:defRPr sz="5000">
          <a:solidFill>
            <a:schemeClr val="tx2"/>
          </a:solidFill>
          <a:latin typeface="Calibri" pitchFamily="34" charset="0"/>
          <a:ea typeface="ＭＳ Ｐゴシック"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mn-cs"/>
        </a:defRPr>
      </a:lvl1pPr>
      <a:lvl2pPr marL="639763" indent="-246063" algn="l" rtl="0" eaLnBrk="0" fontAlgn="base" hangingPunct="0">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eaLnBrk="0" fontAlgn="base" hangingPunct="0">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eaLnBrk="0" fontAlgn="base" hangingPunct="0">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eaLnBrk="0" fontAlgn="base" hangingPunct="0">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ço Reservado para Título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2051" name="Espaço Reservado para Texto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95300" y="6356405"/>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8C51480B-B8AA-1E42-A939-0FBA3AAAB35D}" type="datetimeFigureOut">
              <a:rPr lang="pt-BR" smtClean="0">
                <a:ea typeface="ＭＳ Ｐゴシック" charset="0"/>
                <a:cs typeface="Arial" charset="0"/>
              </a:rPr>
              <a:pPr/>
              <a:t>12/3/13</a:t>
            </a:fld>
            <a:endParaRPr lang="pt-BR" smtClean="0">
              <a:ea typeface="ＭＳ Ｐゴシック" charset="0"/>
              <a:cs typeface="Arial" charset="0"/>
            </a:endParaRPr>
          </a:p>
        </p:txBody>
      </p:sp>
      <p:sp>
        <p:nvSpPr>
          <p:cNvPr id="5" name="Espaço Reservado para Rodapé 4"/>
          <p:cNvSpPr>
            <a:spLocks noGrp="1"/>
          </p:cNvSpPr>
          <p:nvPr>
            <p:ph type="ftr" sz="quarter" idx="3"/>
          </p:nvPr>
        </p:nvSpPr>
        <p:spPr>
          <a:xfrm>
            <a:off x="3384550" y="6356405"/>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7099300" y="6356405"/>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A8ED9FD-1E91-6C40-99D8-DA3065355050}" type="slidenum">
              <a:rPr lang="pt-BR" smtClean="0">
                <a:ea typeface="ＭＳ Ｐゴシック" charset="0"/>
                <a:cs typeface="Arial" charset="0"/>
              </a:rPr>
              <a:pPr/>
              <a:t>‹#›</a:t>
            </a:fld>
            <a:endParaRPr lang="pt-BR" smtClean="0">
              <a:ea typeface="ＭＳ Ｐゴシック" charset="0"/>
              <a:cs typeface="Arial" charset="0"/>
            </a:endParaRPr>
          </a:p>
        </p:txBody>
      </p:sp>
    </p:spTree>
    <p:extLst>
      <p:ext uri="{BB962C8B-B14F-4D97-AF65-F5344CB8AC3E}">
        <p14:creationId xmlns:p14="http://schemas.microsoft.com/office/powerpoint/2010/main" val="490317696"/>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95300" y="635639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72D4B78-5F63-4B0A-BF80-4B0808F436C1}" type="datetimeFigureOut">
              <a:rPr lang="pt-BR" smtClean="0">
                <a:solidFill>
                  <a:prstClr val="black">
                    <a:tint val="75000"/>
                  </a:prstClr>
                </a:solidFill>
                <a:latin typeface="Calibri"/>
              </a:rPr>
              <a:pPr fontAlgn="auto">
                <a:spcBef>
                  <a:spcPts val="0"/>
                </a:spcBef>
                <a:spcAft>
                  <a:spcPts val="0"/>
                </a:spcAft>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384550" y="635639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7099300" y="635639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8D3B61-D3C0-474C-83FB-E32CFAC87EA3}" type="slidenum">
              <a:rPr lang="pt-BR" smtClean="0">
                <a:solidFill>
                  <a:prstClr val="black">
                    <a:tint val="75000"/>
                  </a:prstClr>
                </a:solidFill>
                <a:latin typeface="Calibri"/>
              </a:rPr>
              <a:pPr fontAlgn="auto">
                <a:spcBef>
                  <a:spcPts val="0"/>
                </a:spcBef>
                <a:spcAft>
                  <a:spcPts val="0"/>
                </a:spcAft>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334503387"/>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a livre 6"/>
          <p:cNvSpPr>
            <a:spLocks/>
          </p:cNvSpPr>
          <p:nvPr/>
        </p:nvSpPr>
        <p:spPr bwMode="auto">
          <a:xfrm>
            <a:off x="-10319" y="-7144"/>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8" name="Forma livre 7"/>
          <p:cNvSpPr>
            <a:spLocks/>
          </p:cNvSpPr>
          <p:nvPr/>
        </p:nvSpPr>
        <p:spPr bwMode="auto">
          <a:xfrm>
            <a:off x="4746625" y="-7144"/>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9" name="Espaço Reservado para Título 8"/>
          <p:cNvSpPr>
            <a:spLocks noGrp="1"/>
          </p:cNvSpPr>
          <p:nvPr>
            <p:ph type="title"/>
          </p:nvPr>
        </p:nvSpPr>
        <p:spPr>
          <a:xfrm>
            <a:off x="495300" y="704088"/>
            <a:ext cx="8915400" cy="1143000"/>
          </a:xfrm>
          <a:prstGeom prst="rect">
            <a:avLst/>
          </a:prstGeom>
        </p:spPr>
        <p:txBody>
          <a:bodyPr vert="horz" lIns="0" rIns="0" bIns="0" anchor="b">
            <a:normAutofit/>
          </a:bodyPr>
          <a:lstStyle/>
          <a:p>
            <a:r>
              <a:rPr kumimoji="0" lang="pt-BR" smtClean="0"/>
              <a:t>Clique para editar o estilo do título mestre</a:t>
            </a:r>
            <a:endParaRPr kumimoji="0" lang="en-US"/>
          </a:p>
        </p:txBody>
      </p:sp>
      <p:sp>
        <p:nvSpPr>
          <p:cNvPr id="30" name="Espaço Reservado para Texto 29"/>
          <p:cNvSpPr>
            <a:spLocks noGrp="1"/>
          </p:cNvSpPr>
          <p:nvPr>
            <p:ph type="body" idx="1"/>
          </p:nvPr>
        </p:nvSpPr>
        <p:spPr>
          <a:xfrm>
            <a:off x="495300" y="1935480"/>
            <a:ext cx="8915400" cy="4389120"/>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Espaço Reservado para Data 9"/>
          <p:cNvSpPr>
            <a:spLocks noGrp="1"/>
          </p:cNvSpPr>
          <p:nvPr>
            <p:ph type="dt" sz="half" idx="2"/>
          </p:nvPr>
        </p:nvSpPr>
        <p:spPr>
          <a:xfrm>
            <a:off x="495300" y="6356397"/>
            <a:ext cx="2311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A009892A-0574-4753-B3B5-882803074C2D}" type="datetimeFigureOut">
              <a:rPr lang="en-US" smtClean="0">
                <a:solidFill>
                  <a:srgbClr val="04617B">
                    <a:shade val="90000"/>
                  </a:srgbClr>
                </a:solidFill>
                <a:latin typeface="Constantia"/>
              </a:rPr>
              <a:pPr fontAlgn="auto">
                <a:spcBef>
                  <a:spcPts val="0"/>
                </a:spcBef>
                <a:spcAft>
                  <a:spcPts val="0"/>
                </a:spcAft>
              </a:pPr>
              <a:t>12/3/13</a:t>
            </a:fld>
            <a:endParaRPr lang="en-US" dirty="0">
              <a:solidFill>
                <a:srgbClr val="04617B">
                  <a:shade val="90000"/>
                </a:srgbClr>
              </a:solidFill>
              <a:latin typeface="Constantia"/>
            </a:endParaRPr>
          </a:p>
        </p:txBody>
      </p:sp>
      <p:sp>
        <p:nvSpPr>
          <p:cNvPr id="22" name="Espaço Reservado para Rodapé 21"/>
          <p:cNvSpPr>
            <a:spLocks noGrp="1"/>
          </p:cNvSpPr>
          <p:nvPr>
            <p:ph type="ftr" sz="quarter" idx="3"/>
          </p:nvPr>
        </p:nvSpPr>
        <p:spPr>
          <a:xfrm>
            <a:off x="2889250" y="6356397"/>
            <a:ext cx="36322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ndParaRPr>
          </a:p>
        </p:txBody>
      </p:sp>
      <p:sp>
        <p:nvSpPr>
          <p:cNvPr id="18" name="Espaço Reservado para Número de Slide 17"/>
          <p:cNvSpPr>
            <a:spLocks noGrp="1"/>
          </p:cNvSpPr>
          <p:nvPr>
            <p:ph type="sldNum" sz="quarter" idx="4"/>
          </p:nvPr>
        </p:nvSpPr>
        <p:spPr>
          <a:xfrm>
            <a:off x="8585200" y="6356397"/>
            <a:ext cx="8255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35100B4B-F5D2-44DD-9A19-A980681504E0}" type="slidenum">
              <a:rPr lang="en-US" smtClean="0">
                <a:solidFill>
                  <a:srgbClr val="04617B">
                    <a:shade val="90000"/>
                  </a:srgbClr>
                </a:solidFill>
                <a:latin typeface="Constantia"/>
              </a:rPr>
              <a:pPr fontAlgn="auto">
                <a:spcBef>
                  <a:spcPts val="0"/>
                </a:spcBef>
                <a:spcAft>
                  <a:spcPts val="0"/>
                </a:spcAft>
              </a:pPr>
              <a:t>‹#›</a:t>
            </a:fld>
            <a:endParaRPr lang="en-US" dirty="0">
              <a:solidFill>
                <a:srgbClr val="04617B">
                  <a:shade val="90000"/>
                </a:srgbClr>
              </a:solidFill>
              <a:latin typeface="Constantia"/>
            </a:endParaRPr>
          </a:p>
        </p:txBody>
      </p:sp>
      <p:grpSp>
        <p:nvGrpSpPr>
          <p:cNvPr id="2" name="Grupo 1"/>
          <p:cNvGrpSpPr/>
          <p:nvPr/>
        </p:nvGrpSpPr>
        <p:grpSpPr>
          <a:xfrm>
            <a:off x="-20602" y="202408"/>
            <a:ext cx="9945594"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grpSp>
    </p:spTree>
    <p:extLst>
      <p:ext uri="{BB962C8B-B14F-4D97-AF65-F5344CB8AC3E}">
        <p14:creationId xmlns:p14="http://schemas.microsoft.com/office/powerpoint/2010/main" val="1691767654"/>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Rectangle 3"/>
          <p:cNvSpPr>
            <a:spLocks noGrp="1" noChangeArrowheads="1"/>
          </p:cNvSpPr>
          <p:nvPr>
            <p:ph type="body" idx="1"/>
          </p:nvPr>
        </p:nvSpPr>
        <p:spPr bwMode="auto">
          <a:xfrm>
            <a:off x="495300"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pt-BR" smtClean="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pt-BR" smtClean="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B10F5FD5-92E1-D14B-820A-35C4804FD241}" type="slidenum">
              <a:rPr lang="pt-BR" smtClean="0">
                <a:solidFill>
                  <a:srgbClr val="000000"/>
                </a:solidFill>
                <a:latin typeface="Arial" charset="0"/>
                <a:ea typeface="ＭＳ Ｐゴシック" charset="0"/>
              </a:rPr>
              <a:pPr/>
              <a:t>‹#›</a:t>
            </a:fld>
            <a:endParaRPr lang="pt-BR"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3653640935"/>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95300" y="635636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4A0092E-5954-44C8-B7DA-8932B2BE53E4}" type="datetimeFigureOut">
              <a:rPr lang="pt-BR" smtClean="0">
                <a:solidFill>
                  <a:prstClr val="black">
                    <a:tint val="75000"/>
                  </a:prstClr>
                </a:solidFill>
                <a:latin typeface="Calibri"/>
              </a:rPr>
              <a:pPr fontAlgn="auto">
                <a:spcBef>
                  <a:spcPts val="0"/>
                </a:spcBef>
                <a:spcAft>
                  <a:spcPts val="0"/>
                </a:spcAft>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384550" y="635636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7099300" y="635636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DB85571-CDD4-4F08-95A8-FAF8CCFB151E}" type="slidenum">
              <a:rPr lang="pt-BR" smtClean="0">
                <a:solidFill>
                  <a:prstClr val="black">
                    <a:tint val="75000"/>
                  </a:prstClr>
                </a:solidFill>
                <a:latin typeface="Calibri"/>
              </a:rPr>
              <a:pPr fontAlgn="auto">
                <a:spcBef>
                  <a:spcPts val="0"/>
                </a:spcBef>
                <a:spcAft>
                  <a:spcPts val="0"/>
                </a:spcAft>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929140498"/>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B84E0B-5B43-40F1-A453-A339C02D7904}" type="datetimeFigureOut">
              <a:rPr lang="pt-BR" smtClean="0">
                <a:solidFill>
                  <a:prstClr val="black">
                    <a:tint val="75000"/>
                  </a:prstClr>
                </a:solidFill>
                <a:latin typeface="Calibri"/>
              </a:rPr>
              <a:pPr fontAlgn="auto">
                <a:spcBef>
                  <a:spcPts val="0"/>
                </a:spcBef>
                <a:spcAft>
                  <a:spcPts val="0"/>
                </a:spcAft>
              </a:pPr>
              <a:t>12/3/13</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6D4889D-3F5C-4260-9EC0-1516EB54B649}" type="slidenum">
              <a:rPr lang="pt-BR" smtClean="0">
                <a:solidFill>
                  <a:prstClr val="black">
                    <a:tint val="75000"/>
                  </a:prstClr>
                </a:solidFill>
                <a:latin typeface="Calibri"/>
              </a:rPr>
              <a:pPr fontAlgn="auto">
                <a:spcBef>
                  <a:spcPts val="0"/>
                </a:spcBef>
                <a:spcAft>
                  <a:spcPts val="0"/>
                </a:spcAft>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86197278"/>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146" name="Espaço Reservado para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6147" name="Espaço Reservado para Texto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95300" y="635643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9737975-12B3-4F66-8604-41CB99E04069}" type="datetimeFigureOut">
              <a:rPr lang="pt-BR"/>
              <a:pPr>
                <a:defRPr/>
              </a:pPr>
              <a:t>12/3/13</a:t>
            </a:fld>
            <a:endParaRPr lang="pt-BR"/>
          </a:p>
        </p:txBody>
      </p:sp>
      <p:sp>
        <p:nvSpPr>
          <p:cNvPr id="5" name="Espaço Reservado para Rodapé 4"/>
          <p:cNvSpPr>
            <a:spLocks noGrp="1"/>
          </p:cNvSpPr>
          <p:nvPr>
            <p:ph type="ftr" sz="quarter" idx="3"/>
          </p:nvPr>
        </p:nvSpPr>
        <p:spPr>
          <a:xfrm>
            <a:off x="3384550" y="635643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pt-BR"/>
          </a:p>
        </p:txBody>
      </p:sp>
      <p:sp>
        <p:nvSpPr>
          <p:cNvPr id="6" name="Espaço Reservado para Número de Slide 5"/>
          <p:cNvSpPr>
            <a:spLocks noGrp="1"/>
          </p:cNvSpPr>
          <p:nvPr>
            <p:ph type="sldNum" sz="quarter" idx="4"/>
          </p:nvPr>
        </p:nvSpPr>
        <p:spPr>
          <a:xfrm>
            <a:off x="7099300" y="635643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9F82F3D-A14A-457D-89DB-FEFD0B6D4035}"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xmlns:p14="http://schemas.microsoft.com/office/powerpoint/2010/mai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Espaço Reservado para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9219" name="Espaço Reservado para Texto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95300" y="635643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B2A6794E-591E-43CE-A4FE-4EECEF199453}" type="datetimeFigureOut">
              <a:rPr lang="pt-BR"/>
              <a:pPr>
                <a:defRPr/>
              </a:pPr>
              <a:t>12/3/13</a:t>
            </a:fld>
            <a:endParaRPr lang="pt-BR"/>
          </a:p>
        </p:txBody>
      </p:sp>
      <p:sp>
        <p:nvSpPr>
          <p:cNvPr id="5" name="Espaço Reservado para Rodapé 4"/>
          <p:cNvSpPr>
            <a:spLocks noGrp="1"/>
          </p:cNvSpPr>
          <p:nvPr>
            <p:ph type="ftr" sz="quarter" idx="3"/>
          </p:nvPr>
        </p:nvSpPr>
        <p:spPr>
          <a:xfrm>
            <a:off x="3384550" y="635643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pt-BR"/>
          </a:p>
        </p:txBody>
      </p:sp>
      <p:sp>
        <p:nvSpPr>
          <p:cNvPr id="6" name="Espaço Reservado para Número de Slide 5"/>
          <p:cNvSpPr>
            <a:spLocks noGrp="1"/>
          </p:cNvSpPr>
          <p:nvPr>
            <p:ph type="sldNum" sz="quarter" idx="4"/>
          </p:nvPr>
        </p:nvSpPr>
        <p:spPr>
          <a:xfrm>
            <a:off x="7099300" y="635643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F34F69B-0DE7-4ABD-9D18-E6C210613B96}"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BR" smtClean="0"/>
          </a:p>
        </p:txBody>
      </p:sp>
      <p:sp>
        <p:nvSpPr>
          <p:cNvPr id="10243" name="Text Placeholder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smtClean="0"/>
          </a:p>
        </p:txBody>
      </p:sp>
      <p:sp>
        <p:nvSpPr>
          <p:cNvPr id="4" name="Date Placeholder 3"/>
          <p:cNvSpPr>
            <a:spLocks noGrp="1"/>
          </p:cNvSpPr>
          <p:nvPr>
            <p:ph type="dt" sz="half" idx="2"/>
          </p:nvPr>
        </p:nvSpPr>
        <p:spPr>
          <a:xfrm>
            <a:off x="495300" y="635643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68F610F-7853-4489-AF25-413C037B3B0A}" type="datetimeFigureOut">
              <a:rPr lang="pt-BR"/>
              <a:pPr>
                <a:defRPr/>
              </a:pPr>
              <a:t>12/3/13</a:t>
            </a:fld>
            <a:endParaRPr lang="pt-BR"/>
          </a:p>
        </p:txBody>
      </p:sp>
      <p:sp>
        <p:nvSpPr>
          <p:cNvPr id="5" name="Footer Placeholder 4"/>
          <p:cNvSpPr>
            <a:spLocks noGrp="1"/>
          </p:cNvSpPr>
          <p:nvPr>
            <p:ph type="ftr" sz="quarter" idx="3"/>
          </p:nvPr>
        </p:nvSpPr>
        <p:spPr>
          <a:xfrm>
            <a:off x="3384550" y="635643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pt-BR"/>
          </a:p>
        </p:txBody>
      </p:sp>
      <p:sp>
        <p:nvSpPr>
          <p:cNvPr id="6" name="Slide Number Placeholder 5"/>
          <p:cNvSpPr>
            <a:spLocks noGrp="1"/>
          </p:cNvSpPr>
          <p:nvPr>
            <p:ph type="sldNum" sz="quarter" idx="4"/>
          </p:nvPr>
        </p:nvSpPr>
        <p:spPr>
          <a:xfrm>
            <a:off x="7099300" y="635643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9E7FAF9-2A4A-4A76-ABA7-61E2236A85D2}"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5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BR" smtClean="0"/>
          </a:p>
        </p:txBody>
      </p:sp>
      <p:sp>
        <p:nvSpPr>
          <p:cNvPr id="10243" name="Text Placeholder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smtClean="0"/>
          </a:p>
        </p:txBody>
      </p:sp>
      <p:sp>
        <p:nvSpPr>
          <p:cNvPr id="4" name="Date Placeholder 3"/>
          <p:cNvSpPr>
            <a:spLocks noGrp="1"/>
          </p:cNvSpPr>
          <p:nvPr>
            <p:ph type="dt" sz="half" idx="2"/>
          </p:nvPr>
        </p:nvSpPr>
        <p:spPr>
          <a:xfrm>
            <a:off x="495300" y="635643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68F610F-7853-4489-AF25-413C037B3B0A}" type="datetimeFigureOut">
              <a:rPr lang="pt-BR"/>
              <a:pPr>
                <a:defRPr/>
              </a:pPr>
              <a:t>12/3/13</a:t>
            </a:fld>
            <a:endParaRPr lang="pt-BR"/>
          </a:p>
        </p:txBody>
      </p:sp>
      <p:sp>
        <p:nvSpPr>
          <p:cNvPr id="5" name="Footer Placeholder 4"/>
          <p:cNvSpPr>
            <a:spLocks noGrp="1"/>
          </p:cNvSpPr>
          <p:nvPr>
            <p:ph type="ftr" sz="quarter" idx="3"/>
          </p:nvPr>
        </p:nvSpPr>
        <p:spPr>
          <a:xfrm>
            <a:off x="3384550" y="635643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pt-BR"/>
          </a:p>
        </p:txBody>
      </p:sp>
      <p:sp>
        <p:nvSpPr>
          <p:cNvPr id="6" name="Slide Number Placeholder 5"/>
          <p:cNvSpPr>
            <a:spLocks noGrp="1"/>
          </p:cNvSpPr>
          <p:nvPr>
            <p:ph type="sldNum" sz="quarter" idx="4"/>
          </p:nvPr>
        </p:nvSpPr>
        <p:spPr>
          <a:xfrm>
            <a:off x="7099300" y="635643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9E7FAF9-2A4A-4A76-ABA7-61E2236A85D2}"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www.ifsc.usp.br/images/stories/logomarcas/logo_ifsc_laranja_600x162.jp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552" y="-27383"/>
            <a:ext cx="2664296" cy="71936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Espaço Reservado para Título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9219" name="Espaço Reservado para Texto 2"/>
          <p:cNvSpPr>
            <a:spLocks noGrp="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95300" y="635643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B2A6794E-591E-43CE-A4FE-4EECEF199453}" type="datetimeFigureOut">
              <a:rPr lang="pt-BR"/>
              <a:pPr>
                <a:defRPr/>
              </a:pPr>
              <a:t>12/3/13</a:t>
            </a:fld>
            <a:endParaRPr lang="pt-BR"/>
          </a:p>
        </p:txBody>
      </p:sp>
      <p:sp>
        <p:nvSpPr>
          <p:cNvPr id="5" name="Espaço Reservado para Rodapé 4"/>
          <p:cNvSpPr>
            <a:spLocks noGrp="1"/>
          </p:cNvSpPr>
          <p:nvPr>
            <p:ph type="ftr" sz="quarter" idx="3"/>
          </p:nvPr>
        </p:nvSpPr>
        <p:spPr>
          <a:xfrm>
            <a:off x="3384550" y="635643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pt-BR"/>
          </a:p>
        </p:txBody>
      </p:sp>
      <p:sp>
        <p:nvSpPr>
          <p:cNvPr id="6" name="Espaço Reservado para Número de Slide 5"/>
          <p:cNvSpPr>
            <a:spLocks noGrp="1"/>
          </p:cNvSpPr>
          <p:nvPr>
            <p:ph type="sldNum" sz="quarter" idx="4"/>
          </p:nvPr>
        </p:nvSpPr>
        <p:spPr>
          <a:xfrm>
            <a:off x="7099300" y="635643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F34F69B-0DE7-4ABD-9D18-E6C210613B96}"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967383" y="3536156"/>
            <a:ext cx="7971234"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419" tIns="37419" rIns="37419" bIns="3741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967383" y="1152008"/>
            <a:ext cx="7971234"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419" tIns="37419" rIns="37419" bIns="37419"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15396870"/>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ransition xmlns:p14="http://schemas.microsoft.com/office/powerpoint/2010/main"/>
  <p:txStyles>
    <p:titleStyle>
      <a:lvl1pPr algn="ctr" rtl="0" fontAlgn="base">
        <a:spcBef>
          <a:spcPct val="0"/>
        </a:spcBef>
        <a:spcAft>
          <a:spcPct val="0"/>
        </a:spcAft>
        <a:defRPr sz="6200">
          <a:solidFill>
            <a:schemeClr val="tx1"/>
          </a:solidFill>
          <a:latin typeface="+mj-lt"/>
          <a:ea typeface="+mj-ea"/>
          <a:cs typeface="+mj-cs"/>
          <a:sym typeface="Gill Sans" charset="0"/>
        </a:defRPr>
      </a:lvl1pPr>
      <a:lvl2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5pPr>
      <a:lvl6pPr marL="336774"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6pPr>
      <a:lvl7pPr marL="673547"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7pPr>
      <a:lvl8pPr marL="1010321"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8pPr>
      <a:lvl9pPr marL="1347094"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700">
          <a:solidFill>
            <a:schemeClr val="tx1"/>
          </a:solidFill>
          <a:latin typeface="+mn-lt"/>
          <a:ea typeface="+mn-ea"/>
          <a:cs typeface="+mn-cs"/>
          <a:sym typeface="Gill Sans" charset="0"/>
        </a:defRPr>
      </a:lvl1pPr>
      <a:lvl2pPr algn="ctr" rtl="0" fontAlgn="base">
        <a:spcBef>
          <a:spcPct val="0"/>
        </a:spcBef>
        <a:spcAft>
          <a:spcPct val="0"/>
        </a:spcAft>
        <a:defRPr sz="2700">
          <a:solidFill>
            <a:schemeClr val="tx1"/>
          </a:solidFill>
          <a:latin typeface="+mn-lt"/>
          <a:ea typeface="+mn-ea"/>
          <a:cs typeface="+mn-cs"/>
          <a:sym typeface="Gill Sans" charset="0"/>
        </a:defRPr>
      </a:lvl2pPr>
      <a:lvl3pPr algn="ctr" rtl="0" fontAlgn="base">
        <a:spcBef>
          <a:spcPct val="0"/>
        </a:spcBef>
        <a:spcAft>
          <a:spcPct val="0"/>
        </a:spcAft>
        <a:defRPr sz="2700">
          <a:solidFill>
            <a:schemeClr val="tx1"/>
          </a:solidFill>
          <a:latin typeface="+mn-lt"/>
          <a:ea typeface="+mn-ea"/>
          <a:cs typeface="+mn-cs"/>
          <a:sym typeface="Gill Sans" charset="0"/>
        </a:defRPr>
      </a:lvl3pPr>
      <a:lvl4pPr algn="ctr" rtl="0" fontAlgn="base">
        <a:spcBef>
          <a:spcPct val="0"/>
        </a:spcBef>
        <a:spcAft>
          <a:spcPct val="0"/>
        </a:spcAft>
        <a:defRPr sz="2700">
          <a:solidFill>
            <a:schemeClr val="tx1"/>
          </a:solidFill>
          <a:latin typeface="+mn-lt"/>
          <a:ea typeface="+mn-ea"/>
          <a:cs typeface="+mn-cs"/>
          <a:sym typeface="Gill Sans" charset="0"/>
        </a:defRPr>
      </a:lvl4pPr>
      <a:lvl5pPr algn="ctr" rtl="0" fontAlgn="base">
        <a:spcBef>
          <a:spcPct val="0"/>
        </a:spcBef>
        <a:spcAft>
          <a:spcPct val="0"/>
        </a:spcAft>
        <a:defRPr sz="2700">
          <a:solidFill>
            <a:schemeClr val="tx1"/>
          </a:solidFill>
          <a:latin typeface="+mn-lt"/>
          <a:ea typeface="+mn-ea"/>
          <a:cs typeface="+mn-cs"/>
          <a:sym typeface="Gill Sans" charset="0"/>
        </a:defRPr>
      </a:lvl5pPr>
      <a:lvl6pPr marL="336774" algn="ctr" rtl="0" fontAlgn="base">
        <a:spcBef>
          <a:spcPct val="0"/>
        </a:spcBef>
        <a:spcAft>
          <a:spcPct val="0"/>
        </a:spcAft>
        <a:defRPr sz="2700">
          <a:solidFill>
            <a:schemeClr val="tx1"/>
          </a:solidFill>
          <a:latin typeface="+mn-lt"/>
          <a:ea typeface="+mn-ea"/>
          <a:cs typeface="+mn-cs"/>
          <a:sym typeface="Gill Sans" charset="0"/>
        </a:defRPr>
      </a:lvl6pPr>
      <a:lvl7pPr marL="673547" algn="ctr" rtl="0" fontAlgn="base">
        <a:spcBef>
          <a:spcPct val="0"/>
        </a:spcBef>
        <a:spcAft>
          <a:spcPct val="0"/>
        </a:spcAft>
        <a:defRPr sz="2700">
          <a:solidFill>
            <a:schemeClr val="tx1"/>
          </a:solidFill>
          <a:latin typeface="+mn-lt"/>
          <a:ea typeface="+mn-ea"/>
          <a:cs typeface="+mn-cs"/>
          <a:sym typeface="Gill Sans" charset="0"/>
        </a:defRPr>
      </a:lvl7pPr>
      <a:lvl8pPr marL="1010321" algn="ctr" rtl="0" fontAlgn="base">
        <a:spcBef>
          <a:spcPct val="0"/>
        </a:spcBef>
        <a:spcAft>
          <a:spcPct val="0"/>
        </a:spcAft>
        <a:defRPr sz="2700">
          <a:solidFill>
            <a:schemeClr val="tx1"/>
          </a:solidFill>
          <a:latin typeface="+mn-lt"/>
          <a:ea typeface="+mn-ea"/>
          <a:cs typeface="+mn-cs"/>
          <a:sym typeface="Gill Sans" charset="0"/>
        </a:defRPr>
      </a:lvl8pPr>
      <a:lvl9pPr marL="1347094" algn="ctr" rtl="0" fontAlgn="base">
        <a:spcBef>
          <a:spcPct val="0"/>
        </a:spcBef>
        <a:spcAft>
          <a:spcPct val="0"/>
        </a:spcAft>
        <a:defRPr sz="2700">
          <a:solidFill>
            <a:schemeClr val="tx1"/>
          </a:solidFill>
          <a:latin typeface="+mn-lt"/>
          <a:ea typeface="+mn-ea"/>
          <a:cs typeface="+mn-cs"/>
          <a:sym typeface="Gill Sans" charset="0"/>
        </a:defRPr>
      </a:lvl9pPr>
    </p:bodyStyle>
    <p:otherStyle>
      <a:defPPr>
        <a:defRPr lang="en-US"/>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67383" y="178594"/>
            <a:ext cx="7971234"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416" tIns="37416" rIns="37416" bIns="37416"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967383" y="1946675"/>
            <a:ext cx="7971234"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7416" tIns="37416" rIns="37416" bIns="37416"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227737700"/>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ransition xmlns:p14="http://schemas.microsoft.com/office/powerpoint/2010/main"/>
  <p:txStyles>
    <p:titleStyle>
      <a:lvl1pPr algn="ctr" rtl="0" fontAlgn="base">
        <a:spcBef>
          <a:spcPct val="0"/>
        </a:spcBef>
        <a:spcAft>
          <a:spcPct val="0"/>
        </a:spcAft>
        <a:defRPr sz="6200">
          <a:solidFill>
            <a:schemeClr val="tx1"/>
          </a:solidFill>
          <a:latin typeface="+mj-lt"/>
          <a:ea typeface="+mj-ea"/>
          <a:cs typeface="+mj-cs"/>
          <a:sym typeface="Gill Sans" charset="0"/>
        </a:defRPr>
      </a:lvl1pPr>
      <a:lvl2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5pPr>
      <a:lvl6pPr marL="336752"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6pPr>
      <a:lvl7pPr marL="673503"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7pPr>
      <a:lvl8pPr marL="1010255"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8pPr>
      <a:lvl9pPr marL="1347006" algn="ctr" rtl="0" fontAlgn="base">
        <a:spcBef>
          <a:spcPct val="0"/>
        </a:spcBef>
        <a:spcAft>
          <a:spcPct val="0"/>
        </a:spcAft>
        <a:defRPr sz="6200">
          <a:solidFill>
            <a:schemeClr val="tx1"/>
          </a:solidFill>
          <a:latin typeface="Gill Sans" charset="0"/>
          <a:ea typeface="ヒラギノ角ゴ ProN W3" charset="0"/>
          <a:cs typeface="ヒラギノ角ゴ ProN W3" charset="0"/>
          <a:sym typeface="Gill Sans" charset="0"/>
        </a:defRPr>
      </a:lvl9pPr>
    </p:titleStyle>
    <p:bodyStyle>
      <a:lvl1pPr marL="617378"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1pPr>
      <a:lvl2pPr marL="944775"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2pPr>
      <a:lvl3pPr marL="1272173"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3pPr>
      <a:lvl4pPr marL="1599569"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4pPr>
      <a:lvl5pPr marL="1926967"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5pPr>
      <a:lvl6pPr marL="2263718"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6pPr>
      <a:lvl7pPr marL="2600470"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7pPr>
      <a:lvl8pPr marL="2937220"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8pPr>
      <a:lvl9pPr marL="3273973" indent="-420940" algn="l" rtl="0" fontAlgn="base">
        <a:spcBef>
          <a:spcPts val="1768"/>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en-US"/>
      </a:defPPr>
      <a:lvl1pPr marL="0" algn="l" defTabSz="336752" rtl="0" eaLnBrk="1" latinLnBrk="0" hangingPunct="1">
        <a:defRPr sz="1300" kern="1200">
          <a:solidFill>
            <a:schemeClr val="tx1"/>
          </a:solidFill>
          <a:latin typeface="+mn-lt"/>
          <a:ea typeface="+mn-ea"/>
          <a:cs typeface="+mn-cs"/>
        </a:defRPr>
      </a:lvl1pPr>
      <a:lvl2pPr marL="336752" algn="l" defTabSz="336752" rtl="0" eaLnBrk="1" latinLnBrk="0" hangingPunct="1">
        <a:defRPr sz="1300" kern="1200">
          <a:solidFill>
            <a:schemeClr val="tx1"/>
          </a:solidFill>
          <a:latin typeface="+mn-lt"/>
          <a:ea typeface="+mn-ea"/>
          <a:cs typeface="+mn-cs"/>
        </a:defRPr>
      </a:lvl2pPr>
      <a:lvl3pPr marL="673503" algn="l" defTabSz="336752" rtl="0" eaLnBrk="1" latinLnBrk="0" hangingPunct="1">
        <a:defRPr sz="1300" kern="1200">
          <a:solidFill>
            <a:schemeClr val="tx1"/>
          </a:solidFill>
          <a:latin typeface="+mn-lt"/>
          <a:ea typeface="+mn-ea"/>
          <a:cs typeface="+mn-cs"/>
        </a:defRPr>
      </a:lvl3pPr>
      <a:lvl4pPr marL="1010255" algn="l" defTabSz="336752" rtl="0" eaLnBrk="1" latinLnBrk="0" hangingPunct="1">
        <a:defRPr sz="1300" kern="1200">
          <a:solidFill>
            <a:schemeClr val="tx1"/>
          </a:solidFill>
          <a:latin typeface="+mn-lt"/>
          <a:ea typeface="+mn-ea"/>
          <a:cs typeface="+mn-cs"/>
        </a:defRPr>
      </a:lvl4pPr>
      <a:lvl5pPr marL="1347006" algn="l" defTabSz="336752" rtl="0" eaLnBrk="1" latinLnBrk="0" hangingPunct="1">
        <a:defRPr sz="1300" kern="1200">
          <a:solidFill>
            <a:schemeClr val="tx1"/>
          </a:solidFill>
          <a:latin typeface="+mn-lt"/>
          <a:ea typeface="+mn-ea"/>
          <a:cs typeface="+mn-cs"/>
        </a:defRPr>
      </a:lvl5pPr>
      <a:lvl6pPr marL="1683758" algn="l" defTabSz="336752" rtl="0" eaLnBrk="1" latinLnBrk="0" hangingPunct="1">
        <a:defRPr sz="1300" kern="1200">
          <a:solidFill>
            <a:schemeClr val="tx1"/>
          </a:solidFill>
          <a:latin typeface="+mn-lt"/>
          <a:ea typeface="+mn-ea"/>
          <a:cs typeface="+mn-cs"/>
        </a:defRPr>
      </a:lvl6pPr>
      <a:lvl7pPr marL="2020509" algn="l" defTabSz="336752" rtl="0" eaLnBrk="1" latinLnBrk="0" hangingPunct="1">
        <a:defRPr sz="1300" kern="1200">
          <a:solidFill>
            <a:schemeClr val="tx1"/>
          </a:solidFill>
          <a:latin typeface="+mn-lt"/>
          <a:ea typeface="+mn-ea"/>
          <a:cs typeface="+mn-cs"/>
        </a:defRPr>
      </a:lvl7pPr>
      <a:lvl8pPr marL="2357261" algn="l" defTabSz="336752" rtl="0" eaLnBrk="1" latinLnBrk="0" hangingPunct="1">
        <a:defRPr sz="1300" kern="1200">
          <a:solidFill>
            <a:schemeClr val="tx1"/>
          </a:solidFill>
          <a:latin typeface="+mn-lt"/>
          <a:ea typeface="+mn-ea"/>
          <a:cs typeface="+mn-cs"/>
        </a:defRPr>
      </a:lvl8pPr>
      <a:lvl9pPr marL="2694011" algn="l" defTabSz="33675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8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5.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g"/><Relationship Id="rId1" Type="http://schemas.openxmlformats.org/officeDocument/2006/relationships/slideLayout" Target="../slideLayouts/slideLayout170.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9" Type="http://schemas.openxmlformats.org/officeDocument/2006/relationships/image" Target="../media/image22.jpg"/><Relationship Id="rId1" Type="http://schemas.openxmlformats.org/officeDocument/2006/relationships/slideLayout" Target="../slideLayouts/slideLayout170.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2.jpg"/><Relationship Id="rId6" Type="http://schemas.openxmlformats.org/officeDocument/2006/relationships/image" Target="../media/image26.jp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170.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wmf"/><Relationship Id="rId7" Type="http://schemas.openxmlformats.org/officeDocument/2006/relationships/image" Target="../media/image32.wmf"/><Relationship Id="rId8"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1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jpeg"/><Relationship Id="rId1" Type="http://schemas.openxmlformats.org/officeDocument/2006/relationships/slideLayout" Target="../slideLayouts/slideLayout116.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116.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jpeg"/><Relationship Id="rId1" Type="http://schemas.openxmlformats.org/officeDocument/2006/relationships/slideLayout" Target="../slideLayouts/slideLayout11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11" Type="http://schemas.openxmlformats.org/officeDocument/2006/relationships/hyperlink" Target="http://www.nanomedicina.br/" TargetMode="External"/><Relationship Id="rId12" Type="http://schemas.openxmlformats.org/officeDocument/2006/relationships/hyperlink" Target="http://www.twitter.com/nanomedicina" TargetMode="External"/><Relationship Id="rId13" Type="http://schemas.openxmlformats.org/officeDocument/2006/relationships/image" Target="../media/image55.jpeg"/><Relationship Id="rId1" Type="http://schemas.openxmlformats.org/officeDocument/2006/relationships/slideLayout" Target="../slideLayouts/slideLayout126.xml"/><Relationship Id="rId2" Type="http://schemas.openxmlformats.org/officeDocument/2006/relationships/notesSlide" Target="../notesSlides/notesSlide10.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png"/><Relationship Id="rId9" Type="http://schemas.openxmlformats.org/officeDocument/2006/relationships/image" Target="../media/image53.jpeg"/><Relationship Id="rId10" Type="http://schemas.openxmlformats.org/officeDocument/2006/relationships/image" Target="../media/image54.emf"/></Relationships>
</file>

<file path=ppt/slides/_rels/slide26.xml.rels><?xml version="1.0" encoding="UTF-8" standalone="yes"?>
<Relationships xmlns="http://schemas.openxmlformats.org/package/2006/relationships"><Relationship Id="rId9" Type="http://schemas.openxmlformats.org/officeDocument/2006/relationships/oleObject" Target="../embeddings/oleObject2.bin"/><Relationship Id="rId20" Type="http://schemas.openxmlformats.org/officeDocument/2006/relationships/image" Target="../media/image72.emf"/><Relationship Id="rId21" Type="http://schemas.openxmlformats.org/officeDocument/2006/relationships/oleObject" Target="../embeddings/oleObject4.bin"/><Relationship Id="rId22" Type="http://schemas.openxmlformats.org/officeDocument/2006/relationships/image" Target="../media/image58.wmf"/><Relationship Id="rId10" Type="http://schemas.openxmlformats.org/officeDocument/2006/relationships/image" Target="../media/image56.emf"/><Relationship Id="rId11" Type="http://schemas.openxmlformats.org/officeDocument/2006/relationships/oleObject" Target="../embeddings/oleObject3.bin"/><Relationship Id="rId12" Type="http://schemas.openxmlformats.org/officeDocument/2006/relationships/image" Target="../media/image57.wmf"/><Relationship Id="rId13" Type="http://schemas.openxmlformats.org/officeDocument/2006/relationships/image" Target="../media/image65.emf"/><Relationship Id="rId14" Type="http://schemas.openxmlformats.org/officeDocument/2006/relationships/image" Target="../media/image66.jpeg"/><Relationship Id="rId15" Type="http://schemas.openxmlformats.org/officeDocument/2006/relationships/image" Target="../media/image67.jpeg"/><Relationship Id="rId16" Type="http://schemas.openxmlformats.org/officeDocument/2006/relationships/image" Target="../media/image68.jpeg"/><Relationship Id="rId17" Type="http://schemas.openxmlformats.org/officeDocument/2006/relationships/image" Target="../media/image69.png"/><Relationship Id="rId18" Type="http://schemas.openxmlformats.org/officeDocument/2006/relationships/image" Target="../media/image70.png"/><Relationship Id="rId19" Type="http://schemas.openxmlformats.org/officeDocument/2006/relationships/image" Target="../media/image71.png"/><Relationship Id="rId1" Type="http://schemas.openxmlformats.org/officeDocument/2006/relationships/vmlDrawing" Target="../drawings/vmlDrawing2.vml"/><Relationship Id="rId2" Type="http://schemas.openxmlformats.org/officeDocument/2006/relationships/slideLayout" Target="../slideLayouts/slideLayout131.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png"/></Relationships>
</file>

<file path=ppt/slides/_rels/slide27.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83.png"/><Relationship Id="rId14" Type="http://schemas.openxmlformats.org/officeDocument/2006/relationships/image" Target="../media/image84.gif"/><Relationship Id="rId15" Type="http://schemas.openxmlformats.org/officeDocument/2006/relationships/image" Target="../media/image85.png"/><Relationship Id="rId1" Type="http://schemas.openxmlformats.org/officeDocument/2006/relationships/slideLayout" Target="../slideLayouts/slideLayout158.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74.gif"/><Relationship Id="rId5" Type="http://schemas.openxmlformats.org/officeDocument/2006/relationships/image" Target="../media/image75.gif"/><Relationship Id="rId6" Type="http://schemas.openxmlformats.org/officeDocument/2006/relationships/image" Target="../media/image76.png"/><Relationship Id="rId7" Type="http://schemas.openxmlformats.org/officeDocument/2006/relationships/image" Target="../media/image77.gif"/><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s>
</file>

<file path=ppt/slides/_rels/slide28.xml.rels><?xml version="1.0" encoding="UTF-8" standalone="yes"?>
<Relationships xmlns="http://schemas.openxmlformats.org/package/2006/relationships"><Relationship Id="rId11" Type="http://schemas.openxmlformats.org/officeDocument/2006/relationships/image" Target="../media/image95.jpeg"/><Relationship Id="rId12" Type="http://schemas.openxmlformats.org/officeDocument/2006/relationships/image" Target="../media/image96.jpeg"/><Relationship Id="rId13" Type="http://schemas.openxmlformats.org/officeDocument/2006/relationships/image" Target="../media/image97.png"/><Relationship Id="rId14" Type="http://schemas.openxmlformats.org/officeDocument/2006/relationships/image" Target="../media/image98.png"/><Relationship Id="rId1" Type="http://schemas.openxmlformats.org/officeDocument/2006/relationships/slideLayout" Target="../slideLayouts/slideLayout24.xml"/><Relationship Id="rId2" Type="http://schemas.openxmlformats.org/officeDocument/2006/relationships/image" Target="../media/image86.jpeg"/><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pn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jpeg"/><Relationship Id="rId5" Type="http://schemas.openxmlformats.org/officeDocument/2006/relationships/image" Target="../media/image102.emf"/><Relationship Id="rId1" Type="http://schemas.openxmlformats.org/officeDocument/2006/relationships/slideLayout" Target="../slideLayouts/slideLayout137.xml"/><Relationship Id="rId2" Type="http://schemas.openxmlformats.org/officeDocument/2006/relationships/image" Target="../media/image9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2.xml"/><Relationship Id="rId3" Type="http://schemas.openxmlformats.org/officeDocument/2006/relationships/image" Target="../media/image103.emf"/></Relationships>
</file>

<file path=ppt/slides/_rels/slide31.xml.rels><?xml version="1.0" encoding="UTF-8" standalone="yes"?>
<Relationships xmlns="http://schemas.openxmlformats.org/package/2006/relationships"><Relationship Id="rId3" Type="http://schemas.openxmlformats.org/officeDocument/2006/relationships/image" Target="../media/image104.tiff"/><Relationship Id="rId4" Type="http://schemas.openxmlformats.org/officeDocument/2006/relationships/image" Target="../media/image105.tiff"/><Relationship Id="rId1" Type="http://schemas.openxmlformats.org/officeDocument/2006/relationships/slideLayout" Target="../slideLayouts/slideLayout14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slideLayout" Target="../slideLayouts/slideLayout181.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111.jpeg"/><Relationship Id="rId7" Type="http://schemas.openxmlformats.org/officeDocument/2006/relationships/image" Target="../media/image112.jpeg"/><Relationship Id="rId1" Type="http://schemas.openxmlformats.org/officeDocument/2006/relationships/slideLayout" Target="../slideLayouts/slideLayout18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1" Type="http://schemas.openxmlformats.org/officeDocument/2006/relationships/slideLayout" Target="../slideLayouts/slideLayout58.xml"/><Relationship Id="rId2"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emf"/><Relationship Id="rId5" Type="http://schemas.openxmlformats.org/officeDocument/2006/relationships/image" Target="../media/image121.png"/><Relationship Id="rId6" Type="http://schemas.openxmlformats.org/officeDocument/2006/relationships/image" Target="../media/image122.jpeg"/><Relationship Id="rId1" Type="http://schemas.openxmlformats.org/officeDocument/2006/relationships/slideLayout" Target="../slideLayouts/slideLayout58.xml"/><Relationship Id="rId2" Type="http://schemas.openxmlformats.org/officeDocument/2006/relationships/image" Target="../media/image118.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hyperlink" Target="http://cepof.ifsc.usp.br/imgPhotos/plasmonics/plasmonic_1.jpg" TargetMode="External"/><Relationship Id="rId7" Type="http://schemas.openxmlformats.org/officeDocument/2006/relationships/image" Target="../media/image125.jpeg"/><Relationship Id="rId8" Type="http://schemas.openxmlformats.org/officeDocument/2006/relationships/image" Target="../media/image126.jpeg"/><Relationship Id="rId1" Type="http://schemas.openxmlformats.org/officeDocument/2006/relationships/slideLayout" Target="../slideLayouts/slideLayout58.xml"/><Relationship Id="rId2"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oleObject" Target="../embeddings/oleObject5.bin"/><Relationship Id="rId6" Type="http://schemas.openxmlformats.org/officeDocument/2006/relationships/image" Target="../media/image127.wmf"/><Relationship Id="rId7" Type="http://schemas.openxmlformats.org/officeDocument/2006/relationships/image" Target="../media/image130.jpeg"/><Relationship Id="rId8" Type="http://schemas.openxmlformats.org/officeDocument/2006/relationships/image" Target="../media/image131.jpeg"/><Relationship Id="rId9" Type="http://schemas.openxmlformats.org/officeDocument/2006/relationships/image" Target="../media/image132.png"/><Relationship Id="rId10" Type="http://schemas.openxmlformats.org/officeDocument/2006/relationships/image" Target="../media/image133.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png"/><Relationship Id="rId5"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image" Target="../media/image1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40.png"/><Relationship Id="rId3" Type="http://schemas.openxmlformats.org/officeDocument/2006/relationships/image" Target="../media/image141.emf"/></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emf"/><Relationship Id="rId1" Type="http://schemas.openxmlformats.org/officeDocument/2006/relationships/slideLayout" Target="../slideLayouts/slideLayout104.xml"/><Relationship Id="rId2" Type="http://schemas.openxmlformats.org/officeDocument/2006/relationships/image" Target="../media/image142.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 Type="http://schemas.openxmlformats.org/officeDocument/2006/relationships/slideLayout" Target="../slideLayouts/slideLayout12.xml"/><Relationship Id="rId2"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1" Type="http://schemas.openxmlformats.org/officeDocument/2006/relationships/slideLayout" Target="../slideLayouts/slideLayout64.xml"/><Relationship Id="rId2" Type="http://schemas.openxmlformats.org/officeDocument/2006/relationships/image" Target="../media/image1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6323" name="Rectangle 6"/>
          <p:cNvSpPr>
            <a:spLocks noChangeArrowheads="1"/>
          </p:cNvSpPr>
          <p:nvPr/>
        </p:nvSpPr>
        <p:spPr bwMode="auto">
          <a:xfrm>
            <a:off x="488994" y="764784"/>
            <a:ext cx="9001125" cy="1311275"/>
          </a:xfrm>
          <a:prstGeom prst="rect">
            <a:avLst/>
          </a:prstGeom>
          <a:noFill/>
          <a:ln w="31750">
            <a:noFill/>
            <a:miter lim="800000"/>
            <a:headEnd type="none" w="sm" len="sm"/>
            <a:tailEnd type="none" w="sm" len="sm"/>
          </a:ln>
        </p:spPr>
        <p:txBody>
          <a:bodyPr>
            <a:spAutoFit/>
          </a:bodyPr>
          <a:lstStyle/>
          <a:p>
            <a:pPr algn="ctr"/>
            <a:r>
              <a:rPr lang="en-US" b="1" dirty="0">
                <a:solidFill>
                  <a:srgbClr val="FFC000"/>
                </a:solidFill>
              </a:rPr>
              <a:t>Research </a:t>
            </a:r>
            <a:r>
              <a:rPr lang="en-US" b="1" dirty="0" smtClean="0">
                <a:solidFill>
                  <a:srgbClr val="FFC000"/>
                </a:solidFill>
              </a:rPr>
              <a:t>overview</a:t>
            </a:r>
            <a:r>
              <a:rPr lang="pt-BR" b="1" dirty="0">
                <a:solidFill>
                  <a:srgbClr val="FFC000"/>
                </a:solidFill>
              </a:rPr>
              <a:t/>
            </a:r>
            <a:br>
              <a:rPr lang="pt-BR" b="1" dirty="0">
                <a:solidFill>
                  <a:srgbClr val="FFC000"/>
                </a:solidFill>
              </a:rPr>
            </a:br>
            <a:endParaRPr lang="pt-PT" b="1" dirty="0">
              <a:solidFill>
                <a:srgbClr val="FFC000"/>
              </a:solidFill>
            </a:endParaRPr>
          </a:p>
        </p:txBody>
      </p:sp>
      <p:sp>
        <p:nvSpPr>
          <p:cNvPr id="4103" name="Rectangle 7"/>
          <p:cNvSpPr>
            <a:spLocks noChangeArrowheads="1"/>
          </p:cNvSpPr>
          <p:nvPr/>
        </p:nvSpPr>
        <p:spPr bwMode="auto">
          <a:xfrm>
            <a:off x="56456" y="5229280"/>
            <a:ext cx="9849544" cy="1446550"/>
          </a:xfrm>
          <a:prstGeom prst="rect">
            <a:avLst/>
          </a:prstGeom>
          <a:noFill/>
          <a:ln w="31750">
            <a:noFill/>
            <a:miter lim="800000"/>
            <a:headEnd type="none" w="sm" len="sm"/>
            <a:tailEnd type="none" w="sm" len="sm"/>
          </a:ln>
          <a:effectLst/>
        </p:spPr>
        <p:txBody>
          <a:bodyPr wrap="square">
            <a:spAutoFit/>
          </a:bodyPr>
          <a:lstStyle/>
          <a:p>
            <a:pPr algn="ctr">
              <a:defRPr/>
            </a:pPr>
            <a:r>
              <a:rPr lang="pt-BR" sz="3200" b="1" dirty="0" smtClean="0">
                <a:solidFill>
                  <a:srgbClr val="FFFFFF"/>
                </a:solidFill>
              </a:rPr>
              <a:t>São Carlos </a:t>
            </a:r>
            <a:r>
              <a:rPr lang="pt-BR" sz="3200" b="1" dirty="0" err="1" smtClean="0">
                <a:solidFill>
                  <a:srgbClr val="FFFFFF"/>
                </a:solidFill>
              </a:rPr>
              <a:t>Institute</a:t>
            </a:r>
            <a:r>
              <a:rPr lang="pt-BR" sz="3200" b="1" dirty="0" smtClean="0">
                <a:solidFill>
                  <a:srgbClr val="FFFFFF"/>
                </a:solidFill>
              </a:rPr>
              <a:t> </a:t>
            </a:r>
            <a:r>
              <a:rPr lang="pt-BR" sz="3200" b="1" dirty="0" err="1" smtClean="0">
                <a:solidFill>
                  <a:srgbClr val="FFFFFF"/>
                </a:solidFill>
              </a:rPr>
              <a:t>of</a:t>
            </a:r>
            <a:r>
              <a:rPr lang="pt-BR" sz="3200" b="1" dirty="0" smtClean="0">
                <a:solidFill>
                  <a:srgbClr val="FFFFFF"/>
                </a:solidFill>
              </a:rPr>
              <a:t> </a:t>
            </a:r>
            <a:r>
              <a:rPr lang="pt-BR" sz="3200" b="1" dirty="0" err="1" smtClean="0">
                <a:solidFill>
                  <a:srgbClr val="FFFFFF"/>
                </a:solidFill>
              </a:rPr>
              <a:t>Physics</a:t>
            </a:r>
            <a:r>
              <a:rPr lang="pt-BR" sz="3200" b="1" dirty="0" smtClean="0">
                <a:solidFill>
                  <a:srgbClr val="FFFFFF"/>
                </a:solidFill>
              </a:rPr>
              <a:t> </a:t>
            </a:r>
          </a:p>
          <a:p>
            <a:pPr algn="ctr">
              <a:defRPr/>
            </a:pPr>
            <a:r>
              <a:rPr lang="pt-BR" sz="3200" b="1" dirty="0" err="1" smtClean="0">
                <a:solidFill>
                  <a:srgbClr val="FFFFFF"/>
                </a:solidFill>
              </a:rPr>
              <a:t>University</a:t>
            </a:r>
            <a:r>
              <a:rPr lang="pt-BR" sz="3200" b="1" dirty="0" smtClean="0">
                <a:solidFill>
                  <a:srgbClr val="FFFFFF"/>
                </a:solidFill>
              </a:rPr>
              <a:t> </a:t>
            </a:r>
            <a:r>
              <a:rPr lang="pt-BR" sz="3200" b="1" dirty="0" err="1" smtClean="0">
                <a:solidFill>
                  <a:srgbClr val="FFFFFF"/>
                </a:solidFill>
              </a:rPr>
              <a:t>of</a:t>
            </a:r>
            <a:r>
              <a:rPr lang="pt-BR" sz="3200" b="1" dirty="0" smtClean="0">
                <a:solidFill>
                  <a:srgbClr val="FFFFFF"/>
                </a:solidFill>
              </a:rPr>
              <a:t> S</a:t>
            </a:r>
            <a:r>
              <a:rPr lang="pt-BR" sz="3200" b="1" dirty="0" smtClean="0">
                <a:solidFill>
                  <a:srgbClr val="FFFFFF"/>
                </a:solidFill>
              </a:rPr>
              <a:t>ã</a:t>
            </a:r>
            <a:r>
              <a:rPr lang="pt-BR" sz="3200" b="1" dirty="0" smtClean="0">
                <a:solidFill>
                  <a:srgbClr val="FFFFFF"/>
                </a:solidFill>
              </a:rPr>
              <a:t>o Paulo</a:t>
            </a:r>
          </a:p>
          <a:p>
            <a:pPr algn="ctr">
              <a:defRPr/>
            </a:pPr>
            <a:r>
              <a:rPr lang="pt-BR" sz="2400" b="1" dirty="0" err="1" smtClean="0">
                <a:solidFill>
                  <a:srgbClr val="FFFF00"/>
                </a:solidFill>
              </a:rPr>
              <a:t>www.ifsc.usp.br</a:t>
            </a:r>
            <a:endParaRPr lang="pt-PT" sz="2800" b="1" dirty="0">
              <a:solidFill>
                <a:srgbClr val="FFFF00"/>
              </a:solidFill>
            </a:endParaRPr>
          </a:p>
        </p:txBody>
      </p:sp>
      <p:pic>
        <p:nvPicPr>
          <p:cNvPr id="9" name="Picture 2" descr="C:\Users\HERNAN~1\AppData\Local\Temp\Rar$DI01.792\AGENDA - FOTO 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8469" y="1544364"/>
            <a:ext cx="4876801" cy="32527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ERNAN~1\AppData\Local\Temp\Rar$DI01.801\AGENDA - FOT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2743" y="1544364"/>
            <a:ext cx="4876801" cy="3252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uxograma: Documento 11"/>
          <p:cNvSpPr/>
          <p:nvPr/>
        </p:nvSpPr>
        <p:spPr>
          <a:xfrm>
            <a:off x="0" y="836613"/>
            <a:ext cx="9906000" cy="6021387"/>
          </a:xfrm>
          <a:prstGeom prst="flowChartDocumen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r>
              <a:rPr lang="pt-BR" sz="1800" dirty="0">
                <a:solidFill>
                  <a:prstClr val="black"/>
                </a:solidFill>
              </a:rPr>
              <a:t>Atomic fountains based on cold cesium clouds are the basis of ultraprecise </a:t>
            </a:r>
          </a:p>
          <a:p>
            <a:pPr fontAlgn="auto">
              <a:spcBef>
                <a:spcPts val="0"/>
              </a:spcBef>
              <a:spcAft>
                <a:spcPts val="0"/>
              </a:spcAft>
              <a:defRPr/>
            </a:pPr>
            <a:r>
              <a:rPr lang="pt-BR" sz="1800" dirty="0">
                <a:solidFill>
                  <a:prstClr val="black"/>
                </a:solidFill>
              </a:rPr>
              <a:t>time and frequency standards.</a:t>
            </a: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r>
              <a:rPr lang="pt-BR" sz="1800" dirty="0">
                <a:solidFill>
                  <a:prstClr val="black"/>
                </a:solidFill>
              </a:rPr>
              <a:t>Bose-Einstein condensates are ultracold matter waves. They permit to study exotic phenomena, such as superfluidity or quantum turbulence.</a:t>
            </a: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r>
              <a:rPr lang="pt-BR" sz="1800" dirty="0">
                <a:solidFill>
                  <a:prstClr val="black"/>
                </a:solidFill>
              </a:rPr>
              <a:t>			Cold atoms in optical lattices can form photonic bands. </a:t>
            </a:r>
          </a:p>
          <a:p>
            <a:pPr fontAlgn="auto">
              <a:spcBef>
                <a:spcPts val="0"/>
              </a:spcBef>
              <a:spcAft>
                <a:spcPts val="0"/>
              </a:spcAft>
              <a:defRPr/>
            </a:pPr>
            <a:r>
              <a:rPr lang="pt-BR" sz="1800" dirty="0">
                <a:solidFill>
                  <a:prstClr val="black"/>
                </a:solidFill>
              </a:rPr>
              <a:t>			These bands can be used for new types of lasers.</a:t>
            </a:r>
          </a:p>
          <a:p>
            <a:pPr fontAlgn="auto">
              <a:spcBef>
                <a:spcPts val="0"/>
              </a:spcBef>
              <a:spcAft>
                <a:spcPts val="0"/>
              </a:spcAft>
              <a:defRPr/>
            </a:pPr>
            <a:endParaRPr lang="pt-BR" sz="1800" dirty="0">
              <a:solidFill>
                <a:prstClr val="black"/>
              </a:solidFill>
            </a:endParaRPr>
          </a:p>
        </p:txBody>
      </p:sp>
      <p:pic>
        <p:nvPicPr>
          <p:cNvPr id="70662" name="Picture 3"/>
          <p:cNvPicPr>
            <a:picLocks noChangeAspect="1" noChangeArrowheads="1"/>
          </p:cNvPicPr>
          <p:nvPr/>
        </p:nvPicPr>
        <p:blipFill>
          <a:blip r:embed="rId2" cstate="print"/>
          <a:srcRect/>
          <a:stretch>
            <a:fillRect/>
          </a:stretch>
        </p:blipFill>
        <p:spPr bwMode="auto">
          <a:xfrm>
            <a:off x="8540754" y="6172200"/>
            <a:ext cx="1249363" cy="641350"/>
          </a:xfrm>
          <a:prstGeom prst="rect">
            <a:avLst/>
          </a:prstGeom>
          <a:noFill/>
          <a:ln w="9525" algn="in">
            <a:noFill/>
            <a:miter lim="800000"/>
            <a:headEnd/>
            <a:tailEnd/>
          </a:ln>
        </p:spPr>
      </p:pic>
      <p:sp>
        <p:nvSpPr>
          <p:cNvPr id="70663" name="AutoShape 2"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68275" y="-144463"/>
            <a:ext cx="330200" cy="304801"/>
          </a:xfrm>
          <a:prstGeom prst="rect">
            <a:avLst/>
          </a:prstGeom>
          <a:noFill/>
          <a:ln w="9525">
            <a:noFill/>
            <a:miter lim="800000"/>
            <a:headEnd/>
            <a:tailEnd/>
          </a:ln>
        </p:spPr>
        <p:txBody>
          <a:bodyPr/>
          <a:lstStyle/>
          <a:p>
            <a:endParaRPr lang="en-US" sz="1800">
              <a:solidFill>
                <a:srgbClr val="000000"/>
              </a:solidFill>
              <a:latin typeface="Calibri" pitchFamily="34" charset="0"/>
            </a:endParaRPr>
          </a:p>
        </p:txBody>
      </p:sp>
      <p:sp>
        <p:nvSpPr>
          <p:cNvPr id="70664" name="AutoShape 4"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68275" y="-144463"/>
            <a:ext cx="330200" cy="304801"/>
          </a:xfrm>
          <a:prstGeom prst="rect">
            <a:avLst/>
          </a:prstGeom>
          <a:noFill/>
          <a:ln w="9525">
            <a:noFill/>
            <a:miter lim="800000"/>
            <a:headEnd/>
            <a:tailEnd/>
          </a:ln>
        </p:spPr>
        <p:txBody>
          <a:bodyPr/>
          <a:lstStyle/>
          <a:p>
            <a:endParaRPr lang="en-US" sz="1800">
              <a:solidFill>
                <a:srgbClr val="000000"/>
              </a:solidFill>
              <a:latin typeface="Calibri" pitchFamily="34" charset="0"/>
            </a:endParaRPr>
          </a:p>
        </p:txBody>
      </p:sp>
      <p:pic>
        <p:nvPicPr>
          <p:cNvPr id="70665" name="Picture 6" descr="http://workshop_pos.ifsc.usp.br/images/cepof.jpg"/>
          <p:cNvPicPr>
            <a:picLocks noChangeAspect="1" noChangeArrowheads="1"/>
          </p:cNvPicPr>
          <p:nvPr/>
        </p:nvPicPr>
        <p:blipFill>
          <a:blip r:embed="rId3" cstate="print">
            <a:clrChange>
              <a:clrFrom>
                <a:srgbClr val="FFFFFF"/>
              </a:clrFrom>
              <a:clrTo>
                <a:srgbClr val="FFFFFF">
                  <a:alpha val="0"/>
                </a:srgbClr>
              </a:clrTo>
            </a:clrChange>
            <a:lum bright="-20000"/>
          </a:blip>
          <a:srcRect/>
          <a:stretch>
            <a:fillRect/>
          </a:stretch>
        </p:blipFill>
        <p:spPr bwMode="auto">
          <a:xfrm>
            <a:off x="7475581" y="6264355"/>
            <a:ext cx="909637" cy="504825"/>
          </a:xfrm>
          <a:prstGeom prst="rect">
            <a:avLst/>
          </a:prstGeom>
          <a:noFill/>
          <a:ln w="9525">
            <a:noFill/>
            <a:miter lim="800000"/>
            <a:headEnd/>
            <a:tailEnd/>
          </a:ln>
        </p:spPr>
      </p:pic>
      <p:pic>
        <p:nvPicPr>
          <p:cNvPr id="70666" name="Grafik 13" descr="PhotBandNatureCover.jpg"/>
          <p:cNvPicPr>
            <a:picLocks noChangeAspect="1"/>
          </p:cNvPicPr>
          <p:nvPr/>
        </p:nvPicPr>
        <p:blipFill>
          <a:blip r:embed="rId4" cstate="print"/>
          <a:srcRect/>
          <a:stretch>
            <a:fillRect/>
          </a:stretch>
        </p:blipFill>
        <p:spPr bwMode="auto">
          <a:xfrm>
            <a:off x="0" y="4868943"/>
            <a:ext cx="2425700" cy="1584325"/>
          </a:xfrm>
          <a:prstGeom prst="rect">
            <a:avLst/>
          </a:prstGeom>
          <a:noFill/>
          <a:ln w="9525">
            <a:noFill/>
            <a:miter lim="800000"/>
            <a:headEnd/>
            <a:tailEnd/>
          </a:ln>
        </p:spPr>
      </p:pic>
      <p:pic>
        <p:nvPicPr>
          <p:cNvPr id="70667" name="Grafik 14" descr="Logo_Amo.png"/>
          <p:cNvPicPr>
            <a:picLocks noChangeAspect="1"/>
          </p:cNvPicPr>
          <p:nvPr/>
        </p:nvPicPr>
        <p:blipFill>
          <a:blip r:embed="rId5" cstate="print"/>
          <a:srcRect/>
          <a:stretch>
            <a:fillRect/>
          </a:stretch>
        </p:blipFill>
        <p:spPr bwMode="auto">
          <a:xfrm>
            <a:off x="3938631" y="78"/>
            <a:ext cx="1844675" cy="1196975"/>
          </a:xfrm>
          <a:prstGeom prst="rect">
            <a:avLst/>
          </a:prstGeom>
          <a:noFill/>
          <a:ln w="9525">
            <a:noFill/>
            <a:miter lim="800000"/>
            <a:headEnd/>
            <a:tailEnd/>
          </a:ln>
        </p:spPr>
      </p:pic>
      <p:pic>
        <p:nvPicPr>
          <p:cNvPr id="70668" name="Grafik 15" descr="vortex_transform.png"/>
          <p:cNvPicPr>
            <a:picLocks noChangeAspect="1" noChangeArrowheads="1"/>
          </p:cNvPicPr>
          <p:nvPr/>
        </p:nvPicPr>
        <p:blipFill>
          <a:blip r:embed="rId6" cstate="print"/>
          <a:srcRect/>
          <a:stretch>
            <a:fillRect/>
          </a:stretch>
        </p:blipFill>
        <p:spPr bwMode="auto">
          <a:xfrm>
            <a:off x="3" y="2708275"/>
            <a:ext cx="3254375" cy="1047750"/>
          </a:xfrm>
          <a:prstGeom prst="rect">
            <a:avLst/>
          </a:prstGeom>
          <a:noFill/>
          <a:ln w="9525">
            <a:noFill/>
            <a:miter lim="800000"/>
            <a:headEnd/>
            <a:tailEnd/>
          </a:ln>
        </p:spPr>
      </p:pic>
      <p:pic>
        <p:nvPicPr>
          <p:cNvPr id="70669" name="Grafik 16" descr="MetrologyLab.png"/>
          <p:cNvPicPr>
            <a:picLocks noChangeAspect="1" noChangeArrowheads="1"/>
          </p:cNvPicPr>
          <p:nvPr/>
        </p:nvPicPr>
        <p:blipFill>
          <a:blip r:embed="rId7" cstate="print"/>
          <a:srcRect/>
          <a:stretch>
            <a:fillRect/>
          </a:stretch>
        </p:blipFill>
        <p:spPr bwMode="auto">
          <a:xfrm>
            <a:off x="7683500" y="836692"/>
            <a:ext cx="2222500" cy="2808287"/>
          </a:xfrm>
          <a:prstGeom prst="rect">
            <a:avLst/>
          </a:prstGeom>
          <a:noFill/>
          <a:ln w="9525">
            <a:noFill/>
            <a:miter lim="800000"/>
            <a:headEnd/>
            <a:tailEnd/>
          </a:ln>
        </p:spPr>
      </p:pic>
      <p:sp>
        <p:nvSpPr>
          <p:cNvPr id="70670" name="CaixaDeTexto 18"/>
          <p:cNvSpPr txBox="1">
            <a:spLocks noChangeArrowheads="1"/>
          </p:cNvSpPr>
          <p:nvPr/>
        </p:nvSpPr>
        <p:spPr bwMode="auto">
          <a:xfrm>
            <a:off x="7448554" y="107950"/>
            <a:ext cx="2432050" cy="368300"/>
          </a:xfrm>
          <a:prstGeom prst="rect">
            <a:avLst/>
          </a:prstGeom>
          <a:noFill/>
          <a:ln w="9525">
            <a:noFill/>
            <a:miter lim="800000"/>
            <a:headEnd/>
            <a:tailEnd/>
          </a:ln>
        </p:spPr>
        <p:txBody>
          <a:bodyPr>
            <a:spAutoFit/>
          </a:bodyPr>
          <a:lstStyle/>
          <a:p>
            <a:pPr algn="ctr"/>
            <a:r>
              <a:rPr lang="pt-BR" sz="1800" b="1">
                <a:solidFill>
                  <a:srgbClr val="800000"/>
                </a:solidFill>
                <a:latin typeface="Calibri" pitchFamily="34" charset="0"/>
              </a:rPr>
              <a:t>http:cepof.ifsc.usp.br</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81063" y="2000330"/>
            <a:ext cx="8064500" cy="4708525"/>
          </a:xfrm>
          <a:prstGeom prst="rect">
            <a:avLst/>
          </a:prstGeom>
          <a:noFill/>
          <a:ln w="9525">
            <a:noFill/>
            <a:miter lim="800000"/>
            <a:headEnd/>
            <a:tailEnd/>
          </a:ln>
        </p:spPr>
        <p:txBody>
          <a:bodyPr>
            <a:spAutoFit/>
          </a:bodyPr>
          <a:lstStyle/>
          <a:p>
            <a:pPr>
              <a:lnSpc>
                <a:spcPct val="150000"/>
              </a:lnSpc>
            </a:pPr>
            <a:r>
              <a:rPr lang="pt-BR" b="1" dirty="0">
                <a:cs typeface="Times New Roman" pitchFamily="18" charset="0"/>
              </a:rPr>
              <a:t>Materials Science</a:t>
            </a:r>
          </a:p>
          <a:p>
            <a:pPr>
              <a:lnSpc>
                <a:spcPct val="150000"/>
              </a:lnSpc>
            </a:pPr>
            <a:r>
              <a:rPr lang="pt-BR" b="1" dirty="0">
                <a:solidFill>
                  <a:srgbClr val="0099FF"/>
                </a:solidFill>
                <a:cs typeface="Times New Roman" pitchFamily="18" charset="0"/>
              </a:rPr>
              <a:t>Nanobiotechnology</a:t>
            </a:r>
          </a:p>
          <a:p>
            <a:pPr>
              <a:lnSpc>
                <a:spcPct val="150000"/>
              </a:lnSpc>
            </a:pPr>
            <a:r>
              <a:rPr lang="pt-BR" b="1" dirty="0">
                <a:cs typeface="Times New Roman" pitchFamily="18" charset="0"/>
              </a:rPr>
              <a:t>Structural Biology</a:t>
            </a:r>
          </a:p>
          <a:p>
            <a:pPr>
              <a:lnSpc>
                <a:spcPct val="150000"/>
              </a:lnSpc>
            </a:pPr>
            <a:r>
              <a:rPr lang="pt-BR" b="1" dirty="0">
                <a:solidFill>
                  <a:srgbClr val="0099FF"/>
                </a:solidFill>
                <a:cs typeface="Times New Roman" pitchFamily="18" charset="0"/>
              </a:rPr>
              <a:t>Organic Electronics</a:t>
            </a:r>
          </a:p>
          <a:p>
            <a:pPr>
              <a:lnSpc>
                <a:spcPct val="150000"/>
              </a:lnSpc>
            </a:pPr>
            <a:r>
              <a:rPr lang="pt-BR" b="1" dirty="0">
                <a:cs typeface="Times New Roman" pitchFamily="18" charset="0"/>
              </a:rPr>
              <a:t>Photonics</a:t>
            </a:r>
          </a:p>
        </p:txBody>
      </p:sp>
      <p:sp>
        <p:nvSpPr>
          <p:cNvPr id="3" name="Rectangle 6"/>
          <p:cNvSpPr>
            <a:spLocks noChangeArrowheads="1"/>
          </p:cNvSpPr>
          <p:nvPr/>
        </p:nvSpPr>
        <p:spPr bwMode="auto">
          <a:xfrm>
            <a:off x="1015786" y="87313"/>
            <a:ext cx="7815775" cy="1570303"/>
          </a:xfrm>
          <a:prstGeom prst="rect">
            <a:avLst/>
          </a:prstGeom>
          <a:noFill/>
          <a:ln w="9525">
            <a:noFill/>
            <a:miter lim="800000"/>
            <a:headEnd/>
            <a:tailEnd/>
          </a:ln>
          <a:effectLst/>
        </p:spPr>
        <p:txBody>
          <a:bodyPr wrap="none" lIns="92075" tIns="46038" rIns="92075" bIns="46038">
            <a:spAutoFit/>
          </a:bodyPr>
          <a:lstStyle/>
          <a:p>
            <a:pPr marL="342900" indent="-342900" algn="ctr">
              <a:defRPr/>
            </a:pPr>
            <a:r>
              <a:rPr lang="pt-BR" sz="4800" b="1" i="1" dirty="0">
                <a:solidFill>
                  <a:srgbClr val="002060"/>
                </a:solidFill>
                <a:effectLst>
                  <a:outerShdw blurRad="38100" dist="38100" dir="2700000" algn="tl">
                    <a:srgbClr val="C0C0C0"/>
                  </a:outerShdw>
                </a:effectLst>
              </a:rPr>
              <a:t>P</a:t>
            </a:r>
            <a:r>
              <a:rPr lang="pt-BR" sz="4800" b="1" i="1" dirty="0" smtClean="0">
                <a:solidFill>
                  <a:srgbClr val="002060"/>
                </a:solidFill>
                <a:effectLst>
                  <a:outerShdw blurRad="38100" dist="38100" dir="2700000" algn="tl">
                    <a:srgbClr val="C0C0C0"/>
                  </a:outerShdw>
                </a:effectLst>
              </a:rPr>
              <a:t>robing matter:</a:t>
            </a:r>
            <a:endParaRPr lang="pt-BR" sz="4800" b="1" i="1" dirty="0">
              <a:solidFill>
                <a:srgbClr val="002060"/>
              </a:solidFill>
              <a:effectLst>
                <a:outerShdw blurRad="38100" dist="38100" dir="2700000" algn="tl">
                  <a:srgbClr val="C0C0C0"/>
                </a:outerShdw>
              </a:effectLst>
            </a:endParaRPr>
          </a:p>
          <a:p>
            <a:pPr marL="342900" indent="-342900" algn="ctr">
              <a:defRPr/>
            </a:pPr>
            <a:r>
              <a:rPr lang="pt-BR" sz="4800" b="1" i="1" dirty="0" smtClean="0">
                <a:solidFill>
                  <a:srgbClr val="002060"/>
                </a:solidFill>
                <a:effectLst>
                  <a:outerShdw blurRad="38100" dist="38100" dir="2700000" algn="tl">
                    <a:srgbClr val="C0C0C0"/>
                  </a:outerShdw>
                </a:effectLst>
              </a:rPr>
              <a:t>fundamentals &amp; </a:t>
            </a:r>
            <a:r>
              <a:rPr lang="pt-BR" sz="4800" b="1" i="1" dirty="0">
                <a:solidFill>
                  <a:srgbClr val="002060"/>
                </a:solidFill>
                <a:effectLst>
                  <a:outerShdw blurRad="38100" dist="38100" dir="2700000" algn="tl">
                    <a:srgbClr val="C0C0C0"/>
                  </a:outerShdw>
                </a:effectLst>
              </a:rPr>
              <a:t>applications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2" cstate="print"/>
          <a:srcRect/>
          <a:stretch>
            <a:fillRect/>
          </a:stretch>
        </p:blipFill>
        <p:spPr bwMode="auto">
          <a:xfrm>
            <a:off x="595313" y="1500188"/>
            <a:ext cx="8739187" cy="3429000"/>
          </a:xfrm>
          <a:prstGeom prst="rect">
            <a:avLst/>
          </a:prstGeom>
          <a:noFill/>
          <a:ln w="9525">
            <a:noFill/>
            <a:miter lim="800000"/>
            <a:headEnd/>
            <a:tailEnd/>
          </a:ln>
        </p:spPr>
      </p:pic>
      <p:sp>
        <p:nvSpPr>
          <p:cNvPr id="3" name="Retângulo 2"/>
          <p:cNvSpPr/>
          <p:nvPr/>
        </p:nvSpPr>
        <p:spPr>
          <a:xfrm>
            <a:off x="1755775" y="-23813"/>
            <a:ext cx="9126538" cy="677108"/>
          </a:xfrm>
          <a:prstGeom prst="rect">
            <a:avLst/>
          </a:prstGeom>
        </p:spPr>
        <p:txBody>
          <a:bodyPr>
            <a:spAutoFit/>
          </a:bodyPr>
          <a:lstStyle/>
          <a:p>
            <a:pPr algn="ctr">
              <a:defRPr/>
            </a:pPr>
            <a:r>
              <a:rPr lang="pt-BR" sz="3800" b="1" i="1" dirty="0">
                <a:solidFill>
                  <a:schemeClr val="accent2">
                    <a:lumMod val="75000"/>
                  </a:schemeClr>
                </a:solidFill>
                <a:effectLst>
                  <a:outerShdw blurRad="38100" dist="38100" dir="2700000" algn="tl">
                    <a:srgbClr val="000000">
                      <a:alpha val="43137"/>
                    </a:srgbClr>
                  </a:outerShdw>
                </a:effectLst>
                <a:cs typeface="Times New Roman" pitchFamily="18" charset="0"/>
              </a:rPr>
              <a:t>NMR in </a:t>
            </a:r>
            <a:r>
              <a:rPr lang="pt-BR" sz="3800" b="1" i="1" dirty="0" err="1">
                <a:solidFill>
                  <a:schemeClr val="accent2">
                    <a:lumMod val="75000"/>
                  </a:schemeClr>
                </a:solidFill>
                <a:effectLst>
                  <a:outerShdw blurRad="38100" dist="38100" dir="2700000" algn="tl">
                    <a:srgbClr val="000000">
                      <a:alpha val="43137"/>
                    </a:srgbClr>
                  </a:outerShdw>
                </a:effectLst>
                <a:cs typeface="Times New Roman" pitchFamily="18" charset="0"/>
              </a:rPr>
              <a:t>organic</a:t>
            </a:r>
            <a:r>
              <a:rPr lang="pt-BR" sz="3800" b="1" i="1" dirty="0">
                <a:solidFill>
                  <a:schemeClr val="accent2">
                    <a:lumMod val="75000"/>
                  </a:schemeClr>
                </a:solidFill>
                <a:effectLst>
                  <a:outerShdw blurRad="38100" dist="38100" dir="2700000" algn="tl">
                    <a:srgbClr val="000000">
                      <a:alpha val="43137"/>
                    </a:srgbClr>
                  </a:outerShdw>
                </a:effectLst>
                <a:cs typeface="Times New Roman" pitchFamily="18" charset="0"/>
              </a:rPr>
              <a:t> </a:t>
            </a:r>
            <a:r>
              <a:rPr lang="pt-BR" sz="3800" b="1" i="1" dirty="0" err="1">
                <a:solidFill>
                  <a:schemeClr val="accent2">
                    <a:lumMod val="75000"/>
                  </a:schemeClr>
                </a:solidFill>
                <a:effectLst>
                  <a:outerShdw blurRad="38100" dist="38100" dir="2700000" algn="tl">
                    <a:srgbClr val="000000">
                      <a:alpha val="43137"/>
                    </a:srgbClr>
                  </a:outerShdw>
                </a:effectLst>
                <a:cs typeface="Times New Roman" pitchFamily="18" charset="0"/>
              </a:rPr>
              <a:t>electronics</a:t>
            </a:r>
            <a:endParaRPr lang="pt-BR" sz="3800" b="1" i="1" dirty="0">
              <a:solidFill>
                <a:schemeClr val="accent2">
                  <a:lumMod val="75000"/>
                </a:schemeClr>
              </a:solidFill>
              <a:effectLst>
                <a:outerShdw blurRad="38100" dist="38100" dir="2700000" algn="tl">
                  <a:srgbClr val="000000">
                    <a:alpha val="43137"/>
                  </a:srgbClr>
                </a:outerShdw>
              </a:effectLst>
              <a:cs typeface="Times New Roman" pitchFamily="18" charset="0"/>
            </a:endParaRPr>
          </a:p>
        </p:txBody>
      </p:sp>
      <p:sp>
        <p:nvSpPr>
          <p:cNvPr id="4" name="Retângulo 3"/>
          <p:cNvSpPr/>
          <p:nvPr/>
        </p:nvSpPr>
        <p:spPr>
          <a:xfrm>
            <a:off x="273050" y="857250"/>
            <a:ext cx="9359900" cy="400110"/>
          </a:xfrm>
          <a:prstGeom prst="rect">
            <a:avLst/>
          </a:prstGeom>
        </p:spPr>
        <p:txBody>
          <a:bodyPr>
            <a:spAutoFit/>
          </a:bodyPr>
          <a:lstStyle/>
          <a:p>
            <a:pPr algn="ctr">
              <a:defRPr/>
            </a:pPr>
            <a:r>
              <a:rPr lang="pt-BR" sz="2000" b="1" dirty="0" err="1">
                <a:solidFill>
                  <a:srgbClr val="FF0000"/>
                </a:solidFill>
                <a:effectLst>
                  <a:outerShdw blurRad="38100" dist="38100" dir="2700000" algn="tl">
                    <a:srgbClr val="000000">
                      <a:alpha val="43137"/>
                    </a:srgbClr>
                  </a:outerShdw>
                </a:effectLst>
                <a:cs typeface="Times New Roman" pitchFamily="18" charset="0"/>
              </a:rPr>
              <a:t>Structutre</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and</a:t>
            </a:r>
            <a:r>
              <a:rPr lang="pt-BR" sz="2000" b="1" dirty="0">
                <a:solidFill>
                  <a:srgbClr val="FF0000"/>
                </a:solidFill>
                <a:effectLst>
                  <a:outerShdw blurRad="38100" dist="38100" dir="2700000" algn="tl">
                    <a:srgbClr val="000000">
                      <a:alpha val="43137"/>
                    </a:srgbClr>
                  </a:outerShdw>
                </a:effectLst>
                <a:cs typeface="Times New Roman" pitchFamily="18" charset="0"/>
              </a:rPr>
              <a:t> dynamics </a:t>
            </a:r>
            <a:r>
              <a:rPr lang="pt-BR" sz="2000" b="1" dirty="0" err="1">
                <a:solidFill>
                  <a:srgbClr val="FF0000"/>
                </a:solidFill>
                <a:effectLst>
                  <a:outerShdw blurRad="38100" dist="38100" dir="2700000" algn="tl">
                    <a:srgbClr val="000000">
                      <a:alpha val="43137"/>
                    </a:srgbClr>
                  </a:outerShdw>
                </a:effectLst>
                <a:cs typeface="Times New Roman" pitchFamily="18" charset="0"/>
              </a:rPr>
              <a:t>and</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optoelectronic</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properties</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of</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photoconducting</a:t>
            </a:r>
            <a:r>
              <a:rPr lang="pt-BR" sz="2000" b="1" dirty="0">
                <a:solidFill>
                  <a:srgbClr val="FF0000"/>
                </a:solidFill>
                <a:effectLst>
                  <a:outerShdw blurRad="38100" dist="38100" dir="2700000" algn="tl">
                    <a:srgbClr val="000000">
                      <a:alpha val="43137"/>
                    </a:srgbClr>
                  </a:outerShdw>
                </a:effectLst>
                <a:cs typeface="Times New Roman" pitchFamily="18" charset="0"/>
              </a:rPr>
              <a:t> </a:t>
            </a:r>
            <a:r>
              <a:rPr lang="pt-BR" sz="2000" b="1" dirty="0" err="1">
                <a:solidFill>
                  <a:srgbClr val="FF0000"/>
                </a:solidFill>
                <a:effectLst>
                  <a:outerShdw blurRad="38100" dist="38100" dir="2700000" algn="tl">
                    <a:srgbClr val="000000">
                      <a:alpha val="43137"/>
                    </a:srgbClr>
                  </a:outerShdw>
                </a:effectLst>
                <a:cs typeface="Times New Roman" pitchFamily="18" charset="0"/>
              </a:rPr>
              <a:t>polymers</a:t>
            </a:r>
            <a:endParaRPr lang="pt-BR" sz="2000" dirty="0"/>
          </a:p>
        </p:txBody>
      </p:sp>
      <p:sp>
        <p:nvSpPr>
          <p:cNvPr id="72709" name="CaixaDeTexto 18"/>
          <p:cNvSpPr txBox="1">
            <a:spLocks noChangeArrowheads="1"/>
          </p:cNvSpPr>
          <p:nvPr/>
        </p:nvSpPr>
        <p:spPr bwMode="auto">
          <a:xfrm>
            <a:off x="285752" y="5248315"/>
            <a:ext cx="9453563" cy="1323439"/>
          </a:xfrm>
          <a:prstGeom prst="rect">
            <a:avLst/>
          </a:prstGeom>
          <a:noFill/>
          <a:ln w="9525">
            <a:noFill/>
            <a:miter lim="800000"/>
            <a:headEnd/>
            <a:tailEnd/>
          </a:ln>
        </p:spPr>
        <p:txBody>
          <a:bodyPr>
            <a:spAutoFit/>
          </a:bodyPr>
          <a:lstStyle/>
          <a:p>
            <a:pPr algn="just"/>
            <a:r>
              <a:rPr lang="en-US" sz="2000" b="1">
                <a:cs typeface="Times New Roman" pitchFamily="18" charset="0"/>
              </a:rPr>
              <a:t>Example of  Polymeric Light Emitting Diodes (LED).  The dynamic transitions studied by NMR are directly related to the temperature dependence of the charge mobility in LEDs using polymers as active layer</a:t>
            </a:r>
            <a:r>
              <a:rPr lang="en-US" sz="2000" b="1">
                <a:cs typeface="Times New Roman" pitchFamily="18" charset="0"/>
                <a:sym typeface="Symbol" pitchFamily="18" charset="2"/>
              </a:rPr>
              <a:t> (G.C. Faria et al., J. Phys. Chem C., 2011. Part of collaboration with the National Institute for Organic Electronics. </a:t>
            </a:r>
            <a:endParaRPr lang="en-US" sz="2000" b="1">
              <a:cs typeface="Times New Roman" pitchFamily="18" charset="0"/>
            </a:endParaRPr>
          </a:p>
        </p:txBody>
      </p:sp>
      <p:sp>
        <p:nvSpPr>
          <p:cNvPr id="72710" name="Retângulo 6"/>
          <p:cNvSpPr>
            <a:spLocks noChangeArrowheads="1"/>
          </p:cNvSpPr>
          <p:nvPr/>
        </p:nvSpPr>
        <p:spPr bwMode="auto">
          <a:xfrm>
            <a:off x="309569" y="1357391"/>
            <a:ext cx="9286875" cy="3786187"/>
          </a:xfrm>
          <a:prstGeom prst="rect">
            <a:avLst/>
          </a:prstGeom>
          <a:noFill/>
          <a:ln w="31750" algn="ctr">
            <a:solidFill>
              <a:srgbClr val="800000"/>
            </a:solidFill>
            <a:round/>
            <a:headEnd type="none" w="sm" len="sm"/>
            <a:tailEnd type="none" w="sm" len="sm"/>
          </a:ln>
        </p:spPr>
        <p:txBody>
          <a:bodyP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024438" y="1517650"/>
            <a:ext cx="4714875" cy="2554288"/>
          </a:xfrm>
          <a:prstGeom prst="rect">
            <a:avLst/>
          </a:prstGeom>
        </p:spPr>
        <p:txBody>
          <a:bodyPr>
            <a:spAutoFit/>
          </a:bodyPr>
          <a:lstStyle/>
          <a:p>
            <a:pPr algn="ctr">
              <a:defRPr/>
            </a:pPr>
            <a:r>
              <a:rPr lang="pt-BR" b="1" dirty="0" err="1">
                <a:solidFill>
                  <a:srgbClr val="FF0000"/>
                </a:solidFill>
                <a:effectLst>
                  <a:outerShdw blurRad="38100" dist="38100" dir="2700000" algn="tl">
                    <a:srgbClr val="000000">
                      <a:alpha val="43137"/>
                    </a:srgbClr>
                  </a:outerShdw>
                </a:effectLst>
                <a:cs typeface="Times New Roman" pitchFamily="18" charset="0"/>
              </a:rPr>
              <a:t>Experiments</a:t>
            </a:r>
            <a:r>
              <a:rPr lang="pt-BR" b="1" dirty="0">
                <a:solidFill>
                  <a:srgbClr val="FF0000"/>
                </a:solidFill>
                <a:effectLst>
                  <a:outerShdw blurRad="38100" dist="38100" dir="2700000" algn="tl">
                    <a:srgbClr val="000000">
                      <a:alpha val="43137"/>
                    </a:srgbClr>
                  </a:outerShdw>
                </a:effectLst>
                <a:cs typeface="Times New Roman" pitchFamily="18" charset="0"/>
              </a:rPr>
              <a:t> for Quantum </a:t>
            </a:r>
            <a:r>
              <a:rPr lang="pt-BR" b="1" dirty="0" err="1">
                <a:solidFill>
                  <a:srgbClr val="FF0000"/>
                </a:solidFill>
                <a:effectLst>
                  <a:outerShdw blurRad="38100" dist="38100" dir="2700000" algn="tl">
                    <a:srgbClr val="000000">
                      <a:alpha val="43137"/>
                    </a:srgbClr>
                  </a:outerShdw>
                </a:effectLst>
                <a:cs typeface="Times New Roman" pitchFamily="18" charset="0"/>
              </a:rPr>
              <a:t>Information</a:t>
            </a:r>
            <a:r>
              <a:rPr lang="pt-BR" b="1" dirty="0">
                <a:solidFill>
                  <a:srgbClr val="FF0000"/>
                </a:solidFill>
                <a:effectLst>
                  <a:outerShdw blurRad="38100" dist="38100" dir="2700000" algn="tl">
                    <a:srgbClr val="000000">
                      <a:alpha val="43137"/>
                    </a:srgbClr>
                  </a:outerShdw>
                </a:effectLst>
                <a:cs typeface="Times New Roman" pitchFamily="18" charset="0"/>
              </a:rPr>
              <a:t> </a:t>
            </a:r>
            <a:r>
              <a:rPr lang="pt-BR" b="1" dirty="0" err="1">
                <a:solidFill>
                  <a:srgbClr val="FF0000"/>
                </a:solidFill>
                <a:effectLst>
                  <a:outerShdw blurRad="38100" dist="38100" dir="2700000" algn="tl">
                    <a:srgbClr val="000000">
                      <a:alpha val="43137"/>
                    </a:srgbClr>
                  </a:outerShdw>
                </a:effectLst>
                <a:cs typeface="Times New Roman" pitchFamily="18" charset="0"/>
              </a:rPr>
              <a:t>Processing</a:t>
            </a:r>
            <a:endParaRPr lang="pt-BR"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73731" name="CaixaDeTexto 18"/>
          <p:cNvSpPr txBox="1">
            <a:spLocks noChangeArrowheads="1"/>
          </p:cNvSpPr>
          <p:nvPr/>
        </p:nvSpPr>
        <p:spPr bwMode="auto">
          <a:xfrm>
            <a:off x="452439" y="4786313"/>
            <a:ext cx="8929687" cy="1816100"/>
          </a:xfrm>
          <a:prstGeom prst="rect">
            <a:avLst/>
          </a:prstGeom>
          <a:noFill/>
          <a:ln w="9525">
            <a:noFill/>
            <a:miter lim="800000"/>
            <a:headEnd/>
            <a:tailEnd/>
          </a:ln>
        </p:spPr>
        <p:txBody>
          <a:bodyPr>
            <a:spAutoFit/>
          </a:bodyPr>
          <a:lstStyle/>
          <a:p>
            <a:pPr algn="just"/>
            <a:r>
              <a:rPr lang="en-US" sz="2800" b="1">
                <a:cs typeface="Times New Roman" pitchFamily="18" charset="0"/>
              </a:rPr>
              <a:t>NMR pulse sequence for implementing a quantum circuit designed to detect and quantify quantum correlations of separable states (quantum discord) [Auccaise et al.  Physical Review Letters, 2011].  </a:t>
            </a:r>
          </a:p>
        </p:txBody>
      </p:sp>
      <p:pic>
        <p:nvPicPr>
          <p:cNvPr id="73732" name="Picture 2"/>
          <p:cNvPicPr>
            <a:picLocks noChangeAspect="1" noChangeArrowheads="1"/>
          </p:cNvPicPr>
          <p:nvPr/>
        </p:nvPicPr>
        <p:blipFill>
          <a:blip r:embed="rId2" cstate="print"/>
          <a:srcRect t="925"/>
          <a:stretch>
            <a:fillRect/>
          </a:stretch>
        </p:blipFill>
        <p:spPr bwMode="auto">
          <a:xfrm>
            <a:off x="523875" y="857250"/>
            <a:ext cx="4251325" cy="3690938"/>
          </a:xfrm>
          <a:prstGeom prst="rect">
            <a:avLst/>
          </a:prstGeom>
          <a:noFill/>
          <a:ln w="9525">
            <a:noFill/>
            <a:miter lim="800000"/>
            <a:headEnd/>
            <a:tailEnd/>
          </a:ln>
        </p:spPr>
      </p:pic>
      <p:sp>
        <p:nvSpPr>
          <p:cNvPr id="5" name="Retângulo 4"/>
          <p:cNvSpPr/>
          <p:nvPr/>
        </p:nvSpPr>
        <p:spPr>
          <a:xfrm>
            <a:off x="2041525" y="-23813"/>
            <a:ext cx="9126538" cy="677108"/>
          </a:xfrm>
          <a:prstGeom prst="rect">
            <a:avLst/>
          </a:prstGeom>
        </p:spPr>
        <p:txBody>
          <a:bodyPr>
            <a:spAutoFit/>
          </a:bodyPr>
          <a:lstStyle/>
          <a:p>
            <a:pPr algn="ctr">
              <a:defRPr/>
            </a:pPr>
            <a:r>
              <a:rPr lang="pt-BR" sz="3800" b="1" i="1" dirty="0">
                <a:solidFill>
                  <a:schemeClr val="accent2">
                    <a:lumMod val="75000"/>
                  </a:schemeClr>
                </a:solidFill>
                <a:effectLst>
                  <a:outerShdw blurRad="38100" dist="38100" dir="2700000" algn="tl">
                    <a:srgbClr val="000000">
                      <a:alpha val="43137"/>
                    </a:srgbClr>
                  </a:outerShdw>
                </a:effectLst>
                <a:cs typeface="Times New Roman" pitchFamily="18" charset="0"/>
              </a:rPr>
              <a:t>NMR in Quantum Computing</a:t>
            </a:r>
          </a:p>
        </p:txBody>
      </p:sp>
      <p:sp>
        <p:nvSpPr>
          <p:cNvPr id="73734" name="Retângulo 5"/>
          <p:cNvSpPr>
            <a:spLocks noChangeArrowheads="1"/>
          </p:cNvSpPr>
          <p:nvPr/>
        </p:nvSpPr>
        <p:spPr bwMode="auto">
          <a:xfrm>
            <a:off x="238168" y="785813"/>
            <a:ext cx="9358313" cy="3929062"/>
          </a:xfrm>
          <a:prstGeom prst="rect">
            <a:avLst/>
          </a:prstGeom>
          <a:noFill/>
          <a:ln w="31750" algn="ctr">
            <a:solidFill>
              <a:srgbClr val="800000"/>
            </a:solidFill>
            <a:round/>
            <a:headEnd type="none" w="sm" len="sm"/>
            <a:tailEnd type="none" w="sm" len="sm"/>
          </a:ln>
        </p:spPr>
        <p:txBody>
          <a:bodyP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21433" y="5111262"/>
            <a:ext cx="8580040" cy="10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just">
              <a:lnSpc>
                <a:spcPct val="130000"/>
              </a:lnSpc>
            </a:pPr>
            <a:r>
              <a:rPr lang="pt-BR" sz="1700" dirty="0" err="1" smtClean="0">
                <a:solidFill>
                  <a:srgbClr val="000000"/>
                </a:solidFill>
                <a:latin typeface="Arial" charset="0"/>
                <a:ea typeface="ＭＳ Ｐゴシック" charset="0"/>
              </a:rPr>
              <a:t>Application</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of</a:t>
            </a:r>
            <a:r>
              <a:rPr lang="pt-BR" sz="1700" dirty="0" smtClean="0">
                <a:solidFill>
                  <a:srgbClr val="000000"/>
                </a:solidFill>
                <a:latin typeface="Arial" charset="0"/>
                <a:ea typeface="ＭＳ Ｐゴシック" charset="0"/>
              </a:rPr>
              <a:t> EPR </a:t>
            </a:r>
            <a:r>
              <a:rPr lang="pt-BR" sz="1700" dirty="0" err="1" smtClean="0">
                <a:solidFill>
                  <a:srgbClr val="000000"/>
                </a:solidFill>
                <a:latin typeface="Arial" charset="0"/>
                <a:ea typeface="ＭＳ Ｐゴシック" charset="0"/>
              </a:rPr>
              <a:t>to</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the</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study</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of</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the</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coordination</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of</a:t>
            </a:r>
            <a:r>
              <a:rPr lang="pt-BR" sz="1700" dirty="0" smtClean="0">
                <a:solidFill>
                  <a:srgbClr val="000000"/>
                </a:solidFill>
                <a:latin typeface="Arial" charset="0"/>
                <a:ea typeface="ＭＳ Ｐゴシック" charset="0"/>
              </a:rPr>
              <a:t> local </a:t>
            </a:r>
            <a:r>
              <a:rPr lang="pt-BR" sz="1700" dirty="0" err="1" smtClean="0">
                <a:solidFill>
                  <a:srgbClr val="000000"/>
                </a:solidFill>
                <a:latin typeface="Arial" charset="0"/>
                <a:ea typeface="ＭＳ Ｐゴシック" charset="0"/>
              </a:rPr>
              <a:t>paramagnetic</a:t>
            </a:r>
            <a:r>
              <a:rPr lang="pt-BR" sz="1700" dirty="0" smtClean="0">
                <a:solidFill>
                  <a:srgbClr val="000000"/>
                </a:solidFill>
                <a:latin typeface="Arial" charset="0"/>
                <a:ea typeface="ＭＳ Ｐゴシック" charset="0"/>
              </a:rPr>
              <a:t> centers (</a:t>
            </a:r>
            <a:r>
              <a:rPr lang="pt-BR" sz="1700" dirty="0" err="1" smtClean="0">
                <a:solidFill>
                  <a:srgbClr val="000000"/>
                </a:solidFill>
                <a:latin typeface="Arial" charset="0"/>
                <a:ea typeface="ＭＳ Ｐゴシック" charset="0"/>
              </a:rPr>
              <a:t>transition</a:t>
            </a:r>
            <a:r>
              <a:rPr lang="pt-BR" sz="1700" dirty="0" smtClean="0">
                <a:solidFill>
                  <a:srgbClr val="000000"/>
                </a:solidFill>
                <a:latin typeface="Arial" charset="0"/>
                <a:ea typeface="ＭＳ Ｐゴシック" charset="0"/>
              </a:rPr>
              <a:t> metal </a:t>
            </a:r>
            <a:r>
              <a:rPr lang="pt-BR" sz="1700" dirty="0" err="1" smtClean="0">
                <a:solidFill>
                  <a:srgbClr val="000000"/>
                </a:solidFill>
                <a:latin typeface="Arial" charset="0"/>
                <a:ea typeface="ＭＳ Ｐゴシック" charset="0"/>
              </a:rPr>
              <a:t>ions</a:t>
            </a:r>
            <a:r>
              <a:rPr lang="pt-BR" sz="1700" dirty="0" smtClean="0">
                <a:solidFill>
                  <a:srgbClr val="000000"/>
                </a:solidFill>
                <a:latin typeface="Arial" charset="0"/>
                <a:ea typeface="ＭＳ Ｐゴシック" charset="0"/>
              </a:rPr>
              <a:t>) in </a:t>
            </a:r>
            <a:r>
              <a:rPr lang="pt-BR" sz="1700" dirty="0" err="1" smtClean="0">
                <a:solidFill>
                  <a:srgbClr val="000000"/>
                </a:solidFill>
                <a:latin typeface="Arial" charset="0"/>
                <a:ea typeface="ＭＳ Ｐゴシック" charset="0"/>
              </a:rPr>
              <a:t>functional</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materials</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glasses</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and</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nanocomposites</a:t>
            </a:r>
            <a:r>
              <a:rPr lang="pt-BR" sz="1700" dirty="0" smtClean="0">
                <a:solidFill>
                  <a:srgbClr val="000000"/>
                </a:solidFill>
                <a:latin typeface="Arial" charset="0"/>
                <a:ea typeface="ＭＳ Ｐゴシック" charset="0"/>
              </a:rPr>
              <a:t>. </a:t>
            </a:r>
            <a:endParaRPr lang="pt-BR" sz="1700" dirty="0" smtClean="0">
              <a:solidFill>
                <a:srgbClr val="000000"/>
              </a:solidFill>
              <a:latin typeface="Arial" charset="0"/>
              <a:ea typeface="ＭＳ Ｐゴシック" charset="0"/>
            </a:endParaRPr>
          </a:p>
          <a:p>
            <a:pPr algn="just">
              <a:lnSpc>
                <a:spcPct val="130000"/>
              </a:lnSpc>
            </a:pPr>
            <a:r>
              <a:rPr lang="pt-BR" sz="1700" dirty="0" err="1" smtClean="0">
                <a:solidFill>
                  <a:srgbClr val="0000FF"/>
                </a:solidFill>
                <a:latin typeface="Arial" charset="0"/>
                <a:ea typeface="ＭＳ Ｐゴシック" charset="0"/>
              </a:rPr>
              <a:t>Research</a:t>
            </a:r>
            <a:r>
              <a:rPr lang="pt-BR" sz="1700" dirty="0" smtClean="0">
                <a:solidFill>
                  <a:srgbClr val="0000FF"/>
                </a:solidFill>
                <a:latin typeface="Arial" charset="0"/>
                <a:ea typeface="ＭＳ Ｐゴシック" charset="0"/>
              </a:rPr>
              <a:t> </a:t>
            </a:r>
            <a:r>
              <a:rPr lang="pt-BR" sz="1700" dirty="0" err="1" smtClean="0">
                <a:solidFill>
                  <a:srgbClr val="0000FF"/>
                </a:solidFill>
                <a:latin typeface="Arial" charset="0"/>
                <a:ea typeface="ＭＳ Ｐゴシック" charset="0"/>
              </a:rPr>
              <a:t>leaders</a:t>
            </a:r>
            <a:r>
              <a:rPr lang="pt-BR" sz="1700" dirty="0" smtClean="0">
                <a:solidFill>
                  <a:srgbClr val="000000"/>
                </a:solidFill>
                <a:latin typeface="Arial" charset="0"/>
                <a:ea typeface="ＭＳ Ｐゴシック" charset="0"/>
              </a:rPr>
              <a:t>: </a:t>
            </a:r>
            <a:r>
              <a:rPr lang="pt-BR" sz="1700" dirty="0" smtClean="0">
                <a:solidFill>
                  <a:srgbClr val="000000"/>
                </a:solidFill>
                <a:latin typeface="Arial" charset="0"/>
                <a:ea typeface="ＭＳ Ｐゴシック" charset="0"/>
              </a:rPr>
              <a:t>Prof. Claudio J. </a:t>
            </a:r>
            <a:r>
              <a:rPr lang="pt-BR" sz="1700" dirty="0" err="1" smtClean="0">
                <a:solidFill>
                  <a:srgbClr val="000000"/>
                </a:solidFill>
                <a:latin typeface="Arial" charset="0"/>
                <a:ea typeface="ＭＳ Ｐゴシック" charset="0"/>
              </a:rPr>
              <a:t>Magon</a:t>
            </a:r>
            <a:r>
              <a:rPr lang="pt-BR" sz="1700" dirty="0" smtClean="0">
                <a:solidFill>
                  <a:srgbClr val="000000"/>
                </a:solidFill>
                <a:latin typeface="Arial" charset="0"/>
                <a:ea typeface="ＭＳ Ｐゴシック" charset="0"/>
              </a:rPr>
              <a:t> </a:t>
            </a:r>
            <a:r>
              <a:rPr lang="pt-BR" sz="1700" dirty="0" err="1" smtClean="0">
                <a:solidFill>
                  <a:srgbClr val="000000"/>
                </a:solidFill>
                <a:latin typeface="Arial" charset="0"/>
                <a:ea typeface="ＭＳ Ｐゴシック" charset="0"/>
              </a:rPr>
              <a:t>and</a:t>
            </a:r>
            <a:r>
              <a:rPr lang="pt-BR" sz="1700" dirty="0" smtClean="0">
                <a:solidFill>
                  <a:srgbClr val="000000"/>
                </a:solidFill>
                <a:latin typeface="Arial" charset="0"/>
                <a:ea typeface="ＭＳ Ｐゴシック" charset="0"/>
              </a:rPr>
              <a:t> </a:t>
            </a:r>
            <a:r>
              <a:rPr lang="pt-BR" sz="1700" dirty="0" smtClean="0">
                <a:solidFill>
                  <a:srgbClr val="000000"/>
                </a:solidFill>
                <a:latin typeface="Arial" charset="0"/>
                <a:ea typeface="ＭＳ Ｐゴシック" charset="0"/>
              </a:rPr>
              <a:t>Prof. J. Pedro </a:t>
            </a:r>
            <a:r>
              <a:rPr lang="pt-BR" sz="1700" dirty="0" smtClean="0">
                <a:solidFill>
                  <a:srgbClr val="000000"/>
                </a:solidFill>
                <a:latin typeface="Arial" charset="0"/>
                <a:ea typeface="ＭＳ Ｐゴシック" charset="0"/>
              </a:rPr>
              <a:t>Donoso</a:t>
            </a:r>
            <a:endParaRPr lang="pt-BR" sz="1700" dirty="0" smtClean="0">
              <a:solidFill>
                <a:srgbClr val="000000"/>
              </a:solidFill>
              <a:latin typeface="Arial" charset="0"/>
              <a:ea typeface="ＭＳ Ｐゴシック" charset="0"/>
            </a:endParaRPr>
          </a:p>
        </p:txBody>
      </p:sp>
      <p:sp>
        <p:nvSpPr>
          <p:cNvPr id="2053" name="Rectangle 5"/>
          <p:cNvSpPr>
            <a:spLocks noChangeArrowheads="1"/>
          </p:cNvSpPr>
          <p:nvPr/>
        </p:nvSpPr>
        <p:spPr bwMode="auto">
          <a:xfrm>
            <a:off x="2737110" y="260351"/>
            <a:ext cx="43041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pt-BR" sz="2000" b="1" dirty="0" err="1" smtClean="0">
                <a:solidFill>
                  <a:srgbClr val="FF0000"/>
                </a:solidFill>
                <a:latin typeface="Arial" charset="0"/>
                <a:ea typeface="ＭＳ Ｐゴシック" charset="0"/>
              </a:rPr>
              <a:t>Electron</a:t>
            </a:r>
            <a:r>
              <a:rPr lang="pt-BR" sz="2000" b="1" dirty="0" smtClean="0">
                <a:solidFill>
                  <a:srgbClr val="FF0000"/>
                </a:solidFill>
                <a:latin typeface="Arial" charset="0"/>
                <a:ea typeface="ＭＳ Ｐゴシック" charset="0"/>
              </a:rPr>
              <a:t> </a:t>
            </a:r>
            <a:r>
              <a:rPr lang="pt-BR" sz="2000" b="1" dirty="0" err="1" smtClean="0">
                <a:solidFill>
                  <a:srgbClr val="FF0000"/>
                </a:solidFill>
                <a:latin typeface="Arial" charset="0"/>
                <a:ea typeface="ＭＳ Ｐゴシック" charset="0"/>
              </a:rPr>
              <a:t>paramagnetic</a:t>
            </a:r>
            <a:r>
              <a:rPr lang="pt-BR" sz="2000" b="1" dirty="0" smtClean="0">
                <a:solidFill>
                  <a:srgbClr val="FF0000"/>
                </a:solidFill>
                <a:latin typeface="Arial" charset="0"/>
                <a:ea typeface="ＭＳ Ｐゴシック" charset="0"/>
              </a:rPr>
              <a:t> </a:t>
            </a:r>
            <a:r>
              <a:rPr lang="pt-BR" sz="2000" b="1" dirty="0" err="1" smtClean="0">
                <a:solidFill>
                  <a:srgbClr val="FF0000"/>
                </a:solidFill>
                <a:latin typeface="Arial" charset="0"/>
                <a:ea typeface="ＭＳ Ｐゴシック" charset="0"/>
              </a:rPr>
              <a:t>resonance</a:t>
            </a:r>
            <a:endParaRPr lang="pt-BR" sz="2000" b="1" dirty="0" smtClean="0">
              <a:solidFill>
                <a:srgbClr val="FF0000"/>
              </a:solidFill>
              <a:latin typeface="Arial" charset="0"/>
              <a:ea typeface="ＭＳ Ｐゴシック" charset="0"/>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28" y="836613"/>
            <a:ext cx="9438217" cy="3833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742430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931276" y="6140530"/>
            <a:ext cx="6032421" cy="461665"/>
          </a:xfrm>
          <a:prstGeom prst="rect">
            <a:avLst/>
          </a:prstGeom>
          <a:noFill/>
          <a:ln w="9525">
            <a:noFill/>
            <a:miter lim="800000"/>
            <a:headEnd/>
            <a:tailEnd/>
          </a:ln>
        </p:spPr>
        <p:txBody>
          <a:bodyPr wrap="none">
            <a:spAutoFit/>
          </a:bodyPr>
          <a:lstStyle/>
          <a:p>
            <a:pPr algn="ctr"/>
            <a:r>
              <a:rPr lang="pt-BR" sz="2400" b="1">
                <a:cs typeface="Times New Roman" pitchFamily="18" charset="0"/>
              </a:rPr>
              <a:t>O. N. Oliveira Jr. et</a:t>
            </a:r>
            <a:r>
              <a:rPr lang="en-US" sz="2400" b="1">
                <a:cs typeface="Times New Roman" pitchFamily="18" charset="0"/>
              </a:rPr>
              <a:t> al. </a:t>
            </a:r>
            <a:r>
              <a:rPr lang="en-US" altLang="zh-CN" sz="2400" b="1" i="1">
                <a:ea typeface="SimSun"/>
                <a:cs typeface="SimSun"/>
              </a:rPr>
              <a:t>PI </a:t>
            </a:r>
            <a:r>
              <a:rPr lang="pt-BR" sz="2400" b="1" i="1">
                <a:cs typeface="Times New Roman" pitchFamily="18" charset="0"/>
              </a:rPr>
              <a:t>0.0403.132-6, 2004</a:t>
            </a:r>
            <a:r>
              <a:rPr lang="pt-BR" altLang="zh-CN" sz="2000">
                <a:ea typeface="SimSun"/>
                <a:cs typeface="SimSun"/>
              </a:rPr>
              <a:t> </a:t>
            </a:r>
            <a:endParaRPr lang="pt-BR" sz="2000">
              <a:ea typeface="SimSun"/>
              <a:cs typeface="SimSun"/>
            </a:endParaRPr>
          </a:p>
        </p:txBody>
      </p:sp>
      <p:grpSp>
        <p:nvGrpSpPr>
          <p:cNvPr id="74755" name="Group 3"/>
          <p:cNvGrpSpPr>
            <a:grpSpLocks/>
          </p:cNvGrpSpPr>
          <p:nvPr/>
        </p:nvGrpSpPr>
        <p:grpSpPr bwMode="auto">
          <a:xfrm>
            <a:off x="171612" y="1587500"/>
            <a:ext cx="4517874" cy="3189288"/>
            <a:chOff x="1230" y="1388"/>
            <a:chExt cx="2627" cy="2009"/>
          </a:xfrm>
        </p:grpSpPr>
        <p:sp>
          <p:nvSpPr>
            <p:cNvPr id="74763" name="AutoShape 4"/>
            <p:cNvSpPr>
              <a:spLocks noChangeArrowheads="1"/>
            </p:cNvSpPr>
            <p:nvPr/>
          </p:nvSpPr>
          <p:spPr bwMode="auto">
            <a:xfrm>
              <a:off x="2563" y="2477"/>
              <a:ext cx="136" cy="499"/>
            </a:xfrm>
            <a:prstGeom prst="downArrow">
              <a:avLst>
                <a:gd name="adj1" fmla="val 50000"/>
                <a:gd name="adj2" fmla="val 91728"/>
              </a:avLst>
            </a:prstGeom>
            <a:gradFill rotWithShape="1">
              <a:gsLst>
                <a:gs pos="0">
                  <a:srgbClr val="FF5050"/>
                </a:gs>
                <a:gs pos="100000">
                  <a:srgbClr val="FF6600"/>
                </a:gs>
              </a:gsLst>
              <a:path path="rect">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5050"/>
              </a:extrusionClr>
            </a:sp3d>
          </p:spPr>
          <p:txBody>
            <a:bodyPr wrap="none" anchor="ctr">
              <a:flatTx/>
            </a:bodyPr>
            <a:lstStyle/>
            <a:p>
              <a:pPr algn="ctr"/>
              <a:endParaRPr lang="en-US"/>
            </a:p>
          </p:txBody>
        </p:sp>
        <p:sp>
          <p:nvSpPr>
            <p:cNvPr id="74764" name="AutoShape 5"/>
            <p:cNvSpPr>
              <a:spLocks noChangeArrowheads="1"/>
            </p:cNvSpPr>
            <p:nvPr/>
          </p:nvSpPr>
          <p:spPr bwMode="auto">
            <a:xfrm>
              <a:off x="2744" y="2522"/>
              <a:ext cx="136" cy="545"/>
            </a:xfrm>
            <a:prstGeom prst="downArrow">
              <a:avLst>
                <a:gd name="adj1" fmla="val 50000"/>
                <a:gd name="adj2" fmla="val 100184"/>
              </a:avLst>
            </a:prstGeom>
            <a:gradFill rotWithShape="1">
              <a:gsLst>
                <a:gs pos="0">
                  <a:srgbClr val="FF5050"/>
                </a:gs>
                <a:gs pos="100000">
                  <a:srgbClr val="FF6600"/>
                </a:gs>
              </a:gsLst>
              <a:path path="rect">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5050"/>
              </a:extrusionClr>
            </a:sp3d>
          </p:spPr>
          <p:txBody>
            <a:bodyPr wrap="none" anchor="ctr">
              <a:flatTx/>
            </a:bodyPr>
            <a:lstStyle/>
            <a:p>
              <a:pPr algn="ctr"/>
              <a:endParaRPr lang="en-US"/>
            </a:p>
          </p:txBody>
        </p:sp>
        <p:sp>
          <p:nvSpPr>
            <p:cNvPr id="74765" name="AutoShape 6"/>
            <p:cNvSpPr>
              <a:spLocks noChangeArrowheads="1"/>
            </p:cNvSpPr>
            <p:nvPr/>
          </p:nvSpPr>
          <p:spPr bwMode="auto">
            <a:xfrm>
              <a:off x="2381" y="2522"/>
              <a:ext cx="136" cy="363"/>
            </a:xfrm>
            <a:prstGeom prst="downArrow">
              <a:avLst>
                <a:gd name="adj1" fmla="val 50000"/>
                <a:gd name="adj2" fmla="val 66728"/>
              </a:avLst>
            </a:prstGeom>
            <a:gradFill rotWithShape="1">
              <a:gsLst>
                <a:gs pos="0">
                  <a:srgbClr val="FF5050"/>
                </a:gs>
                <a:gs pos="100000">
                  <a:srgbClr val="FF6600"/>
                </a:gs>
              </a:gsLst>
              <a:path path="rect">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5050"/>
              </a:extrusionClr>
            </a:sp3d>
          </p:spPr>
          <p:txBody>
            <a:bodyPr wrap="none" anchor="ctr">
              <a:flatTx/>
            </a:bodyPr>
            <a:lstStyle/>
            <a:p>
              <a:pPr algn="ctr"/>
              <a:endParaRPr lang="en-US"/>
            </a:p>
          </p:txBody>
        </p:sp>
        <p:sp>
          <p:nvSpPr>
            <p:cNvPr id="74766" name="AutoShape 7"/>
            <p:cNvSpPr>
              <a:spLocks noChangeArrowheads="1"/>
            </p:cNvSpPr>
            <p:nvPr/>
          </p:nvSpPr>
          <p:spPr bwMode="auto">
            <a:xfrm>
              <a:off x="2064" y="2205"/>
              <a:ext cx="1360" cy="499"/>
            </a:xfrm>
            <a:prstGeom prst="cube">
              <a:avLst>
                <a:gd name="adj" fmla="val 66912"/>
              </a:avLst>
            </a:prstGeom>
            <a:gradFill rotWithShape="1">
              <a:gsLst>
                <a:gs pos="0">
                  <a:srgbClr val="CCECFF"/>
                </a:gs>
                <a:gs pos="100000">
                  <a:srgbClr val="CCFFFF">
                    <a:alpha val="29999"/>
                  </a:srgbClr>
                </a:gs>
              </a:gsLst>
              <a:lin ang="18900000" scaled="1"/>
            </a:gradFill>
            <a:ln w="9525">
              <a:noFill/>
              <a:miter lim="800000"/>
              <a:headEnd/>
              <a:tailEnd/>
            </a:ln>
          </p:spPr>
          <p:txBody>
            <a:bodyPr wrap="none" anchor="ctr"/>
            <a:lstStyle/>
            <a:p>
              <a:pPr algn="ctr"/>
              <a:endParaRPr lang="en-US"/>
            </a:p>
          </p:txBody>
        </p:sp>
        <p:sp>
          <p:nvSpPr>
            <p:cNvPr id="74767" name="AutoShape 8"/>
            <p:cNvSpPr>
              <a:spLocks noChangeArrowheads="1"/>
            </p:cNvSpPr>
            <p:nvPr/>
          </p:nvSpPr>
          <p:spPr bwMode="auto">
            <a:xfrm>
              <a:off x="2382" y="2184"/>
              <a:ext cx="952" cy="121"/>
            </a:xfrm>
            <a:prstGeom prst="cube">
              <a:avLst>
                <a:gd name="adj" fmla="val 80991"/>
              </a:avLst>
            </a:prstGeom>
            <a:gradFill rotWithShape="1">
              <a:gsLst>
                <a:gs pos="0">
                  <a:srgbClr val="CCCCFF">
                    <a:alpha val="46999"/>
                  </a:srgbClr>
                </a:gs>
                <a:gs pos="100000">
                  <a:srgbClr val="C0C0C0"/>
                </a:gs>
              </a:gsLst>
              <a:path path="rect">
                <a:fillToRect r="100000" b="100000"/>
              </a:path>
            </a:gradFill>
            <a:ln w="9525">
              <a:noFill/>
              <a:miter lim="800000"/>
              <a:headEnd/>
              <a:tailEnd/>
            </a:ln>
          </p:spPr>
          <p:txBody>
            <a:bodyPr wrap="none" anchor="ctr"/>
            <a:lstStyle/>
            <a:p>
              <a:pPr algn="ctr"/>
              <a:endParaRPr lang="en-US"/>
            </a:p>
          </p:txBody>
        </p:sp>
        <p:sp>
          <p:nvSpPr>
            <p:cNvPr id="74768" name="AutoShape 9"/>
            <p:cNvSpPr>
              <a:spLocks noChangeArrowheads="1"/>
            </p:cNvSpPr>
            <p:nvPr/>
          </p:nvSpPr>
          <p:spPr bwMode="auto">
            <a:xfrm>
              <a:off x="2155" y="2426"/>
              <a:ext cx="952" cy="121"/>
            </a:xfrm>
            <a:prstGeom prst="cube">
              <a:avLst>
                <a:gd name="adj" fmla="val 80991"/>
              </a:avLst>
            </a:prstGeom>
            <a:gradFill rotWithShape="1">
              <a:gsLst>
                <a:gs pos="0">
                  <a:srgbClr val="CCCCFF">
                    <a:alpha val="46999"/>
                  </a:srgbClr>
                </a:gs>
                <a:gs pos="100000">
                  <a:srgbClr val="C0C0C0"/>
                </a:gs>
              </a:gsLst>
              <a:path path="rect">
                <a:fillToRect r="100000" b="100000"/>
              </a:path>
            </a:gradFill>
            <a:ln w="9525">
              <a:noFill/>
              <a:miter lim="800000"/>
              <a:headEnd/>
              <a:tailEnd/>
            </a:ln>
          </p:spPr>
          <p:txBody>
            <a:bodyPr wrap="none" anchor="ctr"/>
            <a:lstStyle/>
            <a:p>
              <a:pPr algn="ctr"/>
              <a:endParaRPr lang="en-US"/>
            </a:p>
          </p:txBody>
        </p:sp>
        <p:sp>
          <p:nvSpPr>
            <p:cNvPr id="74769" name="AutoShape 10"/>
            <p:cNvSpPr>
              <a:spLocks noChangeArrowheads="1"/>
            </p:cNvSpPr>
            <p:nvPr/>
          </p:nvSpPr>
          <p:spPr bwMode="auto">
            <a:xfrm>
              <a:off x="2154" y="2114"/>
              <a:ext cx="1089" cy="408"/>
            </a:xfrm>
            <a:prstGeom prst="cube">
              <a:avLst>
                <a:gd name="adj" fmla="val 83824"/>
              </a:avLst>
            </a:prstGeom>
            <a:gradFill rotWithShape="1">
              <a:gsLst>
                <a:gs pos="0">
                  <a:srgbClr val="FF2501"/>
                </a:gs>
                <a:gs pos="100000">
                  <a:srgbClr val="FF6600"/>
                </a:gs>
              </a:gsLst>
              <a:path path="rect">
                <a:fillToRect r="100000" b="100000"/>
              </a:path>
            </a:gradFill>
            <a:ln w="9525">
              <a:noFill/>
              <a:miter lim="800000"/>
              <a:headEnd/>
              <a:tailEnd/>
            </a:ln>
          </p:spPr>
          <p:txBody>
            <a:bodyPr wrap="none" anchor="ctr"/>
            <a:lstStyle/>
            <a:p>
              <a:pPr algn="ctr"/>
              <a:endParaRPr lang="en-US"/>
            </a:p>
          </p:txBody>
        </p:sp>
        <p:sp>
          <p:nvSpPr>
            <p:cNvPr id="74770" name="AutoShape 11"/>
            <p:cNvSpPr>
              <a:spLocks noChangeArrowheads="1"/>
            </p:cNvSpPr>
            <p:nvPr/>
          </p:nvSpPr>
          <p:spPr bwMode="auto">
            <a:xfrm>
              <a:off x="2154" y="2069"/>
              <a:ext cx="1089" cy="408"/>
            </a:xfrm>
            <a:prstGeom prst="cube">
              <a:avLst>
                <a:gd name="adj" fmla="val 83824"/>
              </a:avLst>
            </a:prstGeom>
            <a:gradFill rotWithShape="1">
              <a:gsLst>
                <a:gs pos="0">
                  <a:srgbClr val="FF2501"/>
                </a:gs>
                <a:gs pos="100000">
                  <a:srgbClr val="FF6600"/>
                </a:gs>
              </a:gsLst>
              <a:path path="rect">
                <a:fillToRect r="100000" b="100000"/>
              </a:path>
            </a:gradFill>
            <a:ln w="9525">
              <a:noFill/>
              <a:miter lim="800000"/>
              <a:headEnd/>
              <a:tailEnd/>
            </a:ln>
          </p:spPr>
          <p:txBody>
            <a:bodyPr wrap="none" anchor="ctr"/>
            <a:lstStyle/>
            <a:p>
              <a:pPr algn="ctr"/>
              <a:endParaRPr lang="en-US"/>
            </a:p>
          </p:txBody>
        </p:sp>
        <p:sp>
          <p:nvSpPr>
            <p:cNvPr id="74771" name="AutoShape 12"/>
            <p:cNvSpPr>
              <a:spLocks noChangeArrowheads="1"/>
            </p:cNvSpPr>
            <p:nvPr/>
          </p:nvSpPr>
          <p:spPr bwMode="auto">
            <a:xfrm>
              <a:off x="2154" y="2000"/>
              <a:ext cx="1089" cy="408"/>
            </a:xfrm>
            <a:prstGeom prst="cube">
              <a:avLst>
                <a:gd name="adj" fmla="val 83824"/>
              </a:avLst>
            </a:prstGeom>
            <a:solidFill>
              <a:srgbClr val="FFFFCC"/>
            </a:solidFill>
            <a:ln w="9525">
              <a:noFill/>
              <a:miter lim="800000"/>
              <a:headEnd/>
              <a:tailEnd/>
            </a:ln>
          </p:spPr>
          <p:txBody>
            <a:bodyPr wrap="none" anchor="ctr"/>
            <a:lstStyle/>
            <a:p>
              <a:pPr algn="ctr"/>
              <a:endParaRPr lang="en-US"/>
            </a:p>
          </p:txBody>
        </p:sp>
        <p:sp>
          <p:nvSpPr>
            <p:cNvPr id="74772" name="AutoShape 13"/>
            <p:cNvSpPr>
              <a:spLocks noChangeArrowheads="1"/>
            </p:cNvSpPr>
            <p:nvPr/>
          </p:nvSpPr>
          <p:spPr bwMode="auto">
            <a:xfrm>
              <a:off x="2154" y="1933"/>
              <a:ext cx="1089" cy="408"/>
            </a:xfrm>
            <a:prstGeom prst="cube">
              <a:avLst>
                <a:gd name="adj" fmla="val 83824"/>
              </a:avLst>
            </a:prstGeom>
            <a:gradFill rotWithShape="1">
              <a:gsLst>
                <a:gs pos="0">
                  <a:srgbClr val="777777">
                    <a:alpha val="51999"/>
                  </a:srgbClr>
                </a:gs>
                <a:gs pos="100000">
                  <a:schemeClr val="tx1">
                    <a:alpha val="70000"/>
                  </a:schemeClr>
                </a:gs>
              </a:gsLst>
              <a:path path="rect">
                <a:fillToRect r="100000" b="100000"/>
              </a:path>
            </a:gradFill>
            <a:ln w="9525">
              <a:noFill/>
              <a:miter lim="800000"/>
              <a:headEnd/>
              <a:tailEnd/>
            </a:ln>
          </p:spPr>
          <p:txBody>
            <a:bodyPr wrap="none" anchor="ctr"/>
            <a:lstStyle/>
            <a:p>
              <a:pPr algn="ctr"/>
              <a:endParaRPr lang="en-US"/>
            </a:p>
          </p:txBody>
        </p:sp>
        <p:sp>
          <p:nvSpPr>
            <p:cNvPr id="74773" name="Line 14"/>
            <p:cNvSpPr>
              <a:spLocks noChangeShapeType="1"/>
            </p:cNvSpPr>
            <p:nvPr/>
          </p:nvSpPr>
          <p:spPr bwMode="auto">
            <a:xfrm flipV="1">
              <a:off x="3107" y="1615"/>
              <a:ext cx="0" cy="408"/>
            </a:xfrm>
            <a:prstGeom prst="line">
              <a:avLst/>
            </a:prstGeom>
            <a:noFill/>
            <a:ln w="19050">
              <a:solidFill>
                <a:srgbClr val="CC3300"/>
              </a:solidFill>
              <a:round/>
              <a:headEnd/>
              <a:tailEnd/>
            </a:ln>
          </p:spPr>
          <p:txBody>
            <a:bodyPr/>
            <a:lstStyle/>
            <a:p>
              <a:endParaRPr lang="en-US"/>
            </a:p>
          </p:txBody>
        </p:sp>
        <p:sp>
          <p:nvSpPr>
            <p:cNvPr id="74774" name="Line 15"/>
            <p:cNvSpPr>
              <a:spLocks noChangeShapeType="1"/>
            </p:cNvSpPr>
            <p:nvPr/>
          </p:nvSpPr>
          <p:spPr bwMode="auto">
            <a:xfrm flipV="1">
              <a:off x="3313" y="1615"/>
              <a:ext cx="0" cy="91"/>
            </a:xfrm>
            <a:prstGeom prst="line">
              <a:avLst/>
            </a:prstGeom>
            <a:noFill/>
            <a:ln w="19050">
              <a:solidFill>
                <a:srgbClr val="CC3300"/>
              </a:solidFill>
              <a:round/>
              <a:headEnd/>
              <a:tailEnd/>
            </a:ln>
          </p:spPr>
          <p:txBody>
            <a:bodyPr/>
            <a:lstStyle/>
            <a:p>
              <a:endParaRPr lang="en-US"/>
            </a:p>
          </p:txBody>
        </p:sp>
        <p:sp>
          <p:nvSpPr>
            <p:cNvPr id="74775" name="Line 16"/>
            <p:cNvSpPr>
              <a:spLocks noChangeShapeType="1"/>
            </p:cNvSpPr>
            <p:nvPr/>
          </p:nvSpPr>
          <p:spPr bwMode="auto">
            <a:xfrm flipV="1">
              <a:off x="3312" y="1842"/>
              <a:ext cx="0" cy="345"/>
            </a:xfrm>
            <a:prstGeom prst="line">
              <a:avLst/>
            </a:prstGeom>
            <a:noFill/>
            <a:ln w="19050">
              <a:solidFill>
                <a:srgbClr val="CC3300"/>
              </a:solidFill>
              <a:round/>
              <a:headEnd/>
              <a:tailEnd/>
            </a:ln>
          </p:spPr>
          <p:txBody>
            <a:bodyPr/>
            <a:lstStyle/>
            <a:p>
              <a:endParaRPr lang="en-US"/>
            </a:p>
          </p:txBody>
        </p:sp>
        <p:sp>
          <p:nvSpPr>
            <p:cNvPr id="74776" name="Line 17"/>
            <p:cNvSpPr>
              <a:spLocks noChangeShapeType="1"/>
            </p:cNvSpPr>
            <p:nvPr/>
          </p:nvSpPr>
          <p:spPr bwMode="auto">
            <a:xfrm>
              <a:off x="3243" y="1706"/>
              <a:ext cx="136" cy="0"/>
            </a:xfrm>
            <a:prstGeom prst="line">
              <a:avLst/>
            </a:prstGeom>
            <a:noFill/>
            <a:ln w="19050">
              <a:solidFill>
                <a:srgbClr val="CC3300"/>
              </a:solidFill>
              <a:round/>
              <a:headEnd/>
              <a:tailEnd/>
            </a:ln>
          </p:spPr>
          <p:txBody>
            <a:bodyPr/>
            <a:lstStyle/>
            <a:p>
              <a:endParaRPr lang="en-US"/>
            </a:p>
          </p:txBody>
        </p:sp>
        <p:sp>
          <p:nvSpPr>
            <p:cNvPr id="74777" name="Line 18"/>
            <p:cNvSpPr>
              <a:spLocks noChangeShapeType="1"/>
            </p:cNvSpPr>
            <p:nvPr/>
          </p:nvSpPr>
          <p:spPr bwMode="auto">
            <a:xfrm>
              <a:off x="3267" y="1842"/>
              <a:ext cx="91" cy="0"/>
            </a:xfrm>
            <a:prstGeom prst="line">
              <a:avLst/>
            </a:prstGeom>
            <a:noFill/>
            <a:ln w="19050">
              <a:solidFill>
                <a:srgbClr val="CC3300"/>
              </a:solidFill>
              <a:round/>
              <a:headEnd/>
              <a:tailEnd/>
            </a:ln>
          </p:spPr>
          <p:txBody>
            <a:bodyPr/>
            <a:lstStyle/>
            <a:p>
              <a:endParaRPr lang="en-US"/>
            </a:p>
          </p:txBody>
        </p:sp>
        <p:sp>
          <p:nvSpPr>
            <p:cNvPr id="74778" name="Line 19"/>
            <p:cNvSpPr>
              <a:spLocks noChangeShapeType="1"/>
            </p:cNvSpPr>
            <p:nvPr/>
          </p:nvSpPr>
          <p:spPr bwMode="auto">
            <a:xfrm>
              <a:off x="3243" y="1797"/>
              <a:ext cx="136" cy="0"/>
            </a:xfrm>
            <a:prstGeom prst="line">
              <a:avLst/>
            </a:prstGeom>
            <a:noFill/>
            <a:ln w="19050">
              <a:solidFill>
                <a:srgbClr val="CC3300"/>
              </a:solidFill>
              <a:round/>
              <a:headEnd/>
              <a:tailEnd/>
            </a:ln>
          </p:spPr>
          <p:txBody>
            <a:bodyPr/>
            <a:lstStyle/>
            <a:p>
              <a:endParaRPr lang="en-US"/>
            </a:p>
          </p:txBody>
        </p:sp>
        <p:sp>
          <p:nvSpPr>
            <p:cNvPr id="74779" name="Line 20"/>
            <p:cNvSpPr>
              <a:spLocks noChangeShapeType="1"/>
            </p:cNvSpPr>
            <p:nvPr/>
          </p:nvSpPr>
          <p:spPr bwMode="auto">
            <a:xfrm>
              <a:off x="3104" y="1615"/>
              <a:ext cx="215" cy="0"/>
            </a:xfrm>
            <a:prstGeom prst="line">
              <a:avLst/>
            </a:prstGeom>
            <a:noFill/>
            <a:ln w="19050">
              <a:solidFill>
                <a:srgbClr val="CC3300"/>
              </a:solidFill>
              <a:round/>
              <a:headEnd/>
              <a:tailEnd/>
            </a:ln>
          </p:spPr>
          <p:txBody>
            <a:bodyPr/>
            <a:lstStyle/>
            <a:p>
              <a:endParaRPr lang="en-US"/>
            </a:p>
          </p:txBody>
        </p:sp>
        <p:sp>
          <p:nvSpPr>
            <p:cNvPr id="74780" name="Line 21"/>
            <p:cNvSpPr>
              <a:spLocks noChangeShapeType="1"/>
            </p:cNvSpPr>
            <p:nvPr/>
          </p:nvSpPr>
          <p:spPr bwMode="auto">
            <a:xfrm>
              <a:off x="3267" y="1751"/>
              <a:ext cx="91" cy="0"/>
            </a:xfrm>
            <a:prstGeom prst="line">
              <a:avLst/>
            </a:prstGeom>
            <a:noFill/>
            <a:ln w="19050">
              <a:solidFill>
                <a:srgbClr val="CC3300"/>
              </a:solidFill>
              <a:round/>
              <a:headEnd/>
              <a:tailEnd/>
            </a:ln>
          </p:spPr>
          <p:txBody>
            <a:bodyPr/>
            <a:lstStyle/>
            <a:p>
              <a:endParaRPr lang="en-US"/>
            </a:p>
          </p:txBody>
        </p:sp>
        <p:sp>
          <p:nvSpPr>
            <p:cNvPr id="74781" name="Text Box 22"/>
            <p:cNvSpPr txBox="1">
              <a:spLocks noChangeArrowheads="1"/>
            </p:cNvSpPr>
            <p:nvPr/>
          </p:nvSpPr>
          <p:spPr bwMode="auto">
            <a:xfrm>
              <a:off x="1968" y="1392"/>
              <a:ext cx="212" cy="194"/>
            </a:xfrm>
            <a:prstGeom prst="rect">
              <a:avLst/>
            </a:prstGeom>
            <a:noFill/>
            <a:ln w="9525">
              <a:noFill/>
              <a:miter lim="800000"/>
              <a:headEnd/>
              <a:tailEnd/>
            </a:ln>
          </p:spPr>
          <p:txBody>
            <a:bodyPr wrap="none">
              <a:spAutoFit/>
            </a:bodyPr>
            <a:lstStyle/>
            <a:p>
              <a:pPr eaLnBrk="0" hangingPunct="0"/>
              <a:r>
                <a:rPr lang="pt-BR" sz="1400" b="1">
                  <a:latin typeface="Arial" pitchFamily="34" charset="0"/>
                </a:rPr>
                <a:t>Al</a:t>
              </a:r>
            </a:p>
          </p:txBody>
        </p:sp>
        <p:sp>
          <p:nvSpPr>
            <p:cNvPr id="74782" name="Text Box 23"/>
            <p:cNvSpPr txBox="1">
              <a:spLocks noChangeArrowheads="1"/>
            </p:cNvSpPr>
            <p:nvPr/>
          </p:nvSpPr>
          <p:spPr bwMode="auto">
            <a:xfrm>
              <a:off x="1400" y="2832"/>
              <a:ext cx="800" cy="194"/>
            </a:xfrm>
            <a:prstGeom prst="rect">
              <a:avLst/>
            </a:prstGeom>
            <a:noFill/>
            <a:ln w="9525">
              <a:noFill/>
              <a:miter lim="800000"/>
              <a:headEnd/>
              <a:tailEnd/>
            </a:ln>
          </p:spPr>
          <p:txBody>
            <a:bodyPr wrap="none">
              <a:spAutoFit/>
            </a:bodyPr>
            <a:lstStyle/>
            <a:p>
              <a:pPr algn="ctr" eaLnBrk="0" hangingPunct="0"/>
              <a:r>
                <a:rPr lang="pt-BR" sz="1400" b="1">
                  <a:latin typeface="Arial" pitchFamily="34" charset="0"/>
                </a:rPr>
                <a:t>OC</a:t>
              </a:r>
              <a:r>
                <a:rPr lang="pt-BR" sz="1400" b="1" baseline="-25000">
                  <a:latin typeface="Arial" pitchFamily="34" charset="0"/>
                </a:rPr>
                <a:t>1</a:t>
              </a:r>
              <a:r>
                <a:rPr lang="pt-BR" sz="1400" b="1">
                  <a:latin typeface="Arial" pitchFamily="34" charset="0"/>
                </a:rPr>
                <a:t>OC</a:t>
              </a:r>
              <a:r>
                <a:rPr lang="pt-BR" sz="1400" b="1" baseline="-25000">
                  <a:latin typeface="Arial" pitchFamily="34" charset="0"/>
                </a:rPr>
                <a:t>6</a:t>
              </a:r>
              <a:r>
                <a:rPr lang="pt-BR" sz="1400" b="1">
                  <a:latin typeface="Arial" pitchFamily="34" charset="0"/>
                </a:rPr>
                <a:t> - PPV</a:t>
              </a:r>
            </a:p>
          </p:txBody>
        </p:sp>
        <p:sp>
          <p:nvSpPr>
            <p:cNvPr id="74783" name="Text Box 24"/>
            <p:cNvSpPr txBox="1">
              <a:spLocks noChangeArrowheads="1"/>
            </p:cNvSpPr>
            <p:nvPr/>
          </p:nvSpPr>
          <p:spPr bwMode="auto">
            <a:xfrm>
              <a:off x="1230" y="1797"/>
              <a:ext cx="589" cy="330"/>
            </a:xfrm>
            <a:prstGeom prst="rect">
              <a:avLst/>
            </a:prstGeom>
            <a:noFill/>
            <a:ln w="9525">
              <a:noFill/>
              <a:miter lim="800000"/>
              <a:headEnd/>
              <a:tailEnd/>
            </a:ln>
          </p:spPr>
          <p:txBody>
            <a:bodyPr wrap="none">
              <a:spAutoFit/>
            </a:bodyPr>
            <a:lstStyle/>
            <a:p>
              <a:pPr algn="ctr" eaLnBrk="0" hangingPunct="0"/>
              <a:r>
                <a:rPr lang="pt-BR" sz="1400" b="1">
                  <a:latin typeface="Arial" pitchFamily="34" charset="0"/>
                </a:rPr>
                <a:t>ETL</a:t>
              </a:r>
            </a:p>
            <a:p>
              <a:pPr algn="ctr" eaLnBrk="0" hangingPunct="0"/>
              <a:r>
                <a:rPr lang="pt-BR" sz="1400" b="1">
                  <a:latin typeface="Arial" pitchFamily="34" charset="0"/>
                </a:rPr>
                <a:t>(ionomer)</a:t>
              </a:r>
            </a:p>
          </p:txBody>
        </p:sp>
        <p:sp>
          <p:nvSpPr>
            <p:cNvPr id="74784" name="Text Box 25"/>
            <p:cNvSpPr txBox="1">
              <a:spLocks noChangeArrowheads="1"/>
            </p:cNvSpPr>
            <p:nvPr/>
          </p:nvSpPr>
          <p:spPr bwMode="auto">
            <a:xfrm>
              <a:off x="3456" y="1872"/>
              <a:ext cx="279" cy="194"/>
            </a:xfrm>
            <a:prstGeom prst="rect">
              <a:avLst/>
            </a:prstGeom>
            <a:noFill/>
            <a:ln w="9525">
              <a:noFill/>
              <a:miter lim="800000"/>
              <a:headEnd/>
              <a:tailEnd/>
            </a:ln>
          </p:spPr>
          <p:txBody>
            <a:bodyPr wrap="none">
              <a:spAutoFit/>
            </a:bodyPr>
            <a:lstStyle/>
            <a:p>
              <a:pPr eaLnBrk="0" hangingPunct="0"/>
              <a:r>
                <a:rPr lang="pt-BR" sz="1400" b="1">
                  <a:latin typeface="Arial" pitchFamily="34" charset="0"/>
                </a:rPr>
                <a:t>ITO</a:t>
              </a:r>
            </a:p>
          </p:txBody>
        </p:sp>
        <p:sp>
          <p:nvSpPr>
            <p:cNvPr id="74785" name="Text Box 26"/>
            <p:cNvSpPr txBox="1">
              <a:spLocks noChangeArrowheads="1"/>
            </p:cNvSpPr>
            <p:nvPr/>
          </p:nvSpPr>
          <p:spPr bwMode="auto">
            <a:xfrm>
              <a:off x="3016" y="1388"/>
              <a:ext cx="357" cy="194"/>
            </a:xfrm>
            <a:prstGeom prst="rect">
              <a:avLst/>
            </a:prstGeom>
            <a:noFill/>
            <a:ln w="9525">
              <a:noFill/>
              <a:miter lim="800000"/>
              <a:headEnd/>
              <a:tailEnd/>
            </a:ln>
          </p:spPr>
          <p:txBody>
            <a:bodyPr wrap="none">
              <a:spAutoFit/>
            </a:bodyPr>
            <a:lstStyle/>
            <a:p>
              <a:pPr eaLnBrk="0" hangingPunct="0"/>
              <a:r>
                <a:rPr lang="pt-BR" sz="1400" b="1">
                  <a:latin typeface="Arial" pitchFamily="34" charset="0"/>
                </a:rPr>
                <a:t>DC V</a:t>
              </a:r>
            </a:p>
          </p:txBody>
        </p:sp>
        <p:sp>
          <p:nvSpPr>
            <p:cNvPr id="74786" name="Text Box 27"/>
            <p:cNvSpPr txBox="1">
              <a:spLocks noChangeArrowheads="1"/>
            </p:cNvSpPr>
            <p:nvPr/>
          </p:nvSpPr>
          <p:spPr bwMode="auto">
            <a:xfrm>
              <a:off x="3483" y="2795"/>
              <a:ext cx="374" cy="194"/>
            </a:xfrm>
            <a:prstGeom prst="rect">
              <a:avLst/>
            </a:prstGeom>
            <a:noFill/>
            <a:ln w="9525">
              <a:noFill/>
              <a:miter lim="800000"/>
              <a:headEnd/>
              <a:tailEnd/>
            </a:ln>
          </p:spPr>
          <p:txBody>
            <a:bodyPr wrap="none">
              <a:spAutoFit/>
            </a:bodyPr>
            <a:lstStyle/>
            <a:p>
              <a:pPr algn="ctr" eaLnBrk="0" hangingPunct="0"/>
              <a:r>
                <a:rPr lang="pt-BR" sz="1400" b="1">
                  <a:latin typeface="Arial" pitchFamily="34" charset="0"/>
                </a:rPr>
                <a:t>glass</a:t>
              </a:r>
            </a:p>
          </p:txBody>
        </p:sp>
        <p:sp>
          <p:nvSpPr>
            <p:cNvPr id="74787" name="Line 28"/>
            <p:cNvSpPr>
              <a:spLocks noChangeShapeType="1"/>
            </p:cNvSpPr>
            <p:nvPr/>
          </p:nvSpPr>
          <p:spPr bwMode="auto">
            <a:xfrm flipV="1">
              <a:off x="1791" y="2478"/>
              <a:ext cx="454" cy="408"/>
            </a:xfrm>
            <a:prstGeom prst="line">
              <a:avLst/>
            </a:prstGeom>
            <a:noFill/>
            <a:ln w="12700">
              <a:solidFill>
                <a:schemeClr val="tx1"/>
              </a:solidFill>
              <a:prstDash val="dash"/>
              <a:round/>
              <a:headEnd/>
              <a:tailEnd/>
            </a:ln>
          </p:spPr>
          <p:txBody>
            <a:bodyPr/>
            <a:lstStyle/>
            <a:p>
              <a:endParaRPr lang="en-US"/>
            </a:p>
          </p:txBody>
        </p:sp>
        <p:sp>
          <p:nvSpPr>
            <p:cNvPr id="74788" name="Line 29"/>
            <p:cNvSpPr>
              <a:spLocks noChangeShapeType="1"/>
            </p:cNvSpPr>
            <p:nvPr/>
          </p:nvSpPr>
          <p:spPr bwMode="auto">
            <a:xfrm flipV="1">
              <a:off x="3243" y="2064"/>
              <a:ext cx="453" cy="187"/>
            </a:xfrm>
            <a:prstGeom prst="line">
              <a:avLst/>
            </a:prstGeom>
            <a:noFill/>
            <a:ln w="12700">
              <a:solidFill>
                <a:schemeClr val="tx1"/>
              </a:solidFill>
              <a:prstDash val="dash"/>
              <a:round/>
              <a:headEnd/>
              <a:tailEnd/>
            </a:ln>
          </p:spPr>
          <p:txBody>
            <a:bodyPr/>
            <a:lstStyle/>
            <a:p>
              <a:endParaRPr lang="en-US"/>
            </a:p>
          </p:txBody>
        </p:sp>
        <p:sp>
          <p:nvSpPr>
            <p:cNvPr id="74789" name="Line 30"/>
            <p:cNvSpPr>
              <a:spLocks noChangeShapeType="1"/>
            </p:cNvSpPr>
            <p:nvPr/>
          </p:nvSpPr>
          <p:spPr bwMode="auto">
            <a:xfrm>
              <a:off x="3152" y="2568"/>
              <a:ext cx="272" cy="272"/>
            </a:xfrm>
            <a:prstGeom prst="line">
              <a:avLst/>
            </a:prstGeom>
            <a:noFill/>
            <a:ln w="12700">
              <a:solidFill>
                <a:schemeClr val="tx1"/>
              </a:solidFill>
              <a:prstDash val="dash"/>
              <a:round/>
              <a:headEnd/>
              <a:tailEnd/>
            </a:ln>
          </p:spPr>
          <p:txBody>
            <a:bodyPr/>
            <a:lstStyle/>
            <a:p>
              <a:endParaRPr lang="en-US"/>
            </a:p>
          </p:txBody>
        </p:sp>
        <p:sp>
          <p:nvSpPr>
            <p:cNvPr id="74790" name="Line 31"/>
            <p:cNvSpPr>
              <a:spLocks noChangeShapeType="1"/>
            </p:cNvSpPr>
            <p:nvPr/>
          </p:nvSpPr>
          <p:spPr bwMode="auto">
            <a:xfrm flipH="1" flipV="1">
              <a:off x="2400" y="1584"/>
              <a:ext cx="253" cy="485"/>
            </a:xfrm>
            <a:prstGeom prst="line">
              <a:avLst/>
            </a:prstGeom>
            <a:noFill/>
            <a:ln w="12700">
              <a:solidFill>
                <a:schemeClr val="tx1"/>
              </a:solidFill>
              <a:prstDash val="dash"/>
              <a:round/>
              <a:headEnd/>
              <a:tailEnd/>
            </a:ln>
          </p:spPr>
          <p:txBody>
            <a:bodyPr/>
            <a:lstStyle/>
            <a:p>
              <a:endParaRPr lang="en-US"/>
            </a:p>
          </p:txBody>
        </p:sp>
        <p:sp>
          <p:nvSpPr>
            <p:cNvPr id="74791" name="Line 32"/>
            <p:cNvSpPr>
              <a:spLocks noChangeShapeType="1"/>
            </p:cNvSpPr>
            <p:nvPr/>
          </p:nvSpPr>
          <p:spPr bwMode="auto">
            <a:xfrm flipH="1" flipV="1">
              <a:off x="1565" y="2115"/>
              <a:ext cx="680" cy="272"/>
            </a:xfrm>
            <a:prstGeom prst="line">
              <a:avLst/>
            </a:prstGeom>
            <a:noFill/>
            <a:ln w="12700">
              <a:solidFill>
                <a:schemeClr val="tx1"/>
              </a:solidFill>
              <a:prstDash val="dash"/>
              <a:round/>
              <a:headEnd/>
              <a:tailEnd/>
            </a:ln>
          </p:spPr>
          <p:txBody>
            <a:bodyPr/>
            <a:lstStyle/>
            <a:p>
              <a:endParaRPr lang="en-US"/>
            </a:p>
          </p:txBody>
        </p:sp>
        <p:sp>
          <p:nvSpPr>
            <p:cNvPr id="74792" name="Text Box 33"/>
            <p:cNvSpPr txBox="1">
              <a:spLocks noChangeArrowheads="1"/>
            </p:cNvSpPr>
            <p:nvPr/>
          </p:nvSpPr>
          <p:spPr bwMode="auto">
            <a:xfrm>
              <a:off x="2629" y="3067"/>
              <a:ext cx="479" cy="330"/>
            </a:xfrm>
            <a:prstGeom prst="rect">
              <a:avLst/>
            </a:prstGeom>
            <a:noFill/>
            <a:ln w="9525">
              <a:noFill/>
              <a:miter lim="800000"/>
              <a:headEnd/>
              <a:tailEnd/>
            </a:ln>
          </p:spPr>
          <p:txBody>
            <a:bodyPr wrap="none">
              <a:spAutoFit/>
            </a:bodyPr>
            <a:lstStyle/>
            <a:p>
              <a:pPr algn="ctr" eaLnBrk="0" hangingPunct="0"/>
              <a:r>
                <a:rPr lang="pt-BR" sz="1400" b="1">
                  <a:latin typeface="Arial" pitchFamily="34" charset="0"/>
                </a:rPr>
                <a:t>emitted</a:t>
              </a:r>
            </a:p>
            <a:p>
              <a:pPr algn="ctr" eaLnBrk="0" hangingPunct="0"/>
              <a:r>
                <a:rPr lang="pt-BR" sz="1400" b="1">
                  <a:latin typeface="Arial" pitchFamily="34" charset="0"/>
                </a:rPr>
                <a:t>light</a:t>
              </a:r>
            </a:p>
          </p:txBody>
        </p:sp>
      </p:grpSp>
      <p:pic>
        <p:nvPicPr>
          <p:cNvPr id="74756" name="Picture 34"/>
          <p:cNvPicPr>
            <a:picLocks noChangeAspect="1" noChangeArrowheads="1"/>
          </p:cNvPicPr>
          <p:nvPr/>
        </p:nvPicPr>
        <p:blipFill>
          <a:blip r:embed="rId2" cstate="print"/>
          <a:srcRect/>
          <a:stretch>
            <a:fillRect/>
          </a:stretch>
        </p:blipFill>
        <p:spPr bwMode="auto">
          <a:xfrm>
            <a:off x="4953000" y="1916193"/>
            <a:ext cx="4705350" cy="2586037"/>
          </a:xfrm>
          <a:prstGeom prst="rect">
            <a:avLst/>
          </a:prstGeom>
          <a:noFill/>
          <a:ln w="9525">
            <a:noFill/>
            <a:miter lim="800000"/>
            <a:headEnd/>
            <a:tailEnd/>
          </a:ln>
        </p:spPr>
      </p:pic>
      <p:sp>
        <p:nvSpPr>
          <p:cNvPr id="302083" name="Text Box 3"/>
          <p:cNvSpPr txBox="1">
            <a:spLocks noChangeArrowheads="1"/>
          </p:cNvSpPr>
          <p:nvPr/>
        </p:nvSpPr>
        <p:spPr bwMode="auto">
          <a:xfrm>
            <a:off x="273055" y="833479"/>
            <a:ext cx="9417051" cy="707886"/>
          </a:xfrm>
          <a:prstGeom prst="rect">
            <a:avLst/>
          </a:prstGeom>
          <a:noFill/>
          <a:ln w="9525">
            <a:noFill/>
            <a:miter lim="800000"/>
            <a:headEnd/>
            <a:tailEnd/>
          </a:ln>
          <a:effectLst/>
        </p:spPr>
        <p:txBody>
          <a:bodyPr>
            <a:spAutoFit/>
          </a:bodyPr>
          <a:lstStyle/>
          <a:p>
            <a:pPr algn="ctr">
              <a:defRPr/>
            </a:pPr>
            <a:r>
              <a:rPr lang="en-US" b="1" i="1" dirty="0">
                <a:solidFill>
                  <a:srgbClr val="008000"/>
                </a:solidFill>
                <a:effectLst>
                  <a:outerShdw blurRad="38100" dist="38100" dir="2700000" algn="tl">
                    <a:srgbClr val="C0C0C0"/>
                  </a:outerShdw>
                </a:effectLst>
              </a:rPr>
              <a:t>Light emitting diodes made with polymers </a:t>
            </a:r>
            <a:r>
              <a:rPr lang="en-US" sz="3200" b="1" i="1" dirty="0">
                <a:solidFill>
                  <a:srgbClr val="008000"/>
                </a:solidFill>
                <a:effectLst>
                  <a:outerShdw blurRad="38100" dist="38100" dir="2700000" algn="tl">
                    <a:srgbClr val="C0C0C0"/>
                  </a:outerShdw>
                </a:effectLst>
              </a:rPr>
              <a:t> </a:t>
            </a:r>
            <a:endParaRPr lang="pt-BR" sz="3800" b="1" i="1" dirty="0">
              <a:solidFill>
                <a:srgbClr val="008000"/>
              </a:solidFill>
              <a:effectLst>
                <a:outerShdw blurRad="38100" dist="38100" dir="2700000" algn="tl">
                  <a:srgbClr val="C0C0C0"/>
                </a:outerShdw>
              </a:effectLst>
            </a:endParaRPr>
          </a:p>
        </p:txBody>
      </p:sp>
      <p:sp>
        <p:nvSpPr>
          <p:cNvPr id="74758" name="Rectangle 7"/>
          <p:cNvSpPr>
            <a:spLocks noChangeArrowheads="1"/>
          </p:cNvSpPr>
          <p:nvPr/>
        </p:nvSpPr>
        <p:spPr bwMode="auto">
          <a:xfrm>
            <a:off x="796938" y="5276851"/>
            <a:ext cx="8654375" cy="523220"/>
          </a:xfrm>
          <a:prstGeom prst="rect">
            <a:avLst/>
          </a:prstGeom>
          <a:noFill/>
          <a:ln w="9525">
            <a:noFill/>
            <a:miter lim="800000"/>
            <a:headEnd/>
            <a:tailEnd/>
          </a:ln>
        </p:spPr>
        <p:txBody>
          <a:bodyPr wrap="none">
            <a:spAutoFit/>
          </a:bodyPr>
          <a:lstStyle/>
          <a:p>
            <a:r>
              <a:rPr lang="pt-BR" sz="2800" b="1" i="1">
                <a:cs typeface="Arial" pitchFamily="34" charset="0"/>
              </a:rPr>
              <a:t>PLEDs obtained with ultrathin Langmuir-Blodgett films</a:t>
            </a:r>
            <a:r>
              <a:rPr lang="pt-BR" sz="2400" b="1" i="1">
                <a:cs typeface="Arial" pitchFamily="34" charset="0"/>
              </a:rPr>
              <a:t> </a:t>
            </a:r>
            <a:endParaRPr lang="en-US" sz="2400" i="1">
              <a:cs typeface="Arial" pitchFamily="34" charset="0"/>
            </a:endParaRPr>
          </a:p>
        </p:txBody>
      </p:sp>
      <p:sp>
        <p:nvSpPr>
          <p:cNvPr id="74759" name="Rectangle 37"/>
          <p:cNvSpPr>
            <a:spLocks noChangeArrowheads="1"/>
          </p:cNvSpPr>
          <p:nvPr/>
        </p:nvSpPr>
        <p:spPr bwMode="auto">
          <a:xfrm>
            <a:off x="488951" y="5267405"/>
            <a:ext cx="8928100" cy="576263"/>
          </a:xfrm>
          <a:prstGeom prst="rect">
            <a:avLst/>
          </a:prstGeom>
          <a:noFill/>
          <a:ln w="31750">
            <a:solidFill>
              <a:schemeClr val="tx1"/>
            </a:solidFill>
            <a:miter lim="800000"/>
            <a:headEnd/>
            <a:tailEnd/>
          </a:ln>
        </p:spPr>
        <p:txBody>
          <a:bodyPr wrap="none" anchor="ctr"/>
          <a:lstStyle/>
          <a:p>
            <a:pPr algn="ctr"/>
            <a:endParaRPr lang="en-US"/>
          </a:p>
        </p:txBody>
      </p:sp>
      <p:sp>
        <p:nvSpPr>
          <p:cNvPr id="74760" name="Rectangle 5"/>
          <p:cNvSpPr>
            <a:spLocks noChangeArrowheads="1"/>
          </p:cNvSpPr>
          <p:nvPr/>
        </p:nvSpPr>
        <p:spPr bwMode="auto">
          <a:xfrm>
            <a:off x="1784351" y="6140450"/>
            <a:ext cx="6337300" cy="431800"/>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
        <p:nvSpPr>
          <p:cNvPr id="74761" name="Rectangle 39"/>
          <p:cNvSpPr>
            <a:spLocks noChangeArrowheads="1"/>
          </p:cNvSpPr>
          <p:nvPr/>
        </p:nvSpPr>
        <p:spPr bwMode="auto">
          <a:xfrm>
            <a:off x="158750" y="1557338"/>
            <a:ext cx="4602163" cy="3384550"/>
          </a:xfrm>
          <a:prstGeom prst="rect">
            <a:avLst/>
          </a:prstGeom>
          <a:noFill/>
          <a:ln w="31750">
            <a:solidFill>
              <a:schemeClr val="tx1"/>
            </a:solidFill>
            <a:miter lim="800000"/>
            <a:headEnd/>
            <a:tailEnd/>
          </a:ln>
        </p:spPr>
        <p:txBody>
          <a:bodyPr wrap="none" anchor="ctr"/>
          <a:lstStyle/>
          <a:p>
            <a:pPr algn="ctr"/>
            <a:endParaRPr lang="en-US"/>
          </a:p>
        </p:txBody>
      </p:sp>
      <p:sp>
        <p:nvSpPr>
          <p:cNvPr id="438278" name="Rectangle 6"/>
          <p:cNvSpPr>
            <a:spLocks noChangeArrowheads="1"/>
          </p:cNvSpPr>
          <p:nvPr/>
        </p:nvSpPr>
        <p:spPr bwMode="auto">
          <a:xfrm>
            <a:off x="4052471" y="-26988"/>
            <a:ext cx="5744428" cy="770084"/>
          </a:xfrm>
          <a:prstGeom prst="rect">
            <a:avLst/>
          </a:prstGeom>
          <a:noFill/>
          <a:ln w="9525">
            <a:noFill/>
            <a:miter lim="800000"/>
            <a:headEnd/>
            <a:tailEnd/>
          </a:ln>
          <a:effectLst/>
        </p:spPr>
        <p:txBody>
          <a:bodyPr wrap="none" lIns="92075" tIns="46038" rIns="92075" bIns="46038">
            <a:spAutoFit/>
          </a:bodyPr>
          <a:lstStyle/>
          <a:p>
            <a:pPr marL="342900" indent="-342900" algn="ctr">
              <a:defRPr/>
            </a:pPr>
            <a:r>
              <a:rPr lang="pt-BR" sz="4400" b="1" i="1" dirty="0" err="1">
                <a:solidFill>
                  <a:schemeClr val="accent2"/>
                </a:solidFill>
                <a:effectLst>
                  <a:outerShdw blurRad="38100" dist="38100" dir="2700000" algn="tl">
                    <a:srgbClr val="C0C0C0"/>
                  </a:outerShdw>
                </a:effectLst>
              </a:rPr>
              <a:t>Toward</a:t>
            </a:r>
            <a:r>
              <a:rPr lang="pt-BR" sz="4400" b="1" i="1" dirty="0">
                <a:solidFill>
                  <a:schemeClr val="accent2"/>
                </a:solidFill>
                <a:effectLst>
                  <a:outerShdw blurRad="38100" dist="38100" dir="2700000" algn="tl">
                    <a:srgbClr val="C0C0C0"/>
                  </a:outerShdw>
                </a:effectLst>
              </a:rPr>
              <a:t> </a:t>
            </a:r>
            <a:r>
              <a:rPr lang="pt-BR" sz="4400" b="1" i="1" dirty="0" err="1">
                <a:solidFill>
                  <a:schemeClr val="accent2"/>
                </a:solidFill>
                <a:effectLst>
                  <a:outerShdw blurRad="38100" dist="38100" dir="2700000" algn="tl">
                    <a:srgbClr val="C0C0C0"/>
                  </a:outerShdw>
                </a:effectLst>
              </a:rPr>
              <a:t>plastic</a:t>
            </a:r>
            <a:r>
              <a:rPr lang="pt-BR" sz="4400" b="1" i="1" dirty="0">
                <a:solidFill>
                  <a:schemeClr val="accent2"/>
                </a:solidFill>
                <a:effectLst>
                  <a:outerShdw blurRad="38100" dist="38100" dir="2700000" algn="tl">
                    <a:srgbClr val="C0C0C0"/>
                  </a:outerShdw>
                </a:effectLst>
              </a:rPr>
              <a:t> displays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127646"/>
            <a:ext cx="9906000" cy="11492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sz="18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endParaRPr>
          </a:p>
        </p:txBody>
      </p:sp>
      <p:sp>
        <p:nvSpPr>
          <p:cNvPr id="4" name="Retângulo 3"/>
          <p:cNvSpPr/>
          <p:nvPr/>
        </p:nvSpPr>
        <p:spPr>
          <a:xfrm>
            <a:off x="194471" y="1124744"/>
            <a:ext cx="9595066" cy="1077218"/>
          </a:xfrm>
          <a:prstGeom prst="rect">
            <a:avLst/>
          </a:prstGeom>
        </p:spPr>
        <p:txBody>
          <a:bodyPr wrap="square">
            <a:spAutoFit/>
          </a:bodyPr>
          <a:lstStyle/>
          <a:p>
            <a:pPr algn="ct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Molecular Origin of Charge Traps in </a:t>
            </a:r>
            <a:r>
              <a:rPr lang="en-US"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Polyfluorene</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-Based Organic Semiconductors</a:t>
            </a:r>
            <a:endPar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pic>
        <p:nvPicPr>
          <p:cNvPr id="2054" name="Picture 6" descr="http://trust.sba-research.org/web_images/logo-tu-darmstad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3349" y="158978"/>
            <a:ext cx="1762115" cy="6777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reg\Desktop\ineo_Ingles_02.png"/>
          <p:cNvPicPr>
            <a:picLocks noChangeAspect="1" noChangeArrowheads="1"/>
          </p:cNvPicPr>
          <p:nvPr/>
        </p:nvPicPr>
        <p:blipFill>
          <a:blip r:embed="rId4" cstate="print"/>
          <a:srcRect/>
          <a:stretch>
            <a:fillRect/>
          </a:stretch>
        </p:blipFill>
        <p:spPr bwMode="auto">
          <a:xfrm>
            <a:off x="2669483" y="116632"/>
            <a:ext cx="2049501" cy="904796"/>
          </a:xfrm>
          <a:prstGeom prst="rect">
            <a:avLst/>
          </a:prstGeom>
          <a:noFill/>
        </p:spPr>
      </p:pic>
      <p:pic>
        <p:nvPicPr>
          <p:cNvPr id="10" name="Imagem 9" descr="images.jpg"/>
          <p:cNvPicPr>
            <a:picLocks noChangeAspect="1"/>
          </p:cNvPicPr>
          <p:nvPr/>
        </p:nvPicPr>
        <p:blipFill>
          <a:blip r:embed="rId5" cstate="print"/>
          <a:stretch>
            <a:fillRect/>
          </a:stretch>
        </p:blipFill>
        <p:spPr>
          <a:xfrm>
            <a:off x="4942544" y="188640"/>
            <a:ext cx="2974786" cy="587612"/>
          </a:xfrm>
          <a:prstGeom prst="rect">
            <a:avLst/>
          </a:prstGeom>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4645" y="5589259"/>
            <a:ext cx="6293604" cy="121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88" y="2348880"/>
            <a:ext cx="9452243" cy="3312368"/>
          </a:xfrm>
          <a:prstGeom prst="rect">
            <a:avLst/>
          </a:prstGeom>
        </p:spPr>
      </p:pic>
      <p:pic>
        <p:nvPicPr>
          <p:cNvPr id="3" name="Image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25" y="201188"/>
            <a:ext cx="2457113" cy="681699"/>
          </a:xfrm>
          <a:prstGeom prst="rect">
            <a:avLst/>
          </a:prstGeom>
        </p:spPr>
      </p:pic>
    </p:spTree>
    <p:extLst>
      <p:ext uri="{BB962C8B-B14F-4D97-AF65-F5344CB8AC3E}">
        <p14:creationId xmlns:p14="http://schemas.microsoft.com/office/powerpoint/2010/main" val="2248597993"/>
      </p:ext>
    </p:extLst>
  </p:cSld>
  <p:clrMapOvr>
    <a:masterClrMapping/>
  </p:clrMapOvr>
  <p:transition xmlns:p14="http://schemas.microsoft.com/office/powerpoint/2010/main" advTm="23228"/>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052736"/>
            <a:ext cx="9906000" cy="12961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sz="18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endParaRPr>
          </a:p>
        </p:txBody>
      </p:sp>
      <p:sp>
        <p:nvSpPr>
          <p:cNvPr id="4" name="Retângulo 3"/>
          <p:cNvSpPr/>
          <p:nvPr/>
        </p:nvSpPr>
        <p:spPr>
          <a:xfrm>
            <a:off x="194471" y="1124744"/>
            <a:ext cx="9595066" cy="1077218"/>
          </a:xfrm>
          <a:prstGeom prst="rect">
            <a:avLst/>
          </a:prstGeom>
        </p:spPr>
        <p:txBody>
          <a:bodyPr wrap="square">
            <a:spAutoFit/>
          </a:bodyPr>
          <a:lstStyle/>
          <a:p>
            <a:pPr algn="ct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Order Induced Charge Carrier Mobility Enhancement in Columnar Liquid Crystal Diodes</a:t>
            </a:r>
            <a:endPar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nvGrpSpPr>
          <p:cNvPr id="2" name="Grupo 1"/>
          <p:cNvGrpSpPr/>
          <p:nvPr/>
        </p:nvGrpSpPr>
        <p:grpSpPr>
          <a:xfrm>
            <a:off x="983180" y="5514994"/>
            <a:ext cx="8017669" cy="1343025"/>
            <a:chOff x="798959" y="5013176"/>
            <a:chExt cx="7400925" cy="134302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59" y="5013176"/>
              <a:ext cx="74009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83" y="5489426"/>
              <a:ext cx="72294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73" y="2492896"/>
            <a:ext cx="8863806"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descr="http://trust.sba-research.org/web_images/logo-tu-darmstad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349" y="158978"/>
            <a:ext cx="1762115" cy="6777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reg\Desktop\ineo_Ingles_02.png"/>
          <p:cNvPicPr>
            <a:picLocks noChangeAspect="1" noChangeArrowheads="1"/>
          </p:cNvPicPr>
          <p:nvPr/>
        </p:nvPicPr>
        <p:blipFill>
          <a:blip r:embed="rId7" cstate="print"/>
          <a:srcRect/>
          <a:stretch>
            <a:fillRect/>
          </a:stretch>
        </p:blipFill>
        <p:spPr bwMode="auto">
          <a:xfrm>
            <a:off x="2669483" y="116632"/>
            <a:ext cx="2049501" cy="904796"/>
          </a:xfrm>
          <a:prstGeom prst="rect">
            <a:avLst/>
          </a:prstGeom>
          <a:noFill/>
        </p:spPr>
      </p:pic>
      <p:pic>
        <p:nvPicPr>
          <p:cNvPr id="18" name="Imagem 17" descr="images.jpg"/>
          <p:cNvPicPr>
            <a:picLocks noChangeAspect="1"/>
          </p:cNvPicPr>
          <p:nvPr/>
        </p:nvPicPr>
        <p:blipFill>
          <a:blip r:embed="rId8" cstate="print"/>
          <a:stretch>
            <a:fillRect/>
          </a:stretch>
        </p:blipFill>
        <p:spPr>
          <a:xfrm>
            <a:off x="4942544" y="188640"/>
            <a:ext cx="2974786" cy="587612"/>
          </a:xfrm>
          <a:prstGeom prst="rect">
            <a:avLst/>
          </a:prstGeom>
        </p:spPr>
      </p:pic>
      <p:pic>
        <p:nvPicPr>
          <p:cNvPr id="19" name="Image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25" y="201188"/>
            <a:ext cx="2457113" cy="681699"/>
          </a:xfrm>
          <a:prstGeom prst="rect">
            <a:avLst/>
          </a:prstGeom>
        </p:spPr>
      </p:pic>
    </p:spTree>
    <p:extLst>
      <p:ext uri="{BB962C8B-B14F-4D97-AF65-F5344CB8AC3E}">
        <p14:creationId xmlns:p14="http://schemas.microsoft.com/office/powerpoint/2010/main" val="1034490885"/>
      </p:ext>
    </p:extLst>
  </p:cSld>
  <p:clrMapOvr>
    <a:masterClrMapping/>
  </p:clrMapOvr>
  <p:transition xmlns:p14="http://schemas.microsoft.com/office/powerpoint/2010/main" advTm="23228"/>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052736"/>
            <a:ext cx="9906000" cy="16416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sz="18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endParaRPr>
          </a:p>
        </p:txBody>
      </p:sp>
      <p:sp>
        <p:nvSpPr>
          <p:cNvPr id="4" name="Retângulo 3"/>
          <p:cNvSpPr/>
          <p:nvPr/>
        </p:nvSpPr>
        <p:spPr>
          <a:xfrm>
            <a:off x="194471" y="1124744"/>
            <a:ext cx="9595066" cy="1569660"/>
          </a:xfrm>
          <a:prstGeom prst="rect">
            <a:avLst/>
          </a:prstGeom>
        </p:spPr>
        <p:txBody>
          <a:bodyPr wrap="square">
            <a:spAutoFit/>
          </a:bodyPr>
          <a:lstStyle/>
          <a:p>
            <a:pPr algn="ct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Getting white emission by combining electroluminescence and photoluminescence in polymeric light-emitting diodes</a:t>
            </a:r>
            <a:endParaRPr lang="pt-B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pic>
        <p:nvPicPr>
          <p:cNvPr id="9" name="Picture 2" descr="C:\Users\Greg\Desktop\ineo_Ingles_02.png"/>
          <p:cNvPicPr>
            <a:picLocks noChangeAspect="1" noChangeArrowheads="1"/>
          </p:cNvPicPr>
          <p:nvPr/>
        </p:nvPicPr>
        <p:blipFill>
          <a:blip r:embed="rId3" cstate="print"/>
          <a:srcRect/>
          <a:stretch>
            <a:fillRect/>
          </a:stretch>
        </p:blipFill>
        <p:spPr bwMode="auto">
          <a:xfrm>
            <a:off x="3917622" y="98271"/>
            <a:ext cx="2049501" cy="904796"/>
          </a:xfrm>
          <a:prstGeom prst="rect">
            <a:avLst/>
          </a:prstGeom>
          <a:noFill/>
        </p:spPr>
      </p:pic>
      <p:pic>
        <p:nvPicPr>
          <p:cNvPr id="10" name="Imagem 9" descr="images.jpg"/>
          <p:cNvPicPr>
            <a:picLocks noChangeAspect="1"/>
          </p:cNvPicPr>
          <p:nvPr/>
        </p:nvPicPr>
        <p:blipFill>
          <a:blip r:embed="rId4" cstate="print"/>
          <a:stretch>
            <a:fillRect/>
          </a:stretch>
        </p:blipFill>
        <p:spPr>
          <a:xfrm>
            <a:off x="6790201" y="202300"/>
            <a:ext cx="2974786" cy="587612"/>
          </a:xfrm>
          <a:prstGeom prst="rect">
            <a:avLst/>
          </a:prstGeom>
        </p:spPr>
      </p:pic>
      <p:sp>
        <p:nvSpPr>
          <p:cNvPr id="18" name="Retângulo 17"/>
          <p:cNvSpPr/>
          <p:nvPr/>
        </p:nvSpPr>
        <p:spPr>
          <a:xfrm>
            <a:off x="110067" y="6105490"/>
            <a:ext cx="9595066" cy="707886"/>
          </a:xfrm>
          <a:prstGeom prst="rect">
            <a:avLst/>
          </a:prstGeom>
        </p:spPr>
        <p:txBody>
          <a:bodyPr wrap="square">
            <a:spAutoFit/>
          </a:bodyPr>
          <a:lstStyle/>
          <a:p>
            <a:pPr algn="ctr" fontAlgn="auto">
              <a:spcBef>
                <a:spcPts val="0"/>
              </a:spcBef>
              <a:spcAft>
                <a:spcPts val="0"/>
              </a:spcAft>
            </a:pPr>
            <a:r>
              <a:rPr lang="pt-BR" sz="2000" dirty="0" smtClean="0">
                <a:ln w="18415" cmpd="sng">
                  <a:solidFill>
                    <a:prstClr val="black"/>
                  </a:solidFill>
                  <a:prstDash val="solid"/>
                </a:ln>
                <a:solidFill>
                  <a:prstClr val="black"/>
                </a:solidFill>
                <a:latin typeface="Calibri"/>
              </a:rPr>
              <a:t>Depósito de Patente: “Método de Extração de Luz Branca em </a:t>
            </a:r>
            <a:r>
              <a:rPr lang="pt-BR" sz="2000" dirty="0" err="1" smtClean="0">
                <a:ln w="18415" cmpd="sng">
                  <a:solidFill>
                    <a:prstClr val="black"/>
                  </a:solidFill>
                  <a:prstDash val="solid"/>
                </a:ln>
                <a:solidFill>
                  <a:prstClr val="black"/>
                </a:solidFill>
                <a:latin typeface="Calibri"/>
              </a:rPr>
              <a:t>LEDs</a:t>
            </a:r>
            <a:r>
              <a:rPr lang="pt-BR" sz="2000" dirty="0" smtClean="0">
                <a:ln w="18415" cmpd="sng">
                  <a:solidFill>
                    <a:prstClr val="black"/>
                  </a:solidFill>
                  <a:prstDash val="solid"/>
                </a:ln>
                <a:solidFill>
                  <a:prstClr val="black"/>
                </a:solidFill>
                <a:latin typeface="Calibri"/>
              </a:rPr>
              <a:t> Poliméricos a partir de Conversão Externa de Radiação” – </a:t>
            </a:r>
            <a:r>
              <a:rPr lang="pt-BR" sz="2000" dirty="0" err="1" smtClean="0">
                <a:ln w="18415" cmpd="sng">
                  <a:solidFill>
                    <a:prstClr val="black"/>
                  </a:solidFill>
                  <a:prstDash val="solid"/>
                </a:ln>
                <a:solidFill>
                  <a:prstClr val="black"/>
                </a:solidFill>
                <a:latin typeface="Calibri"/>
              </a:rPr>
              <a:t>Proc</a:t>
            </a:r>
            <a:r>
              <a:rPr lang="pt-BR" sz="2000" dirty="0" smtClean="0">
                <a:ln w="18415" cmpd="sng">
                  <a:solidFill>
                    <a:prstClr val="black"/>
                  </a:solidFill>
                  <a:prstDash val="solid"/>
                </a:ln>
                <a:solidFill>
                  <a:prstClr val="black"/>
                </a:solidFill>
                <a:latin typeface="Calibri"/>
              </a:rPr>
              <a:t>: 13.1.1459.76.1</a:t>
            </a:r>
            <a:endParaRPr lang="pt-BR" sz="2000" dirty="0">
              <a:ln w="18415" cmpd="sng">
                <a:solidFill>
                  <a:prstClr val="black"/>
                </a:solidFill>
                <a:prstDash val="solid"/>
              </a:ln>
              <a:solidFill>
                <a:prstClr val="black"/>
              </a:solidFill>
              <a:latin typeface="Calibri"/>
            </a:endParaRPr>
          </a:p>
        </p:txBody>
      </p:sp>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26" y="178830"/>
            <a:ext cx="2890357" cy="801898"/>
          </a:xfrm>
          <a:prstGeom prst="rect">
            <a:avLst/>
          </a:prstGeom>
        </p:spPr>
      </p:pic>
      <p:grpSp>
        <p:nvGrpSpPr>
          <p:cNvPr id="11" name="Grupo 10"/>
          <p:cNvGrpSpPr/>
          <p:nvPr/>
        </p:nvGrpSpPr>
        <p:grpSpPr>
          <a:xfrm>
            <a:off x="5148572" y="2708920"/>
            <a:ext cx="4640965" cy="3384376"/>
            <a:chOff x="4752528" y="2780928"/>
            <a:chExt cx="4283968" cy="3384376"/>
          </a:xfrm>
        </p:grpSpPr>
        <p:grpSp>
          <p:nvGrpSpPr>
            <p:cNvPr id="7" name="Grupo 6"/>
            <p:cNvGrpSpPr/>
            <p:nvPr/>
          </p:nvGrpSpPr>
          <p:grpSpPr>
            <a:xfrm>
              <a:off x="4752528" y="2780928"/>
              <a:ext cx="4283968" cy="3384376"/>
              <a:chOff x="5095695" y="2918220"/>
              <a:chExt cx="3574740" cy="2957365"/>
            </a:xfrm>
          </p:grpSpPr>
          <p:pic>
            <p:nvPicPr>
              <p:cNvPr id="13" name="Imagem 12"/>
              <p:cNvPicPr>
                <a:picLocks noChangeAspect="1"/>
              </p:cNvPicPr>
              <p:nvPr/>
            </p:nvPicPr>
            <p:blipFill rotWithShape="1">
              <a:blip r:embed="rId6" cstate="print">
                <a:extLst>
                  <a:ext uri="{28A0092B-C50C-407E-A947-70E740481C1C}">
                    <a14:useLocalDpi xmlns:a14="http://schemas.microsoft.com/office/drawing/2010/main" val="0"/>
                  </a:ext>
                </a:extLst>
              </a:blip>
              <a:srcRect b="51940"/>
              <a:stretch/>
            </p:blipFill>
            <p:spPr>
              <a:xfrm>
                <a:off x="5178555" y="2924153"/>
                <a:ext cx="3491880" cy="2951432"/>
              </a:xfrm>
              <a:prstGeom prst="rect">
                <a:avLst/>
              </a:prstGeom>
            </p:spPr>
          </p:pic>
          <p:sp>
            <p:nvSpPr>
              <p:cNvPr id="16" name="Retângulo 15"/>
              <p:cNvSpPr/>
              <p:nvPr/>
            </p:nvSpPr>
            <p:spPr>
              <a:xfrm>
                <a:off x="5095695" y="2918220"/>
                <a:ext cx="360040" cy="247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sz="1800">
                  <a:solidFill>
                    <a:prstClr val="white"/>
                  </a:solidFill>
                  <a:latin typeface="Calibri"/>
                </a:endParaRPr>
              </a:p>
            </p:txBody>
          </p:sp>
        </p:gr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3212977"/>
              <a:ext cx="1336826" cy="154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54" y="3032959"/>
            <a:ext cx="5252244"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147097"/>
      </p:ext>
    </p:extLst>
  </p:cSld>
  <p:clrMapOvr>
    <a:masterClrMapping/>
  </p:clrMapOvr>
  <p:transition xmlns:p14="http://schemas.microsoft.com/office/powerpoint/2010/main" advTm="23228"/>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nvGraphicFramePr>
        <p:xfrm>
          <a:off x="153991" y="3119438"/>
          <a:ext cx="4227512" cy="3524250"/>
        </p:xfrm>
        <a:graphic>
          <a:graphicData uri="http://schemas.openxmlformats.org/presentationml/2006/ole">
            <mc:AlternateContent xmlns:mc="http://schemas.openxmlformats.org/markup-compatibility/2006">
              <mc:Choice xmlns:v="urn:schemas-microsoft-com:vml" Requires="v">
                <p:oleObj spid="_x0000_s1075" name="Imagem de bitmap" r:id="rId3" imgW="6076190" imgH="5687219" progId="PBrush">
                  <p:embed/>
                </p:oleObj>
              </mc:Choice>
              <mc:Fallback>
                <p:oleObj name="Imagem de bitmap" r:id="rId3" imgW="6076190" imgH="5687219" progId="PBrush">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91" y="3119438"/>
                        <a:ext cx="4227512"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027" name="Picture 2"/>
          <p:cNvPicPr>
            <a:picLocks noChangeAspect="1" noChangeArrowheads="1"/>
          </p:cNvPicPr>
          <p:nvPr/>
        </p:nvPicPr>
        <p:blipFill>
          <a:blip r:embed="rId5" cstate="print"/>
          <a:srcRect/>
          <a:stretch>
            <a:fillRect/>
          </a:stretch>
        </p:blipFill>
        <p:spPr bwMode="auto">
          <a:xfrm>
            <a:off x="6953253" y="714375"/>
            <a:ext cx="2901950" cy="3500438"/>
          </a:xfrm>
          <a:prstGeom prst="rect">
            <a:avLst/>
          </a:prstGeom>
          <a:noFill/>
          <a:ln w="9525">
            <a:noFill/>
            <a:miter lim="800000"/>
            <a:headEnd/>
            <a:tailEnd/>
          </a:ln>
        </p:spPr>
      </p:pic>
      <p:pic>
        <p:nvPicPr>
          <p:cNvPr id="1028" name="Picture 3"/>
          <p:cNvPicPr>
            <a:picLocks noChangeAspect="1" noChangeArrowheads="1"/>
          </p:cNvPicPr>
          <p:nvPr/>
        </p:nvPicPr>
        <p:blipFill>
          <a:blip r:embed="rId6" cstate="print"/>
          <a:srcRect/>
          <a:stretch>
            <a:fillRect/>
          </a:stretch>
        </p:blipFill>
        <p:spPr bwMode="auto">
          <a:xfrm>
            <a:off x="2381256" y="1000125"/>
            <a:ext cx="1665288" cy="1785938"/>
          </a:xfrm>
          <a:prstGeom prst="rect">
            <a:avLst/>
          </a:prstGeom>
          <a:noFill/>
          <a:ln w="12700" cap="sq">
            <a:noFill/>
            <a:miter lim="800000"/>
            <a:headEnd/>
            <a:tailEnd/>
          </a:ln>
        </p:spPr>
      </p:pic>
      <p:pic>
        <p:nvPicPr>
          <p:cNvPr id="1029" name="Picture 2"/>
          <p:cNvPicPr>
            <a:picLocks noChangeAspect="1" noChangeArrowheads="1"/>
          </p:cNvPicPr>
          <p:nvPr/>
        </p:nvPicPr>
        <p:blipFill>
          <a:blip r:embed="rId7" cstate="print"/>
          <a:srcRect/>
          <a:stretch>
            <a:fillRect/>
          </a:stretch>
        </p:blipFill>
        <p:spPr bwMode="auto">
          <a:xfrm>
            <a:off x="95251" y="1000125"/>
            <a:ext cx="2214563" cy="1804988"/>
          </a:xfrm>
          <a:prstGeom prst="rect">
            <a:avLst/>
          </a:prstGeom>
          <a:noFill/>
          <a:ln w="12700" cap="sq">
            <a:noFill/>
            <a:miter lim="800000"/>
            <a:headEnd/>
            <a:tailEnd/>
          </a:ln>
        </p:spPr>
      </p:pic>
      <p:sp>
        <p:nvSpPr>
          <p:cNvPr id="1030" name="Retângulo 6"/>
          <p:cNvSpPr>
            <a:spLocks noChangeArrowheads="1"/>
          </p:cNvSpPr>
          <p:nvPr/>
        </p:nvSpPr>
        <p:spPr bwMode="auto">
          <a:xfrm>
            <a:off x="4643438" y="4429125"/>
            <a:ext cx="5595937" cy="1570038"/>
          </a:xfrm>
          <a:prstGeom prst="rect">
            <a:avLst/>
          </a:prstGeom>
          <a:noFill/>
          <a:ln w="9525">
            <a:noFill/>
            <a:miter lim="800000"/>
            <a:headEnd/>
            <a:tailEnd/>
          </a:ln>
        </p:spPr>
        <p:txBody>
          <a:bodyPr>
            <a:spAutoFit/>
          </a:bodyPr>
          <a:lstStyle/>
          <a:p>
            <a:r>
              <a:rPr lang="en-US" sz="3200" b="1" i="1" dirty="0" smtClean="0">
                <a:cs typeface="Times New Roman" pitchFamily="18" charset="0"/>
                <a:sym typeface="Symbol" pitchFamily="18" charset="2"/>
              </a:rPr>
              <a:t>Pioneer </a:t>
            </a:r>
            <a:r>
              <a:rPr lang="en-US" sz="3200" b="1" i="1" dirty="0">
                <a:cs typeface="Times New Roman" pitchFamily="18" charset="0"/>
                <a:sym typeface="Symbol" pitchFamily="18" charset="2"/>
              </a:rPr>
              <a:t>in the use of information visualization for sensing and </a:t>
            </a:r>
            <a:r>
              <a:rPr lang="en-US" sz="3200" b="1" i="1" dirty="0" err="1">
                <a:cs typeface="Times New Roman" pitchFamily="18" charset="0"/>
                <a:sym typeface="Symbol" pitchFamily="18" charset="2"/>
              </a:rPr>
              <a:t>biosenging</a:t>
            </a:r>
            <a:endParaRPr lang="pt-BR" sz="3200" dirty="0"/>
          </a:p>
        </p:txBody>
      </p:sp>
      <p:pic>
        <p:nvPicPr>
          <p:cNvPr id="1031" name="Picture 2"/>
          <p:cNvPicPr>
            <a:picLocks noChangeAspect="1" noChangeArrowheads="1"/>
          </p:cNvPicPr>
          <p:nvPr/>
        </p:nvPicPr>
        <p:blipFill>
          <a:blip r:embed="rId8" cstate="print"/>
          <a:srcRect/>
          <a:stretch>
            <a:fillRect/>
          </a:stretch>
        </p:blipFill>
        <p:spPr bwMode="auto">
          <a:xfrm>
            <a:off x="4279900" y="819150"/>
            <a:ext cx="2673350" cy="3467100"/>
          </a:xfrm>
          <a:prstGeom prst="rect">
            <a:avLst/>
          </a:prstGeom>
          <a:noFill/>
          <a:ln w="9525">
            <a:noFill/>
            <a:miter lim="800000"/>
            <a:headEnd/>
            <a:tailEnd/>
          </a:ln>
        </p:spPr>
      </p:pic>
      <p:sp>
        <p:nvSpPr>
          <p:cNvPr id="1032" name="Rectangle 9"/>
          <p:cNvSpPr>
            <a:spLocks noChangeArrowheads="1"/>
          </p:cNvSpPr>
          <p:nvPr/>
        </p:nvSpPr>
        <p:spPr bwMode="auto">
          <a:xfrm flipH="1">
            <a:off x="4452941" y="4357768"/>
            <a:ext cx="5381625" cy="2357437"/>
          </a:xfrm>
          <a:prstGeom prst="rect">
            <a:avLst/>
          </a:prstGeom>
          <a:noFill/>
          <a:ln w="31750">
            <a:solidFill>
              <a:srgbClr val="CC0000"/>
            </a:solidFill>
            <a:miter lim="800000"/>
            <a:headEnd type="none" w="sm" len="sm"/>
            <a:tailEnd type="none" w="sm" len="sm"/>
          </a:ln>
        </p:spPr>
        <p:txBody>
          <a:bodyPr wrap="none" anchor="ctr"/>
          <a:lstStyle/>
          <a:p>
            <a:endParaRPr lang="en-US"/>
          </a:p>
        </p:txBody>
      </p:sp>
      <p:sp>
        <p:nvSpPr>
          <p:cNvPr id="1033" name="Text Box 10"/>
          <p:cNvSpPr txBox="1">
            <a:spLocks noChangeArrowheads="1"/>
          </p:cNvSpPr>
          <p:nvPr/>
        </p:nvSpPr>
        <p:spPr bwMode="auto">
          <a:xfrm flipH="1">
            <a:off x="4953043" y="6000830"/>
            <a:ext cx="7572375" cy="646113"/>
          </a:xfrm>
          <a:prstGeom prst="rect">
            <a:avLst/>
          </a:prstGeom>
          <a:noFill/>
          <a:ln w="9525">
            <a:noFill/>
            <a:miter lim="800000"/>
            <a:headEnd/>
            <a:tailEnd/>
          </a:ln>
        </p:spPr>
        <p:txBody>
          <a:bodyPr>
            <a:spAutoFit/>
          </a:bodyPr>
          <a:lstStyle/>
          <a:p>
            <a:r>
              <a:rPr lang="en-US" sz="1800" b="1">
                <a:solidFill>
                  <a:schemeClr val="accent2"/>
                </a:solidFill>
              </a:rPr>
              <a:t>Perinotto et al., </a:t>
            </a:r>
            <a:r>
              <a:rPr lang="en-US" sz="1800" b="1" i="1">
                <a:solidFill>
                  <a:schemeClr val="accent2"/>
                </a:solidFill>
              </a:rPr>
              <a:t>Anal. Chem.</a:t>
            </a:r>
            <a:r>
              <a:rPr lang="en-US" sz="1800" b="1">
                <a:solidFill>
                  <a:schemeClr val="accent2"/>
                </a:solidFill>
              </a:rPr>
              <a:t> – 2010</a:t>
            </a:r>
          </a:p>
          <a:p>
            <a:r>
              <a:rPr lang="en-US" sz="1800" b="1">
                <a:solidFill>
                  <a:schemeClr val="accent2"/>
                </a:solidFill>
              </a:rPr>
              <a:t>Paulovich et al., </a:t>
            </a:r>
            <a:r>
              <a:rPr lang="en-US" sz="1800" b="1" i="1">
                <a:solidFill>
                  <a:schemeClr val="accent2"/>
                </a:solidFill>
              </a:rPr>
              <a:t>Anal. Bioanal. Chem. 2011</a:t>
            </a:r>
            <a:endParaRPr lang="pt-BR" sz="1800" b="1" i="1"/>
          </a:p>
        </p:txBody>
      </p:sp>
      <p:sp>
        <p:nvSpPr>
          <p:cNvPr id="11" name="Rectangle 6"/>
          <p:cNvSpPr>
            <a:spLocks noChangeArrowheads="1"/>
          </p:cNvSpPr>
          <p:nvPr/>
        </p:nvSpPr>
        <p:spPr bwMode="auto">
          <a:xfrm>
            <a:off x="4611181" y="-26988"/>
            <a:ext cx="4934962" cy="770084"/>
          </a:xfrm>
          <a:prstGeom prst="rect">
            <a:avLst/>
          </a:prstGeom>
          <a:noFill/>
          <a:ln w="9525">
            <a:noFill/>
            <a:miter lim="800000"/>
            <a:headEnd/>
            <a:tailEnd/>
          </a:ln>
          <a:effectLst/>
        </p:spPr>
        <p:txBody>
          <a:bodyPr wrap="none" lIns="92075" tIns="46038" rIns="92075" bIns="46038">
            <a:spAutoFit/>
          </a:bodyPr>
          <a:lstStyle/>
          <a:p>
            <a:pPr marL="342900" indent="-342900" algn="ctr">
              <a:defRPr/>
            </a:pPr>
            <a:r>
              <a:rPr lang="pt-BR" sz="4400" b="1" i="1" dirty="0" err="1">
                <a:solidFill>
                  <a:schemeClr val="accent2"/>
                </a:solidFill>
                <a:effectLst>
                  <a:outerShdw blurRad="38100" dist="38100" dir="2700000" algn="tl">
                    <a:srgbClr val="C0C0C0"/>
                  </a:outerShdw>
                </a:effectLst>
              </a:rPr>
              <a:t>Brazilian</a:t>
            </a:r>
            <a:r>
              <a:rPr lang="pt-BR" sz="4400" b="1" i="1" dirty="0">
                <a:solidFill>
                  <a:schemeClr val="accent2"/>
                </a:solidFill>
                <a:effectLst>
                  <a:outerShdw blurRad="38100" dist="38100" dir="2700000" algn="tl">
                    <a:srgbClr val="C0C0C0"/>
                  </a:outerShdw>
                </a:effectLst>
              </a:rPr>
              <a:t> </a:t>
            </a:r>
            <a:r>
              <a:rPr lang="pt-BR" sz="4400" b="1" i="1" dirty="0" err="1">
                <a:solidFill>
                  <a:schemeClr val="accent2"/>
                </a:solidFill>
                <a:effectLst>
                  <a:outerShdw blurRad="38100" dist="38100" dir="2700000" algn="tl">
                    <a:srgbClr val="C0C0C0"/>
                  </a:outerShdw>
                </a:effectLst>
              </a:rPr>
              <a:t>e-tongues</a:t>
            </a:r>
            <a:endParaRPr lang="pt-BR" sz="4400" b="1" i="1" dirty="0">
              <a:solidFill>
                <a:schemeClr val="accent2"/>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4294967295"/>
          </p:nvPr>
        </p:nvSpPr>
        <p:spPr>
          <a:xfrm>
            <a:off x="128464" y="792088"/>
            <a:ext cx="9649072" cy="5949280"/>
          </a:xfrm>
          <a:ln>
            <a:solidFill>
              <a:srgbClr val="000099"/>
            </a:solidFill>
          </a:ln>
        </p:spPr>
        <p:txBody>
          <a:bodyPr/>
          <a:lstStyle/>
          <a:p>
            <a:pPr algn="ctr">
              <a:buFontTx/>
              <a:buNone/>
            </a:pPr>
            <a:r>
              <a:rPr lang="en-US" sz="3600" b="1" dirty="0" err="1" smtClean="0">
                <a:solidFill>
                  <a:srgbClr val="0000FF"/>
                </a:solidFill>
              </a:rPr>
              <a:t>Tradional</a:t>
            </a:r>
            <a:r>
              <a:rPr lang="en-US" sz="3600" b="1" dirty="0" smtClean="0">
                <a:solidFill>
                  <a:srgbClr val="0000FF"/>
                </a:solidFill>
              </a:rPr>
              <a:t> host to National &amp; USP research centers, networks &amp; international schools</a:t>
            </a:r>
          </a:p>
          <a:p>
            <a:pPr algn="ctr">
              <a:buFontTx/>
              <a:buNone/>
            </a:pPr>
            <a:endParaRPr lang="en-US" sz="1500" b="1" dirty="0" smtClean="0">
              <a:solidFill>
                <a:srgbClr val="0000FF"/>
              </a:solidFill>
            </a:endParaRPr>
          </a:p>
          <a:p>
            <a:pPr>
              <a:buFontTx/>
              <a:buChar char="-"/>
            </a:pPr>
            <a:r>
              <a:rPr lang="en-US" sz="2700" b="1" dirty="0" smtClean="0">
                <a:solidFill>
                  <a:srgbClr val="000000"/>
                </a:solidFill>
              </a:rPr>
              <a:t>National (“virtual”) Institutes for: </a:t>
            </a:r>
            <a:r>
              <a:rPr lang="en-US" sz="2700" b="1" dirty="0" smtClean="0">
                <a:solidFill>
                  <a:srgbClr val="0099FF"/>
                </a:solidFill>
              </a:rPr>
              <a:t>Organic Electronics &amp; Polymers, </a:t>
            </a:r>
            <a:r>
              <a:rPr lang="en-US" sz="2700" b="1" dirty="0" smtClean="0">
                <a:solidFill>
                  <a:srgbClr val="FF0000"/>
                </a:solidFill>
              </a:rPr>
              <a:t>Optics and Photonics,</a:t>
            </a:r>
            <a:r>
              <a:rPr lang="en-US" sz="2700" b="1" dirty="0" smtClean="0">
                <a:solidFill>
                  <a:srgbClr val="0099FF"/>
                </a:solidFill>
              </a:rPr>
              <a:t> &amp; Structural Biology</a:t>
            </a:r>
            <a:r>
              <a:rPr lang="en-US" sz="2700" b="1" dirty="0">
                <a:solidFill>
                  <a:srgbClr val="0099FF"/>
                </a:solidFill>
              </a:rPr>
              <a:t> </a:t>
            </a:r>
            <a:r>
              <a:rPr lang="en-US" sz="1600" dirty="0" smtClean="0">
                <a:solidFill>
                  <a:srgbClr val="800000"/>
                </a:solidFill>
              </a:rPr>
              <a:t>(collaborations in others &amp; </a:t>
            </a:r>
            <a:r>
              <a:rPr lang="en-US" sz="1600" dirty="0" err="1" smtClean="0">
                <a:solidFill>
                  <a:srgbClr val="800000"/>
                </a:solidFill>
              </a:rPr>
              <a:t>Cepids</a:t>
            </a:r>
            <a:r>
              <a:rPr lang="en-US" sz="1600" dirty="0" smtClean="0">
                <a:solidFill>
                  <a:srgbClr val="800000"/>
                </a:solidFill>
              </a:rPr>
              <a:t>)</a:t>
            </a:r>
            <a:r>
              <a:rPr lang="en-US" sz="2700" b="1" dirty="0" smtClean="0">
                <a:solidFill>
                  <a:srgbClr val="0099FF"/>
                </a:solidFill>
              </a:rPr>
              <a:t> </a:t>
            </a:r>
          </a:p>
          <a:p>
            <a:pPr>
              <a:buFontTx/>
              <a:buChar char="-"/>
            </a:pPr>
            <a:r>
              <a:rPr lang="pt-BR" sz="2700" b="1" dirty="0" smtClean="0"/>
              <a:t>4 </a:t>
            </a:r>
            <a:r>
              <a:rPr lang="pt-BR" sz="2700" b="1" dirty="0" smtClean="0"/>
              <a:t>PRP/USP </a:t>
            </a:r>
            <a:r>
              <a:rPr lang="pt-BR" sz="2700" b="1" dirty="0" err="1" smtClean="0"/>
              <a:t>research</a:t>
            </a:r>
            <a:r>
              <a:rPr lang="pt-BR" sz="2700" b="1" dirty="0" smtClean="0"/>
              <a:t> </a:t>
            </a:r>
            <a:r>
              <a:rPr lang="pt-BR" sz="2700" b="1" dirty="0" err="1" smtClean="0"/>
              <a:t>support</a:t>
            </a:r>
            <a:r>
              <a:rPr lang="pt-BR" sz="2700" b="1" dirty="0" smtClean="0"/>
              <a:t> centers (</a:t>
            </a:r>
            <a:r>
              <a:rPr lang="pt-BR" sz="2700" b="1" dirty="0" err="1" smtClean="0"/>
              <a:t>NAPs</a:t>
            </a:r>
            <a:r>
              <a:rPr lang="pt-BR" sz="2700" b="1" dirty="0" smtClean="0"/>
              <a:t>)</a:t>
            </a:r>
          </a:p>
          <a:p>
            <a:pPr>
              <a:buFontTx/>
              <a:buChar char="-"/>
            </a:pPr>
            <a:r>
              <a:rPr lang="pt-BR" sz="2700" b="1" dirty="0">
                <a:solidFill>
                  <a:srgbClr val="0099FF"/>
                </a:solidFill>
              </a:rPr>
              <a:t>3</a:t>
            </a:r>
            <a:r>
              <a:rPr lang="pt-BR" sz="2700" b="1" dirty="0" smtClean="0">
                <a:solidFill>
                  <a:srgbClr val="0099FF"/>
                </a:solidFill>
              </a:rPr>
              <a:t> recent São Paulo International Schools of </a:t>
            </a:r>
            <a:r>
              <a:rPr lang="pt-BR" sz="2700" b="1" dirty="0" err="1" smtClean="0">
                <a:solidFill>
                  <a:srgbClr val="0099FF"/>
                </a:solidFill>
              </a:rPr>
              <a:t>Advanced</a:t>
            </a:r>
            <a:r>
              <a:rPr lang="pt-BR" sz="2700" b="1" dirty="0" smtClean="0">
                <a:solidFill>
                  <a:srgbClr val="0099FF"/>
                </a:solidFill>
              </a:rPr>
              <a:t> Science (</a:t>
            </a:r>
            <a:r>
              <a:rPr lang="pt-BR" sz="2700" b="1" dirty="0" err="1" smtClean="0">
                <a:solidFill>
                  <a:srgbClr val="0099FF"/>
                </a:solidFill>
              </a:rPr>
              <a:t>Spintronics</a:t>
            </a:r>
            <a:r>
              <a:rPr lang="pt-BR" sz="2700" b="1" dirty="0">
                <a:solidFill>
                  <a:srgbClr val="0099FF"/>
                </a:solidFill>
              </a:rPr>
              <a:t>,</a:t>
            </a:r>
            <a:r>
              <a:rPr lang="pt-BR" sz="2700" b="1" dirty="0" smtClean="0">
                <a:solidFill>
                  <a:srgbClr val="0099FF"/>
                </a:solidFill>
              </a:rPr>
              <a:t> quantum </a:t>
            </a:r>
            <a:r>
              <a:rPr lang="pt-BR" sz="2700" b="1" dirty="0" err="1" smtClean="0">
                <a:solidFill>
                  <a:srgbClr val="0099FF"/>
                </a:solidFill>
              </a:rPr>
              <a:t>fluids</a:t>
            </a:r>
            <a:r>
              <a:rPr lang="pt-BR" sz="2700" b="1" dirty="0" smtClean="0">
                <a:solidFill>
                  <a:srgbClr val="0099FF"/>
                </a:solidFill>
              </a:rPr>
              <a:t>, </a:t>
            </a:r>
            <a:r>
              <a:rPr lang="pt-BR" sz="2700" b="1" dirty="0" err="1" smtClean="0">
                <a:solidFill>
                  <a:srgbClr val="0099FF"/>
                </a:solidFill>
              </a:rPr>
              <a:t>biophotonics</a:t>
            </a:r>
            <a:r>
              <a:rPr lang="pt-BR" sz="2700" b="1" dirty="0" smtClean="0">
                <a:solidFill>
                  <a:srgbClr val="0099FF"/>
                </a:solidFill>
              </a:rPr>
              <a:t>, </a:t>
            </a:r>
            <a:r>
              <a:rPr lang="pt-BR" sz="2700" b="1" dirty="0" smtClean="0">
                <a:solidFill>
                  <a:srgbClr val="0099FF"/>
                </a:solidFill>
                <a:effectLst>
                  <a:outerShdw blurRad="38100" dist="38100" dir="2700000" algn="tl">
                    <a:srgbClr val="000000">
                      <a:alpha val="43137"/>
                    </a:srgbClr>
                  </a:outerShdw>
                </a:effectLst>
              </a:rPr>
              <a:t>FAPESP</a:t>
            </a:r>
            <a:r>
              <a:rPr lang="pt-BR" sz="2700" b="1" dirty="0">
                <a:solidFill>
                  <a:srgbClr val="0099FF"/>
                </a:solidFill>
              </a:rPr>
              <a:t>)</a:t>
            </a:r>
            <a:endParaRPr lang="pt-BR" sz="2700" b="1" dirty="0" smtClean="0">
              <a:solidFill>
                <a:srgbClr val="0099FF"/>
              </a:solidFill>
            </a:endParaRPr>
          </a:p>
          <a:p>
            <a:pPr>
              <a:buFontTx/>
              <a:buChar char="-"/>
            </a:pPr>
            <a:r>
              <a:rPr lang="en-US" sz="2700" b="1" dirty="0" smtClean="0"/>
              <a:t>Reference labs, </a:t>
            </a:r>
            <a:r>
              <a:rPr lang="en-US" sz="2700" b="1" dirty="0" err="1" smtClean="0"/>
              <a:t>nBioMed</a:t>
            </a:r>
            <a:r>
              <a:rPr lang="en-US" sz="2700" b="1" dirty="0" smtClean="0"/>
              <a:t>, </a:t>
            </a:r>
            <a:r>
              <a:rPr lang="en-US" sz="2700" b="1" dirty="0" err="1" smtClean="0"/>
              <a:t>Nanomed</a:t>
            </a:r>
            <a:r>
              <a:rPr lang="en-US" sz="2700" b="1" dirty="0" smtClean="0"/>
              <a:t>…</a:t>
            </a:r>
          </a:p>
          <a:p>
            <a:pPr>
              <a:buFontTx/>
              <a:buChar char="-"/>
            </a:pPr>
            <a:endParaRPr lang="en-US" sz="1500" b="1" dirty="0" smtClean="0"/>
          </a:p>
          <a:p>
            <a:pPr algn="ctr">
              <a:buFontTx/>
              <a:buNone/>
            </a:pPr>
            <a:r>
              <a:rPr lang="en-US" sz="2700" b="1" dirty="0" smtClean="0">
                <a:solidFill>
                  <a:srgbClr val="C00000"/>
                </a:solidFill>
              </a:rPr>
              <a:t>Highly inter/multidisciplinary Activities</a:t>
            </a:r>
          </a:p>
          <a:p>
            <a:pPr algn="ctr">
              <a:buFontTx/>
              <a:buNone/>
            </a:pPr>
            <a:r>
              <a:rPr lang="en-US" sz="2700" b="1" dirty="0" smtClean="0">
                <a:solidFill>
                  <a:srgbClr val="C00000"/>
                </a:solidFill>
              </a:rPr>
              <a:t>Technology transfer: # of patents &amp; spinoffs… </a:t>
            </a:r>
          </a:p>
        </p:txBody>
      </p:sp>
      <p:sp>
        <p:nvSpPr>
          <p:cNvPr id="302083" name="Text Box 3"/>
          <p:cNvSpPr txBox="1">
            <a:spLocks noChangeArrowheads="1"/>
          </p:cNvSpPr>
          <p:nvPr/>
        </p:nvSpPr>
        <p:spPr bwMode="auto">
          <a:xfrm>
            <a:off x="6861175" y="78"/>
            <a:ext cx="2849124" cy="769441"/>
          </a:xfrm>
          <a:prstGeom prst="rect">
            <a:avLst/>
          </a:prstGeom>
          <a:noFill/>
          <a:ln w="9525">
            <a:noFill/>
            <a:miter lim="800000"/>
            <a:headEnd/>
            <a:tailEnd/>
          </a:ln>
          <a:effectLst/>
        </p:spPr>
        <p:txBody>
          <a:bodyPr wrap="none">
            <a:spAutoFit/>
          </a:bodyPr>
          <a:lstStyle/>
          <a:p>
            <a:pPr eaLnBrk="0" hangingPunct="0">
              <a:defRPr/>
            </a:pPr>
            <a:r>
              <a:rPr lang="en-US" sz="4400" b="1" i="1" dirty="0">
                <a:solidFill>
                  <a:srgbClr val="0000FF"/>
                </a:solidFill>
                <a:effectLst>
                  <a:outerShdw blurRad="38100" dist="38100" dir="2700000" algn="tl">
                    <a:srgbClr val="C0C0C0"/>
                  </a:outerShdw>
                </a:effectLst>
              </a:rPr>
              <a:t>Highlights</a:t>
            </a:r>
            <a:endParaRPr lang="pt-BR" sz="4400" b="1" i="1" dirty="0">
              <a:solidFill>
                <a:srgbClr val="0000FF"/>
              </a:solidFill>
              <a:effectLst>
                <a:outerShdw blurRad="38100" dist="38100" dir="2700000" algn="tl">
                  <a:srgbClr val="C0C0C0"/>
                </a:outerShdw>
              </a:effectLst>
            </a:endParaRPr>
          </a:p>
        </p:txBody>
      </p:sp>
    </p:spTree>
    <p:extLst>
      <p:ext uri="{BB962C8B-B14F-4D97-AF65-F5344CB8AC3E}">
        <p14:creationId xmlns:p14="http://schemas.microsoft.com/office/powerpoint/2010/main" val="29066639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506" y="980728"/>
            <a:ext cx="8505952" cy="1828800"/>
          </a:xfrm>
          <a:ln>
            <a:miter lim="800000"/>
            <a:headEnd/>
            <a:tailEnd/>
          </a:ln>
          <a:extLst/>
        </p:spPr>
        <p:txBody>
          <a:bodyPr>
            <a:normAutofit/>
          </a:bodyPr>
          <a:lstStyle/>
          <a:p>
            <a:pPr algn="ctr" eaLnBrk="1" fontAlgn="auto" hangingPunct="1">
              <a:spcAft>
                <a:spcPts val="0"/>
              </a:spcAft>
              <a:defRPr/>
            </a:pPr>
            <a:r>
              <a:rPr lang="en-US" dirty="0" smtClean="0"/>
              <a:t>Crystal Growth and Ceramic Materials Research Group</a:t>
            </a:r>
            <a:endParaRPr lang="en-US" dirty="0"/>
          </a:p>
        </p:txBody>
      </p:sp>
      <p:sp>
        <p:nvSpPr>
          <p:cNvPr id="5123" name="Subtitle 2"/>
          <p:cNvSpPr>
            <a:spLocks noGrp="1"/>
          </p:cNvSpPr>
          <p:nvPr>
            <p:ph type="subTitle" idx="1"/>
          </p:nvPr>
        </p:nvSpPr>
        <p:spPr>
          <a:xfrm>
            <a:off x="741233" y="2997200"/>
            <a:ext cx="8509529" cy="1752600"/>
          </a:xfrm>
        </p:spPr>
        <p:txBody>
          <a:bodyPr/>
          <a:lstStyle/>
          <a:p>
            <a:pPr marR="0" algn="ctr" eaLnBrk="1" hangingPunct="1"/>
            <a:r>
              <a:rPr lang="en-US" sz="3600">
                <a:latin typeface="Constantia" charset="0"/>
              </a:rPr>
              <a:t>IFSC </a:t>
            </a:r>
          </a:p>
          <a:p>
            <a:pPr marR="0" algn="ctr" eaLnBrk="1" hangingPunct="1"/>
            <a:r>
              <a:rPr lang="en-US" sz="3600">
                <a:latin typeface="Constantia" charset="0"/>
              </a:rPr>
              <a:t>Universidade de São Paulo - USP</a:t>
            </a:r>
          </a:p>
        </p:txBody>
      </p:sp>
      <p:pic>
        <p:nvPicPr>
          <p:cNvPr id="5124" name="Picture 9" descr="http://www.ccmc.ifsc.usp.br/seccoes/noticias/2013/normal-20130819102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37" y="5229302"/>
            <a:ext cx="3095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descr="C:\Users\Valmor\AppData\Local\Temp\Logo CDMF INCTMN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986" y="5157865"/>
            <a:ext cx="3056069"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3564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676797" y="-26988"/>
            <a:ext cx="780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smtClean="0">
                <a:solidFill>
                  <a:prstClr val="black"/>
                </a:solidFill>
                <a:latin typeface="Constantia" charset="0"/>
                <a:ea typeface="ＭＳ Ｐゴシック" charset="0"/>
                <a:cs typeface="Arial" charset="0"/>
              </a:rPr>
              <a:t>- Crystal Growth and single crystal fibers</a:t>
            </a:r>
          </a:p>
        </p:txBody>
      </p:sp>
      <p:sp>
        <p:nvSpPr>
          <p:cNvPr id="6147" name="Rectangle 2"/>
          <p:cNvSpPr>
            <a:spLocks noChangeArrowheads="1"/>
          </p:cNvSpPr>
          <p:nvPr/>
        </p:nvSpPr>
        <p:spPr bwMode="auto">
          <a:xfrm>
            <a:off x="428229" y="404815"/>
            <a:ext cx="912693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Font typeface="Monotype Sorts" charset="0"/>
              <a:buNone/>
            </a:pPr>
            <a:endParaRPr lang="en-US" sz="1800" smtClean="0">
              <a:solidFill>
                <a:prstClr val="white"/>
              </a:solidFill>
              <a:latin typeface="Arial" charset="0"/>
              <a:ea typeface="ＭＳ Ｐゴシック" charset="0"/>
              <a:cs typeface="Arial" charset="0"/>
            </a:endParaRPr>
          </a:p>
          <a:p>
            <a:pPr>
              <a:lnSpc>
                <a:spcPct val="150000"/>
              </a:lnSpc>
              <a:buFont typeface="Monotype Sorts" charset="0"/>
              <a:buNone/>
            </a:pPr>
            <a:r>
              <a:rPr lang="en-US" sz="1800" smtClean="0">
                <a:solidFill>
                  <a:prstClr val="white"/>
                </a:solidFill>
                <a:latin typeface="Arial" charset="0"/>
                <a:ea typeface="ＭＳ Ｐゴシック" charset="0"/>
                <a:cs typeface="Arial" charset="0"/>
              </a:rPr>
              <a:t>Development of a new photothermal converter applied in Laser Thermotherapy</a:t>
            </a:r>
            <a:endParaRPr lang="pt-BR" sz="1800" b="1" baseline="-25000" smtClean="0">
              <a:solidFill>
                <a:srgbClr val="FF0000"/>
              </a:solidFill>
              <a:latin typeface="Arial" charset="0"/>
              <a:ea typeface="ＭＳ Ｐゴシック" charset="0"/>
              <a:cs typeface="Arial" charset="0"/>
            </a:endParaRPr>
          </a:p>
        </p:txBody>
      </p:sp>
      <p:sp>
        <p:nvSpPr>
          <p:cNvPr id="6148" name="Text Box 8"/>
          <p:cNvSpPr txBox="1">
            <a:spLocks noChangeArrowheads="1"/>
          </p:cNvSpPr>
          <p:nvPr/>
        </p:nvSpPr>
        <p:spPr bwMode="auto">
          <a:xfrm>
            <a:off x="507339" y="447752"/>
            <a:ext cx="6863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smtClean="0">
                <a:solidFill>
                  <a:prstClr val="white"/>
                </a:solidFill>
              </a:rPr>
              <a:t>Laser Heated Pedestal Growth technique:</a:t>
            </a:r>
          </a:p>
        </p:txBody>
      </p:sp>
      <p:grpSp>
        <p:nvGrpSpPr>
          <p:cNvPr id="6149" name="Group 3865"/>
          <p:cNvGrpSpPr>
            <a:grpSpLocks/>
          </p:cNvGrpSpPr>
          <p:nvPr/>
        </p:nvGrpSpPr>
        <p:grpSpPr bwMode="auto">
          <a:xfrm>
            <a:off x="194337" y="1557415"/>
            <a:ext cx="3726788" cy="3367087"/>
            <a:chOff x="354" y="1353"/>
            <a:chExt cx="2167" cy="2121"/>
          </a:xfrm>
        </p:grpSpPr>
        <p:pic>
          <p:nvPicPr>
            <p:cNvPr id="6154" name="Picture 38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 y="1353"/>
              <a:ext cx="2167"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AutoShape 3863"/>
            <p:cNvSpPr>
              <a:spLocks noChangeArrowheads="1"/>
            </p:cNvSpPr>
            <p:nvPr/>
          </p:nvSpPr>
          <p:spPr bwMode="auto">
            <a:xfrm>
              <a:off x="1479" y="1362"/>
              <a:ext cx="327" cy="148"/>
            </a:xfrm>
            <a:prstGeom prst="curvedRightArrow">
              <a:avLst>
                <a:gd name="adj1" fmla="val 20000"/>
                <a:gd name="adj2" fmla="val 40000"/>
                <a:gd name="adj3" fmla="val 73649"/>
              </a:avLst>
            </a:prstGeom>
            <a:solidFill>
              <a:schemeClr val="accent1"/>
            </a:solidFill>
            <a:ln w="12700">
              <a:solidFill>
                <a:schemeClr val="tx1"/>
              </a:solidFill>
              <a:miter lim="800000"/>
              <a:headEnd type="none" w="sm" len="sm"/>
              <a:tailEnd type="none" w="sm" len="sm"/>
            </a:ln>
          </p:spPr>
          <p:txBody>
            <a:bodyPr wrap="none" anchor="ctr"/>
            <a:lstStyle/>
            <a:p>
              <a:endParaRPr lang="pt-BR" sz="1800" smtClean="0">
                <a:solidFill>
                  <a:prstClr val="white"/>
                </a:solidFill>
                <a:latin typeface="Arial" charset="0"/>
                <a:ea typeface="ＭＳ Ｐゴシック" charset="0"/>
                <a:cs typeface="Arial" charset="0"/>
              </a:endParaRPr>
            </a:p>
          </p:txBody>
        </p:sp>
      </p:grpSp>
      <p:sp>
        <p:nvSpPr>
          <p:cNvPr id="6150" name="CaixaDeTexto 9"/>
          <p:cNvSpPr txBox="1">
            <a:spLocks noChangeArrowheads="1"/>
          </p:cNvSpPr>
          <p:nvPr/>
        </p:nvSpPr>
        <p:spPr bwMode="auto">
          <a:xfrm>
            <a:off x="251723" y="5084839"/>
            <a:ext cx="32508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800" smtClean="0">
                <a:solidFill>
                  <a:prstClr val="white"/>
                </a:solidFill>
              </a:rPr>
              <a:t>Single crystal fibers for optical</a:t>
            </a:r>
          </a:p>
          <a:p>
            <a:pPr algn="ctr" eaLnBrk="1" hangingPunct="1"/>
            <a:r>
              <a:rPr lang="en-US" sz="1800" smtClean="0">
                <a:solidFill>
                  <a:prstClr val="white"/>
                </a:solidFill>
              </a:rPr>
              <a:t>applications: laser hosts</a:t>
            </a:r>
          </a:p>
        </p:txBody>
      </p:sp>
      <p:pic>
        <p:nvPicPr>
          <p:cNvPr id="6151" name="Imagem 4" descr="Ponta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148" y="1628775"/>
            <a:ext cx="4798219"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tângulo 11"/>
          <p:cNvSpPr>
            <a:spLocks noChangeArrowheads="1"/>
          </p:cNvSpPr>
          <p:nvPr/>
        </p:nvSpPr>
        <p:spPr bwMode="auto">
          <a:xfrm>
            <a:off x="4406106" y="2636838"/>
            <a:ext cx="495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smtClean="0">
                <a:solidFill>
                  <a:prstClr val="white"/>
                </a:solidFill>
                <a:latin typeface="Arial" charset="0"/>
                <a:ea typeface="ＭＳ Ｐゴシック" charset="0"/>
                <a:cs typeface="Arial" charset="0"/>
              </a:rPr>
              <a:t>Single crystalline sapphire fiber with a NdAlO</a:t>
            </a:r>
            <a:r>
              <a:rPr lang="en-US" sz="1800" baseline="-25000" smtClean="0">
                <a:solidFill>
                  <a:prstClr val="white"/>
                </a:solidFill>
                <a:latin typeface="Arial" charset="0"/>
                <a:ea typeface="ＭＳ Ｐゴシック" charset="0"/>
                <a:cs typeface="Arial" charset="0"/>
              </a:rPr>
              <a:t>3</a:t>
            </a:r>
            <a:r>
              <a:rPr lang="en-US" sz="1800" smtClean="0">
                <a:solidFill>
                  <a:prstClr val="white"/>
                </a:solidFill>
                <a:latin typeface="Arial" charset="0"/>
                <a:ea typeface="ＭＳ Ｐゴシック" charset="0"/>
                <a:cs typeface="Arial" charset="0"/>
              </a:rPr>
              <a:t> tip grown by the technique LHPG</a:t>
            </a:r>
          </a:p>
        </p:txBody>
      </p:sp>
      <p:sp>
        <p:nvSpPr>
          <p:cNvPr id="6153" name="Retângulo 12"/>
          <p:cNvSpPr>
            <a:spLocks noChangeArrowheads="1"/>
          </p:cNvSpPr>
          <p:nvPr/>
        </p:nvSpPr>
        <p:spPr bwMode="auto">
          <a:xfrm>
            <a:off x="4406106" y="3716414"/>
            <a:ext cx="49530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800" smtClean="0">
                <a:solidFill>
                  <a:prstClr val="white"/>
                </a:solidFill>
                <a:latin typeface="Arial" charset="0"/>
                <a:ea typeface="ＭＳ Ｐゴシック" charset="0"/>
                <a:cs typeface="Arial" charset="0"/>
              </a:rPr>
              <a:t>These results show that the tip is suitable for use in laser spot thermotherapy being promising for a variety of clinical applications such as the treatment of small cancerous tumors without the need for surgical removal, neurosurgery and clearing aneurysms.</a:t>
            </a:r>
          </a:p>
        </p:txBody>
      </p:sp>
    </p:spTree>
    <p:extLst>
      <p:ext uri="{BB962C8B-B14F-4D97-AF65-F5344CB8AC3E}">
        <p14:creationId xmlns:p14="http://schemas.microsoft.com/office/powerpoint/2010/main" val="25561394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11" y="0"/>
            <a:ext cx="91164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800" smtClean="0">
                <a:solidFill>
                  <a:prstClr val="white"/>
                </a:solidFill>
                <a:latin typeface="Constantia" charset="0"/>
                <a:ea typeface="ＭＳ Ｐゴシック" charset="0"/>
                <a:cs typeface="Arial" charset="0"/>
              </a:rPr>
              <a:t>- Nanostructured thin films: Ozone and NO2 Gas Sensors</a:t>
            </a:r>
            <a:endParaRPr lang="en-US" sz="2800" smtClean="0">
              <a:solidFill>
                <a:prstClr val="white"/>
              </a:solidFill>
              <a:latin typeface="Constantia" charset="0"/>
              <a:ea typeface="ＭＳ Ｐゴシック" charset="0"/>
              <a:cs typeface="Arial" charset="0"/>
            </a:endParaRPr>
          </a:p>
        </p:txBody>
      </p:sp>
      <p:sp>
        <p:nvSpPr>
          <p:cNvPr id="7171" name="Rectangle 4"/>
          <p:cNvSpPr>
            <a:spLocks noChangeArrowheads="1"/>
          </p:cNvSpPr>
          <p:nvPr/>
        </p:nvSpPr>
        <p:spPr bwMode="auto">
          <a:xfrm>
            <a:off x="116946" y="620713"/>
            <a:ext cx="467955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smtClean="0">
                <a:solidFill>
                  <a:srgbClr val="FF0000"/>
                </a:solidFill>
                <a:latin typeface="Constantia" charset="0"/>
                <a:ea typeface="ＭＳ Ｐゴシック" charset="0"/>
                <a:cs typeface="Arial" charset="0"/>
              </a:rPr>
              <a:t>SrTi</a:t>
            </a:r>
            <a:r>
              <a:rPr lang="en-US" sz="1800" b="1" baseline="-25000" smtClean="0">
                <a:solidFill>
                  <a:srgbClr val="FF0000"/>
                </a:solidFill>
                <a:latin typeface="Constantia" charset="0"/>
                <a:ea typeface="ＭＳ Ｐゴシック" charset="0"/>
                <a:cs typeface="Arial" charset="0"/>
              </a:rPr>
              <a:t>1-x</a:t>
            </a:r>
            <a:r>
              <a:rPr lang="en-US" sz="1800" b="1" smtClean="0">
                <a:solidFill>
                  <a:srgbClr val="FF0000"/>
                </a:solidFill>
                <a:latin typeface="Constantia" charset="0"/>
                <a:ea typeface="ＭＳ Ｐゴシック" charset="0"/>
                <a:cs typeface="Arial" charset="0"/>
              </a:rPr>
              <a:t>Fe</a:t>
            </a:r>
            <a:r>
              <a:rPr lang="en-US" sz="1800" b="1" baseline="-25000" smtClean="0">
                <a:solidFill>
                  <a:srgbClr val="FF0000"/>
                </a:solidFill>
                <a:latin typeface="Constantia" charset="0"/>
                <a:ea typeface="ＭＳ Ｐゴシック" charset="0"/>
                <a:cs typeface="Arial" charset="0"/>
              </a:rPr>
              <a:t>x</a:t>
            </a:r>
            <a:r>
              <a:rPr lang="en-US" sz="1800" b="1" smtClean="0">
                <a:solidFill>
                  <a:srgbClr val="FF0000"/>
                </a:solidFill>
                <a:latin typeface="Constantia" charset="0"/>
                <a:ea typeface="ＭＳ Ｐゴシック" charset="0"/>
                <a:cs typeface="Arial" charset="0"/>
              </a:rPr>
              <a:t>O</a:t>
            </a:r>
            <a:r>
              <a:rPr lang="en-US" sz="1800" b="1" baseline="-25000" smtClean="0">
                <a:solidFill>
                  <a:srgbClr val="FF0000"/>
                </a:solidFill>
                <a:latin typeface="Constantia" charset="0"/>
                <a:ea typeface="ＭＳ Ｐゴシック" charset="0"/>
                <a:cs typeface="Arial" charset="0"/>
              </a:rPr>
              <a:t>3</a:t>
            </a:r>
            <a:r>
              <a:rPr lang="en-US" sz="1800" b="1" smtClean="0">
                <a:solidFill>
                  <a:srgbClr val="FF0000"/>
                </a:solidFill>
                <a:latin typeface="Constantia" charset="0"/>
                <a:ea typeface="ＭＳ Ｐゴシック" charset="0"/>
                <a:cs typeface="Arial" charset="0"/>
              </a:rPr>
              <a:t>  sample: Ozone  </a:t>
            </a:r>
          </a:p>
          <a:p>
            <a:pPr algn="ctr"/>
            <a:r>
              <a:rPr lang="en-US" sz="1800" b="1" smtClean="0">
                <a:solidFill>
                  <a:srgbClr val="FF0000"/>
                </a:solidFill>
                <a:latin typeface="Constantia" charset="0"/>
                <a:ea typeface="ＭＳ Ｐゴシック" charset="0"/>
                <a:cs typeface="Arial" charset="0"/>
              </a:rPr>
              <a:t>and NO2 detection</a:t>
            </a:r>
          </a:p>
        </p:txBody>
      </p:sp>
      <p:pic>
        <p:nvPicPr>
          <p:cNvPr id="7172" name="Imagem 7" descr="C:\Users\Administrador\Desktop\Luis\Graficos_origin\Tese\Sensor\STFO-O3-DiffConcent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81" y="1268413"/>
            <a:ext cx="358748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m 8" descr="C:\Users\Administrador\Desktop\Luis\Graficos_origin\Tese\Sensor\NO2-DifTempos.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79" y="4076777"/>
            <a:ext cx="4211769"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CaixaDeTexto 10"/>
          <p:cNvSpPr txBox="1">
            <a:spLocks noChangeArrowheads="1"/>
          </p:cNvSpPr>
          <p:nvPr/>
        </p:nvSpPr>
        <p:spPr bwMode="auto">
          <a:xfrm>
            <a:off x="5950773" y="620716"/>
            <a:ext cx="3557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800" b="1" smtClean="0">
                <a:solidFill>
                  <a:srgbClr val="FF0000"/>
                </a:solidFill>
              </a:rPr>
              <a:t>ZnO sample: Thick film growth</a:t>
            </a:r>
          </a:p>
          <a:p>
            <a:pPr algn="ctr" eaLnBrk="1" hangingPunct="1"/>
            <a:r>
              <a:rPr lang="en-US" sz="1800" b="1" smtClean="0">
                <a:solidFill>
                  <a:srgbClr val="FF0000"/>
                </a:solidFill>
              </a:rPr>
              <a:t>by hydrothermal synthesis </a:t>
            </a:r>
          </a:p>
        </p:txBody>
      </p:sp>
      <p:pic>
        <p:nvPicPr>
          <p:cNvPr id="7175" name="Imagem 30" descr="C:\Users\Luis Fernando\Desktop\Filme Z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183" y="1268413"/>
            <a:ext cx="3707871"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CaixaDeTexto 12"/>
          <p:cNvSpPr txBox="1">
            <a:spLocks noChangeArrowheads="1"/>
          </p:cNvSpPr>
          <p:nvPr/>
        </p:nvSpPr>
        <p:spPr bwMode="auto">
          <a:xfrm>
            <a:off x="5654675" y="4076700"/>
            <a:ext cx="3442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1" smtClean="0">
                <a:solidFill>
                  <a:srgbClr val="FF0000"/>
                </a:solidFill>
              </a:rPr>
              <a:t>ZnO sample: Ozone detection</a:t>
            </a:r>
          </a:p>
        </p:txBody>
      </p:sp>
      <p:pic>
        <p:nvPicPr>
          <p:cNvPr id="7177" name="Picture 9" descr="grafico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325" y="4508577"/>
            <a:ext cx="4364831"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3577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ixaDeTexto 10"/>
          <p:cNvSpPr txBox="1">
            <a:spLocks noChangeArrowheads="1"/>
          </p:cNvSpPr>
          <p:nvPr/>
        </p:nvSpPr>
        <p:spPr bwMode="auto">
          <a:xfrm>
            <a:off x="507339" y="0"/>
            <a:ext cx="8151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1" smtClean="0">
                <a:solidFill>
                  <a:prstClr val="white"/>
                </a:solidFill>
              </a:rPr>
              <a:t>Synthesis and Characterization of Ceramics and Nanoparticles materials</a:t>
            </a:r>
          </a:p>
        </p:txBody>
      </p:sp>
      <p:pic>
        <p:nvPicPr>
          <p:cNvPr id="8195" name="Imagem 11" descr="C:\Users\Administrador\Desktop\Luis\Graficos_origin\STF-hydro\STF4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678" y="4365702"/>
            <a:ext cx="3198813"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aixaDeTexto 12"/>
          <p:cNvSpPr txBox="1">
            <a:spLocks noChangeArrowheads="1"/>
          </p:cNvSpPr>
          <p:nvPr/>
        </p:nvSpPr>
        <p:spPr bwMode="auto">
          <a:xfrm>
            <a:off x="5499943" y="3644901"/>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1" smtClean="0">
                <a:solidFill>
                  <a:srgbClr val="FFFF00"/>
                </a:solidFill>
              </a:rPr>
              <a:t>Hydrothermal synthesis of </a:t>
            </a:r>
          </a:p>
          <a:p>
            <a:pPr eaLnBrk="1" hangingPunct="1"/>
            <a:r>
              <a:rPr lang="en-US" sz="1800" b="1" smtClean="0">
                <a:solidFill>
                  <a:srgbClr val="FFFF00"/>
                </a:solidFill>
              </a:rPr>
              <a:t>SrTi</a:t>
            </a:r>
            <a:r>
              <a:rPr lang="en-US" sz="1800" b="1" baseline="-25000" smtClean="0">
                <a:solidFill>
                  <a:srgbClr val="FFFF00"/>
                </a:solidFill>
              </a:rPr>
              <a:t>1-x</a:t>
            </a:r>
            <a:r>
              <a:rPr lang="en-US" sz="1800" b="1" smtClean="0">
                <a:solidFill>
                  <a:srgbClr val="FFFF00"/>
                </a:solidFill>
              </a:rPr>
              <a:t>Fe</a:t>
            </a:r>
            <a:r>
              <a:rPr lang="en-US" sz="1800" b="1" baseline="-25000" smtClean="0">
                <a:solidFill>
                  <a:srgbClr val="FFFF00"/>
                </a:solidFill>
              </a:rPr>
              <a:t>x</a:t>
            </a:r>
            <a:r>
              <a:rPr lang="en-US" sz="1800" b="1" smtClean="0">
                <a:solidFill>
                  <a:srgbClr val="FFFF00"/>
                </a:solidFill>
              </a:rPr>
              <a:t>O</a:t>
            </a:r>
            <a:r>
              <a:rPr lang="en-US" sz="1800" b="1" baseline="-25000" smtClean="0">
                <a:solidFill>
                  <a:srgbClr val="FFFF00"/>
                </a:solidFill>
              </a:rPr>
              <a:t>3</a:t>
            </a:r>
            <a:r>
              <a:rPr lang="en-US" sz="1800" b="1" smtClean="0">
                <a:solidFill>
                  <a:srgbClr val="FFFF00"/>
                </a:solidFill>
              </a:rPr>
              <a:t> Nanoparticles </a:t>
            </a:r>
          </a:p>
        </p:txBody>
      </p:sp>
      <p:pic>
        <p:nvPicPr>
          <p:cNvPr id="81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71" y="1197052"/>
            <a:ext cx="3869531"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8"/>
          <p:cNvSpPr txBox="1">
            <a:spLocks noChangeArrowheads="1"/>
          </p:cNvSpPr>
          <p:nvPr/>
        </p:nvSpPr>
        <p:spPr bwMode="auto">
          <a:xfrm>
            <a:off x="-741226" y="549278"/>
            <a:ext cx="639590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pt-BR" sz="1800" b="1" smtClean="0">
                <a:solidFill>
                  <a:srgbClr val="FFFF00"/>
                </a:solidFill>
              </a:rPr>
              <a:t>BaTi</a:t>
            </a:r>
            <a:r>
              <a:rPr lang="pt-BR" sz="1800" b="1" baseline="-25000" smtClean="0">
                <a:solidFill>
                  <a:srgbClr val="FFFF00"/>
                </a:solidFill>
              </a:rPr>
              <a:t>(1-x)</a:t>
            </a:r>
            <a:r>
              <a:rPr lang="pt-BR" sz="1800" b="1" smtClean="0">
                <a:solidFill>
                  <a:srgbClr val="FFFF00"/>
                </a:solidFill>
              </a:rPr>
              <a:t>Zr</a:t>
            </a:r>
            <a:r>
              <a:rPr lang="pt-BR" sz="1800" b="1" baseline="-25000" smtClean="0">
                <a:solidFill>
                  <a:srgbClr val="FFFF00"/>
                </a:solidFill>
              </a:rPr>
              <a:t>x</a:t>
            </a:r>
            <a:r>
              <a:rPr lang="pt-BR" sz="1800" b="1" smtClean="0">
                <a:solidFill>
                  <a:srgbClr val="FFFF00"/>
                </a:solidFill>
              </a:rPr>
              <a:t>O</a:t>
            </a:r>
            <a:r>
              <a:rPr lang="pt-BR" sz="1800" b="1" baseline="-25000" smtClean="0">
                <a:solidFill>
                  <a:srgbClr val="FFFF00"/>
                </a:solidFill>
              </a:rPr>
              <a:t>3</a:t>
            </a:r>
            <a:r>
              <a:rPr lang="pt-BR" sz="1800" b="1" smtClean="0">
                <a:solidFill>
                  <a:srgbClr val="FFFF00"/>
                </a:solidFill>
              </a:rPr>
              <a:t>/BaTi</a:t>
            </a:r>
            <a:r>
              <a:rPr lang="pt-BR" sz="1800" b="1" baseline="-25000" smtClean="0">
                <a:solidFill>
                  <a:srgbClr val="FFFF00"/>
                </a:solidFill>
              </a:rPr>
              <a:t>(1-y)</a:t>
            </a:r>
            <a:r>
              <a:rPr lang="pt-BR" sz="1800" b="1" smtClean="0">
                <a:solidFill>
                  <a:srgbClr val="FFFF00"/>
                </a:solidFill>
              </a:rPr>
              <a:t>Zr</a:t>
            </a:r>
            <a:r>
              <a:rPr lang="pt-BR" sz="1800" b="1" baseline="-25000" smtClean="0">
                <a:solidFill>
                  <a:srgbClr val="FFFF00"/>
                </a:solidFill>
              </a:rPr>
              <a:t>y</a:t>
            </a:r>
            <a:r>
              <a:rPr lang="pt-BR" sz="1800" b="1" smtClean="0">
                <a:solidFill>
                  <a:srgbClr val="FFFF00"/>
                </a:solidFill>
              </a:rPr>
              <a:t>O</a:t>
            </a:r>
            <a:r>
              <a:rPr lang="pt-BR" sz="1800" b="1" baseline="-25000" smtClean="0">
                <a:solidFill>
                  <a:srgbClr val="FFFF00"/>
                </a:solidFill>
              </a:rPr>
              <a:t>3 </a:t>
            </a:r>
            <a:r>
              <a:rPr lang="pt-BR" sz="1800" b="1" smtClean="0">
                <a:solidFill>
                  <a:srgbClr val="FFFF00"/>
                </a:solidFill>
              </a:rPr>
              <a:t> </a:t>
            </a:r>
          </a:p>
          <a:p>
            <a:pPr algn="ctr" eaLnBrk="1" hangingPunct="1"/>
            <a:r>
              <a:rPr lang="pt-BR" sz="1800" b="1" smtClean="0">
                <a:solidFill>
                  <a:srgbClr val="FFFF00"/>
                </a:solidFill>
              </a:rPr>
              <a:t>ceramic heterostructures:</a:t>
            </a:r>
          </a:p>
        </p:txBody>
      </p:sp>
      <p:pic>
        <p:nvPicPr>
          <p:cNvPr id="819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39" y="4414838"/>
            <a:ext cx="3664876"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roup 3"/>
          <p:cNvGrpSpPr>
            <a:grpSpLocks/>
          </p:cNvGrpSpPr>
          <p:nvPr/>
        </p:nvGrpSpPr>
        <p:grpSpPr bwMode="auto">
          <a:xfrm>
            <a:off x="1910691" y="5300663"/>
            <a:ext cx="309563" cy="571500"/>
            <a:chOff x="3746768" y="1214422"/>
            <a:chExt cx="410153" cy="1174323"/>
          </a:xfrm>
        </p:grpSpPr>
        <p:sp>
          <p:nvSpPr>
            <p:cNvPr id="9" name="Can 4"/>
            <p:cNvSpPr/>
            <p:nvPr/>
          </p:nvSpPr>
          <p:spPr>
            <a:xfrm rot="5400000">
              <a:off x="3273538" y="1687652"/>
              <a:ext cx="1174323" cy="22786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800">
                <a:solidFill>
                  <a:prstClr val="white"/>
                </a:solidFill>
                <a:latin typeface="Constantia"/>
              </a:endParaRPr>
            </a:p>
          </p:txBody>
        </p:sp>
        <p:sp>
          <p:nvSpPr>
            <p:cNvPr id="10" name="Can 5"/>
            <p:cNvSpPr/>
            <p:nvPr/>
          </p:nvSpPr>
          <p:spPr>
            <a:xfrm rot="5400000">
              <a:off x="3455828" y="1687652"/>
              <a:ext cx="1174323" cy="227863"/>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pt-BR" sz="1800">
                <a:solidFill>
                  <a:prstClr val="white"/>
                </a:solidFill>
                <a:latin typeface="Constantia"/>
              </a:endParaRPr>
            </a:p>
          </p:txBody>
        </p:sp>
      </p:grpSp>
      <p:sp>
        <p:nvSpPr>
          <p:cNvPr id="8201" name="TextBox 23"/>
          <p:cNvSpPr txBox="1">
            <a:spLocks noChangeArrowheads="1"/>
          </p:cNvSpPr>
          <p:nvPr/>
        </p:nvSpPr>
        <p:spPr bwMode="auto">
          <a:xfrm>
            <a:off x="1209024" y="4868940"/>
            <a:ext cx="2007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sz="1400" smtClean="0">
                <a:solidFill>
                  <a:srgbClr val="FF0000"/>
                </a:solidFill>
              </a:rPr>
              <a:t>BaTiO</a:t>
            </a:r>
            <a:r>
              <a:rPr lang="pt-BR" sz="1400" baseline="-25000" smtClean="0">
                <a:solidFill>
                  <a:srgbClr val="FF0000"/>
                </a:solidFill>
              </a:rPr>
              <a:t>3</a:t>
            </a:r>
            <a:r>
              <a:rPr lang="pt-BR" sz="1400" smtClean="0">
                <a:solidFill>
                  <a:srgbClr val="FF0000"/>
                </a:solidFill>
              </a:rPr>
              <a:t>/BaTi</a:t>
            </a:r>
            <a:r>
              <a:rPr lang="pt-BR" sz="1400" baseline="-25000" smtClean="0">
                <a:solidFill>
                  <a:srgbClr val="FF0000"/>
                </a:solidFill>
              </a:rPr>
              <a:t>0,95</a:t>
            </a:r>
            <a:r>
              <a:rPr lang="pt-BR" sz="1400" smtClean="0">
                <a:solidFill>
                  <a:srgbClr val="FF0000"/>
                </a:solidFill>
              </a:rPr>
              <a:t>Zr</a:t>
            </a:r>
            <a:r>
              <a:rPr lang="pt-BR" sz="1400" baseline="-25000" smtClean="0">
                <a:solidFill>
                  <a:srgbClr val="FF0000"/>
                </a:solidFill>
              </a:rPr>
              <a:t>0,05</a:t>
            </a:r>
            <a:r>
              <a:rPr lang="pt-BR" sz="1400" smtClean="0">
                <a:solidFill>
                  <a:srgbClr val="FF0000"/>
                </a:solidFill>
              </a:rPr>
              <a:t>O</a:t>
            </a:r>
            <a:r>
              <a:rPr lang="pt-BR" sz="1400" baseline="-25000" smtClean="0">
                <a:solidFill>
                  <a:srgbClr val="FF0000"/>
                </a:solidFill>
              </a:rPr>
              <a:t>3</a:t>
            </a:r>
          </a:p>
        </p:txBody>
      </p:sp>
      <p:pic>
        <p:nvPicPr>
          <p:cNvPr id="820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9898" y="1052513"/>
            <a:ext cx="3448183"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reto 14"/>
          <p:cNvCxnSpPr/>
          <p:nvPr/>
        </p:nvCxnSpPr>
        <p:spPr>
          <a:xfrm flipH="1">
            <a:off x="2301081" y="1268413"/>
            <a:ext cx="0" cy="2520950"/>
          </a:xfrm>
          <a:prstGeom prst="line">
            <a:avLst/>
          </a:prstGeom>
          <a:ln w="28575">
            <a:solidFill>
              <a:schemeClr val="accent1"/>
            </a:solidFill>
          </a:ln>
        </p:spPr>
        <p:style>
          <a:lnRef idx="1">
            <a:schemeClr val="accent3"/>
          </a:lnRef>
          <a:fillRef idx="0">
            <a:schemeClr val="accent3"/>
          </a:fillRef>
          <a:effectRef idx="0">
            <a:schemeClr val="accent3"/>
          </a:effectRef>
          <a:fontRef idx="minor">
            <a:schemeClr val="tx1"/>
          </a:fontRef>
        </p:style>
      </p:cxnSp>
      <p:sp>
        <p:nvSpPr>
          <p:cNvPr id="8204" name="CaixaDeTexto 16"/>
          <p:cNvSpPr txBox="1">
            <a:spLocks noChangeArrowheads="1"/>
          </p:cNvSpPr>
          <p:nvPr/>
        </p:nvSpPr>
        <p:spPr bwMode="auto">
          <a:xfrm>
            <a:off x="2720985" y="1990802"/>
            <a:ext cx="15249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100" b="1" smtClean="0">
                <a:solidFill>
                  <a:prstClr val="black"/>
                </a:solidFill>
              </a:rPr>
              <a:t>Gradient of Zirconia </a:t>
            </a:r>
          </a:p>
          <a:p>
            <a:pPr algn="ctr" eaLnBrk="1" hangingPunct="1"/>
            <a:r>
              <a:rPr lang="en-US" sz="1100" b="1" smtClean="0">
                <a:solidFill>
                  <a:prstClr val="black"/>
                </a:solidFill>
              </a:rPr>
              <a:t>concentration</a:t>
            </a:r>
          </a:p>
        </p:txBody>
      </p:sp>
      <p:cxnSp>
        <p:nvCxnSpPr>
          <p:cNvPr id="19" name="Conector de seta reta 18"/>
          <p:cNvCxnSpPr/>
          <p:nvPr/>
        </p:nvCxnSpPr>
        <p:spPr>
          <a:xfrm flipH="1">
            <a:off x="3159261" y="2349500"/>
            <a:ext cx="323321" cy="649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06" name="CaixaDeTexto 19"/>
          <p:cNvSpPr txBox="1">
            <a:spLocks noChangeArrowheads="1"/>
          </p:cNvSpPr>
          <p:nvPr/>
        </p:nvSpPr>
        <p:spPr bwMode="auto">
          <a:xfrm>
            <a:off x="5343395" y="549275"/>
            <a:ext cx="374570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1" smtClean="0">
                <a:solidFill>
                  <a:srgbClr val="FFFF00"/>
                </a:solidFill>
              </a:rPr>
              <a:t>Dentistry: Ceramic and fibers </a:t>
            </a:r>
          </a:p>
        </p:txBody>
      </p:sp>
      <p:sp>
        <p:nvSpPr>
          <p:cNvPr id="8207" name="Retângulo 16"/>
          <p:cNvSpPr>
            <a:spLocks noChangeArrowheads="1"/>
          </p:cNvSpPr>
          <p:nvPr/>
        </p:nvSpPr>
        <p:spPr bwMode="auto">
          <a:xfrm>
            <a:off x="1230608" y="4005264"/>
            <a:ext cx="2429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pt-BR" sz="1800" b="1" smtClean="0">
                <a:solidFill>
                  <a:srgbClr val="FFFF00"/>
                </a:solidFill>
                <a:latin typeface="Arial" charset="0"/>
                <a:ea typeface="ＭＳ Ｐゴシック" charset="0"/>
                <a:cs typeface="Arial" charset="0"/>
              </a:rPr>
              <a:t>Dielectric Properties</a:t>
            </a:r>
          </a:p>
        </p:txBody>
      </p:sp>
    </p:spTree>
    <p:extLst>
      <p:ext uri="{BB962C8B-B14F-4D97-AF65-F5344CB8AC3E}">
        <p14:creationId xmlns:p14="http://schemas.microsoft.com/office/powerpoint/2010/main" val="13946065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3813" y="4700668"/>
            <a:ext cx="9575800" cy="2371725"/>
          </a:xfrm>
          <a:prstGeom prst="rect">
            <a:avLst/>
          </a:prstGeom>
          <a:noFill/>
          <a:ln w="9525">
            <a:noFill/>
            <a:miter lim="800000"/>
            <a:headEnd/>
            <a:tailEnd/>
          </a:ln>
        </p:spPr>
      </p:pic>
      <p:sp>
        <p:nvSpPr>
          <p:cNvPr id="3" name="Elipse 2"/>
          <p:cNvSpPr/>
          <p:nvPr/>
        </p:nvSpPr>
        <p:spPr>
          <a:xfrm>
            <a:off x="2768600" y="1616075"/>
            <a:ext cx="4679950" cy="1873250"/>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4" name="CaixaDeTexto 3"/>
          <p:cNvSpPr txBox="1"/>
          <p:nvPr/>
        </p:nvSpPr>
        <p:spPr>
          <a:xfrm>
            <a:off x="3003550" y="2441575"/>
            <a:ext cx="3749594" cy="400110"/>
          </a:xfrm>
          <a:prstGeom prst="rect">
            <a:avLst/>
          </a:prstGeom>
          <a:noFill/>
        </p:spPr>
        <p:txBody>
          <a:bodyPr wrap="none">
            <a:spAutoFit/>
          </a:bodyPr>
          <a:lstStyle/>
          <a:p>
            <a:pPr eaLnBrk="0" hangingPunct="0">
              <a:defRPr/>
            </a:pPr>
            <a:r>
              <a:rPr lang="pt-BR" sz="2000" b="1" dirty="0">
                <a:solidFill>
                  <a:srgbClr val="000000"/>
                </a:solidFill>
                <a:effectLst>
                  <a:outerShdw blurRad="38100" dist="38100" dir="2700000" algn="tl">
                    <a:srgbClr val="000000">
                      <a:alpha val="43137"/>
                    </a:srgbClr>
                  </a:outerShdw>
                </a:effectLst>
                <a:latin typeface="Tahoma" pitchFamily="34" charset="0"/>
              </a:rPr>
              <a:t>USP BIOENERGY PROGRAM</a:t>
            </a:r>
          </a:p>
        </p:txBody>
      </p:sp>
      <p:sp>
        <p:nvSpPr>
          <p:cNvPr id="6" name="Seta para a direita 5"/>
          <p:cNvSpPr/>
          <p:nvPr/>
        </p:nvSpPr>
        <p:spPr>
          <a:xfrm rot="2892472">
            <a:off x="3112295" y="1459786"/>
            <a:ext cx="576262"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7" name="CaixaDeTexto 6"/>
          <p:cNvSpPr txBox="1"/>
          <p:nvPr/>
        </p:nvSpPr>
        <p:spPr>
          <a:xfrm>
            <a:off x="5967414" y="714375"/>
            <a:ext cx="3386790" cy="400110"/>
          </a:xfrm>
          <a:prstGeom prst="rect">
            <a:avLst/>
          </a:prstGeom>
          <a:noFill/>
        </p:spPr>
        <p:txBody>
          <a:bodyPr wrap="none">
            <a:spAutoFit/>
          </a:bodyPr>
          <a:lstStyle/>
          <a:p>
            <a:pPr eaLnBrk="0" hangingPunct="0">
              <a:defRPr/>
            </a:pPr>
            <a:r>
              <a:rPr lang="pt-BR" sz="2000" b="1" dirty="0">
                <a:solidFill>
                  <a:srgbClr val="000000"/>
                </a:solidFill>
                <a:effectLst>
                  <a:outerShdw blurRad="38100" dist="38100" dir="2700000" algn="tl">
                    <a:srgbClr val="000000">
                      <a:alpha val="43137"/>
                    </a:srgbClr>
                  </a:outerShdw>
                </a:effectLst>
                <a:latin typeface="Tahoma" pitchFamily="34" charset="0"/>
              </a:rPr>
              <a:t>FAPESP (</a:t>
            </a:r>
            <a:r>
              <a:rPr lang="pt-BR" sz="2000" b="1" dirty="0" err="1">
                <a:solidFill>
                  <a:srgbClr val="000000"/>
                </a:solidFill>
                <a:effectLst>
                  <a:outerShdw blurRad="38100" dist="38100" dir="2700000" algn="tl">
                    <a:srgbClr val="000000">
                      <a:alpha val="43137"/>
                    </a:srgbClr>
                  </a:outerShdw>
                </a:effectLst>
                <a:latin typeface="Tahoma" pitchFamily="34" charset="0"/>
              </a:rPr>
              <a:t>Bioen</a:t>
            </a:r>
            <a:r>
              <a:rPr lang="pt-BR" sz="2000" b="1" dirty="0">
                <a:solidFill>
                  <a:srgbClr val="000000"/>
                </a:solidFill>
                <a:effectLst>
                  <a:outerShdw blurRad="38100" dist="38100" dir="2700000" algn="tl">
                    <a:srgbClr val="000000">
                      <a:alpha val="43137"/>
                    </a:srgbClr>
                  </a:outerShdw>
                </a:effectLst>
                <a:latin typeface="Tahoma" pitchFamily="34" charset="0"/>
              </a:rPr>
              <a:t> </a:t>
            </a:r>
            <a:r>
              <a:rPr lang="pt-BR" sz="2000" b="1" dirty="0" err="1">
                <a:solidFill>
                  <a:srgbClr val="000000"/>
                </a:solidFill>
                <a:effectLst>
                  <a:outerShdw blurRad="38100" dist="38100" dir="2700000" algn="tl">
                    <a:srgbClr val="000000">
                      <a:alpha val="43137"/>
                    </a:srgbClr>
                  </a:outerShdw>
                </a:effectLst>
                <a:latin typeface="Tahoma" pitchFamily="34" charset="0"/>
              </a:rPr>
              <a:t>Program</a:t>
            </a:r>
            <a:r>
              <a:rPr lang="pt-BR" sz="2000" b="1" dirty="0">
                <a:solidFill>
                  <a:srgbClr val="000000"/>
                </a:solidFill>
                <a:effectLst>
                  <a:outerShdw blurRad="38100" dist="38100" dir="2700000" algn="tl">
                    <a:srgbClr val="000000">
                      <a:alpha val="43137"/>
                    </a:srgbClr>
                  </a:outerShdw>
                </a:effectLst>
                <a:latin typeface="Tahoma" pitchFamily="34" charset="0"/>
              </a:rPr>
              <a:t>)</a:t>
            </a:r>
          </a:p>
        </p:txBody>
      </p:sp>
      <p:sp>
        <p:nvSpPr>
          <p:cNvPr id="8" name="Seta para a direita 7"/>
          <p:cNvSpPr/>
          <p:nvPr/>
        </p:nvSpPr>
        <p:spPr>
          <a:xfrm rot="7840558">
            <a:off x="6463550" y="1347074"/>
            <a:ext cx="576263"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9" name="Elipse 8"/>
          <p:cNvSpPr/>
          <p:nvPr/>
        </p:nvSpPr>
        <p:spPr>
          <a:xfrm>
            <a:off x="3003550" y="4208543"/>
            <a:ext cx="4056063" cy="649287"/>
          </a:xfrm>
          <a:prstGeom prst="ellipse">
            <a:avLst/>
          </a:prstGeom>
          <a:gradFill>
            <a:gsLst>
              <a:gs pos="0">
                <a:srgbClr val="7030A0"/>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10" name="CaixaDeTexto 9"/>
          <p:cNvSpPr txBox="1"/>
          <p:nvPr/>
        </p:nvSpPr>
        <p:spPr>
          <a:xfrm>
            <a:off x="4706984" y="4352925"/>
            <a:ext cx="705141" cy="400110"/>
          </a:xfrm>
          <a:prstGeom prst="rect">
            <a:avLst/>
          </a:prstGeom>
          <a:noFill/>
        </p:spPr>
        <p:txBody>
          <a:bodyPr wrap="none">
            <a:spAutoFit/>
          </a:bodyPr>
          <a:lstStyle/>
          <a:p>
            <a:pPr eaLnBrk="0" hangingPunct="0">
              <a:defRPr/>
            </a:pPr>
            <a:r>
              <a:rPr lang="pt-BR" sz="2000" b="1" dirty="0">
                <a:solidFill>
                  <a:srgbClr val="000000"/>
                </a:solidFill>
                <a:effectLst>
                  <a:outerShdw blurRad="38100" dist="38100" dir="2700000" algn="tl">
                    <a:srgbClr val="000000">
                      <a:alpha val="43137"/>
                    </a:srgbClr>
                  </a:outerShdw>
                </a:effectLst>
                <a:latin typeface="Tahoma" pitchFamily="34" charset="0"/>
              </a:rPr>
              <a:t>USP</a:t>
            </a:r>
          </a:p>
        </p:txBody>
      </p:sp>
      <p:sp>
        <p:nvSpPr>
          <p:cNvPr id="11" name="Seta para a direita 10"/>
          <p:cNvSpPr/>
          <p:nvPr/>
        </p:nvSpPr>
        <p:spPr>
          <a:xfrm rot="16200000">
            <a:off x="4781551" y="3654432"/>
            <a:ext cx="576262" cy="388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59403" name="CaixaDeTexto 21"/>
          <p:cNvSpPr txBox="1">
            <a:spLocks noChangeArrowheads="1"/>
          </p:cNvSpPr>
          <p:nvPr/>
        </p:nvSpPr>
        <p:spPr bwMode="auto">
          <a:xfrm>
            <a:off x="3079751" y="1905000"/>
            <a:ext cx="1734194" cy="400110"/>
          </a:xfrm>
          <a:prstGeom prst="rect">
            <a:avLst/>
          </a:prstGeom>
          <a:noFill/>
          <a:ln w="9525">
            <a:noFill/>
            <a:miter lim="800000"/>
            <a:headEnd/>
            <a:tailEnd/>
          </a:ln>
        </p:spPr>
        <p:txBody>
          <a:bodyPr wrap="none">
            <a:spAutoFit/>
          </a:bodyPr>
          <a:lstStyle/>
          <a:p>
            <a:pPr eaLnBrk="0" hangingPunct="0"/>
            <a:r>
              <a:rPr lang="en-US" sz="2000">
                <a:solidFill>
                  <a:srgbClr val="000000"/>
                </a:solidFill>
                <a:latin typeface="Tahoma" pitchFamily="34" charset="0"/>
              </a:rPr>
              <a:t>Infrastructure</a:t>
            </a:r>
          </a:p>
        </p:txBody>
      </p:sp>
      <p:sp>
        <p:nvSpPr>
          <p:cNvPr id="59404" name="CaixaDeTexto 22"/>
          <p:cNvSpPr txBox="1">
            <a:spLocks noChangeArrowheads="1"/>
          </p:cNvSpPr>
          <p:nvPr/>
        </p:nvSpPr>
        <p:spPr bwMode="auto">
          <a:xfrm>
            <a:off x="4978443" y="1905000"/>
            <a:ext cx="1998689" cy="400110"/>
          </a:xfrm>
          <a:prstGeom prst="rect">
            <a:avLst/>
          </a:prstGeom>
          <a:noFill/>
          <a:ln w="9525">
            <a:noFill/>
            <a:miter lim="800000"/>
            <a:headEnd/>
            <a:tailEnd/>
          </a:ln>
        </p:spPr>
        <p:txBody>
          <a:bodyPr wrap="none">
            <a:spAutoFit/>
          </a:bodyPr>
          <a:lstStyle/>
          <a:p>
            <a:pPr eaLnBrk="0" hangingPunct="0"/>
            <a:r>
              <a:rPr lang="en-US" sz="2000">
                <a:solidFill>
                  <a:srgbClr val="000000"/>
                </a:solidFill>
                <a:latin typeface="Tahoma" pitchFamily="34" charset="0"/>
              </a:rPr>
              <a:t>Research grants</a:t>
            </a:r>
          </a:p>
        </p:txBody>
      </p:sp>
      <p:sp>
        <p:nvSpPr>
          <p:cNvPr id="59405" name="CaixaDeTexto 23"/>
          <p:cNvSpPr txBox="1">
            <a:spLocks noChangeArrowheads="1"/>
          </p:cNvSpPr>
          <p:nvPr/>
        </p:nvSpPr>
        <p:spPr bwMode="auto">
          <a:xfrm>
            <a:off x="4484688" y="2984500"/>
            <a:ext cx="1358740" cy="400110"/>
          </a:xfrm>
          <a:prstGeom prst="rect">
            <a:avLst/>
          </a:prstGeom>
          <a:noFill/>
          <a:ln w="9525">
            <a:noFill/>
            <a:miter lim="800000"/>
            <a:headEnd/>
            <a:tailEnd/>
          </a:ln>
        </p:spPr>
        <p:txBody>
          <a:bodyPr wrap="none">
            <a:spAutoFit/>
          </a:bodyPr>
          <a:lstStyle/>
          <a:p>
            <a:pPr eaLnBrk="0" hangingPunct="0"/>
            <a:r>
              <a:rPr lang="en-US" sz="2000">
                <a:solidFill>
                  <a:srgbClr val="000000"/>
                </a:solidFill>
                <a:latin typeface="Tahoma" pitchFamily="34" charset="0"/>
              </a:rPr>
              <a:t>Manpower</a:t>
            </a:r>
          </a:p>
        </p:txBody>
      </p:sp>
      <p:sp>
        <p:nvSpPr>
          <p:cNvPr id="15" name="CaixaDeTexto 14"/>
          <p:cNvSpPr txBox="1"/>
          <p:nvPr/>
        </p:nvSpPr>
        <p:spPr>
          <a:xfrm>
            <a:off x="2098718" y="80"/>
            <a:ext cx="9712325" cy="830263"/>
          </a:xfrm>
          <a:prstGeom prst="rect">
            <a:avLst/>
          </a:prstGeom>
          <a:noFill/>
        </p:spPr>
        <p:txBody>
          <a:bodyPr>
            <a:spAutoFit/>
          </a:bodyPr>
          <a:lstStyle/>
          <a:p>
            <a:pPr algn="ctr" eaLnBrk="0" hangingPunct="0">
              <a:defRPr/>
            </a:pPr>
            <a:r>
              <a:rPr lang="en-US" sz="2800" b="1" i="1" dirty="0">
                <a:solidFill>
                  <a:schemeClr val="accent6"/>
                </a:solidFill>
                <a:effectLst>
                  <a:outerShdw blurRad="38100" dist="38100" dir="2700000" algn="tl">
                    <a:srgbClr val="000000">
                      <a:alpha val="43137"/>
                    </a:srgbClr>
                  </a:outerShdw>
                </a:effectLst>
                <a:latin typeface="+mn-lt"/>
              </a:rPr>
              <a:t>Sao Paulo State – </a:t>
            </a:r>
            <a:r>
              <a:rPr lang="en-US" sz="2800" b="1" i="1" dirty="0" err="1">
                <a:solidFill>
                  <a:schemeClr val="accent6"/>
                </a:solidFill>
                <a:effectLst>
                  <a:outerShdw blurRad="38100" dist="38100" dir="2700000" algn="tl">
                    <a:srgbClr val="000000">
                      <a:alpha val="43137"/>
                    </a:srgbClr>
                  </a:outerShdw>
                </a:effectLst>
                <a:latin typeface="+mn-lt"/>
              </a:rPr>
              <a:t>Bionergy</a:t>
            </a:r>
            <a:r>
              <a:rPr lang="en-US" sz="2800" b="1" i="1" dirty="0">
                <a:solidFill>
                  <a:schemeClr val="accent6"/>
                </a:solidFill>
                <a:effectLst>
                  <a:outerShdw blurRad="38100" dist="38100" dir="2700000" algn="tl">
                    <a:srgbClr val="000000">
                      <a:alpha val="43137"/>
                    </a:srgbClr>
                  </a:outerShdw>
                </a:effectLst>
                <a:latin typeface="+mn-lt"/>
              </a:rPr>
              <a:t> Program</a:t>
            </a:r>
          </a:p>
          <a:p>
            <a:pPr algn="ctr" eaLnBrk="0" hangingPunct="0">
              <a:defRPr/>
            </a:pPr>
            <a:endParaRPr lang="en-US" sz="2000" b="1" dirty="0">
              <a:solidFill>
                <a:srgbClr val="009242"/>
              </a:solidFill>
              <a:effectLst>
                <a:outerShdw blurRad="38100" dist="38100" dir="2700000" algn="tl">
                  <a:srgbClr val="000000">
                    <a:alpha val="43137"/>
                  </a:srgbClr>
                </a:outerShdw>
              </a:effectLst>
              <a:latin typeface="Tahoma" pitchFamily="34" charset="0"/>
            </a:endParaRPr>
          </a:p>
        </p:txBody>
      </p:sp>
      <p:sp>
        <p:nvSpPr>
          <p:cNvPr id="17" name="Elipse 16"/>
          <p:cNvSpPr/>
          <p:nvPr/>
        </p:nvSpPr>
        <p:spPr>
          <a:xfrm>
            <a:off x="423863" y="762000"/>
            <a:ext cx="4057650" cy="647700"/>
          </a:xfrm>
          <a:prstGeom prst="ellipse">
            <a:avLst/>
          </a:prstGeom>
          <a:gradFill>
            <a:gsLst>
              <a:gs pos="0">
                <a:srgbClr val="7030A0"/>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18" name="CaixaDeTexto 17"/>
          <p:cNvSpPr txBox="1"/>
          <p:nvPr/>
        </p:nvSpPr>
        <p:spPr>
          <a:xfrm>
            <a:off x="1382711" y="873125"/>
            <a:ext cx="2212590" cy="400110"/>
          </a:xfrm>
          <a:prstGeom prst="rect">
            <a:avLst/>
          </a:prstGeom>
          <a:noFill/>
        </p:spPr>
        <p:txBody>
          <a:bodyPr wrap="none">
            <a:spAutoFit/>
          </a:bodyPr>
          <a:lstStyle/>
          <a:p>
            <a:pPr eaLnBrk="0" hangingPunct="0">
              <a:defRPr/>
            </a:pPr>
            <a:r>
              <a:rPr lang="pt-BR" sz="2000" b="1" dirty="0">
                <a:solidFill>
                  <a:srgbClr val="000000"/>
                </a:solidFill>
                <a:effectLst>
                  <a:outerShdw blurRad="38100" dist="38100" dir="2700000" algn="tl">
                    <a:srgbClr val="000000">
                      <a:alpha val="43137"/>
                    </a:srgbClr>
                  </a:outerShdw>
                </a:effectLst>
                <a:latin typeface="Tahoma" pitchFamily="34" charset="0"/>
              </a:rPr>
              <a:t>São Paulo </a:t>
            </a:r>
            <a:r>
              <a:rPr lang="pt-BR" sz="2000" b="1" dirty="0" err="1">
                <a:solidFill>
                  <a:srgbClr val="000000"/>
                </a:solidFill>
                <a:effectLst>
                  <a:outerShdw blurRad="38100" dist="38100" dir="2700000" algn="tl">
                    <a:srgbClr val="000000">
                      <a:alpha val="43137"/>
                    </a:srgbClr>
                  </a:outerShdw>
                </a:effectLst>
                <a:latin typeface="Tahoma" pitchFamily="34" charset="0"/>
              </a:rPr>
              <a:t>State</a:t>
            </a:r>
            <a:endParaRPr lang="pt-BR" sz="2000" b="1" dirty="0">
              <a:solidFill>
                <a:srgbClr val="000000"/>
              </a:solidFill>
              <a:effectLst>
                <a:outerShdw blurRad="38100" dist="38100" dir="2700000" algn="tl">
                  <a:srgbClr val="000000">
                    <a:alpha val="43137"/>
                  </a:srgbClr>
                </a:outerShdw>
              </a:effectLst>
              <a:latin typeface="Tahoma" pitchFamily="34" charset="0"/>
            </a:endParaRPr>
          </a:p>
        </p:txBody>
      </p:sp>
      <p:sp>
        <p:nvSpPr>
          <p:cNvPr id="19" name="Elipse 18"/>
          <p:cNvSpPr/>
          <p:nvPr/>
        </p:nvSpPr>
        <p:spPr>
          <a:xfrm>
            <a:off x="5595938" y="638175"/>
            <a:ext cx="4056062" cy="647700"/>
          </a:xfrm>
          <a:prstGeom prst="ellipse">
            <a:avLst/>
          </a:prstGeom>
          <a:gradFill>
            <a:gsLst>
              <a:gs pos="0">
                <a:srgbClr val="7030A0"/>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pt-BR" sz="2000">
              <a:solidFill>
                <a:srgbClr val="FFFFFF"/>
              </a:solidFill>
            </a:endParaRPr>
          </a:p>
        </p:txBody>
      </p:sp>
      <p:sp>
        <p:nvSpPr>
          <p:cNvPr id="20" name="CaixaDeTexto 19"/>
          <p:cNvSpPr txBox="1"/>
          <p:nvPr/>
        </p:nvSpPr>
        <p:spPr>
          <a:xfrm>
            <a:off x="5984875" y="744538"/>
            <a:ext cx="3386790" cy="400110"/>
          </a:xfrm>
          <a:prstGeom prst="rect">
            <a:avLst/>
          </a:prstGeom>
          <a:noFill/>
        </p:spPr>
        <p:txBody>
          <a:bodyPr wrap="none">
            <a:spAutoFit/>
          </a:bodyPr>
          <a:lstStyle/>
          <a:p>
            <a:pPr eaLnBrk="0" hangingPunct="0">
              <a:defRPr/>
            </a:pPr>
            <a:r>
              <a:rPr lang="pt-BR" sz="2000" b="1" dirty="0">
                <a:solidFill>
                  <a:srgbClr val="000000"/>
                </a:solidFill>
                <a:effectLst>
                  <a:outerShdw blurRad="38100" dist="38100" dir="2700000" algn="tl">
                    <a:srgbClr val="000000">
                      <a:alpha val="43137"/>
                    </a:srgbClr>
                  </a:outerShdw>
                </a:effectLst>
                <a:latin typeface="Tahoma" pitchFamily="34" charset="0"/>
              </a:rPr>
              <a:t>FAPESP (</a:t>
            </a:r>
            <a:r>
              <a:rPr lang="pt-BR" sz="2000" b="1" dirty="0" err="1">
                <a:solidFill>
                  <a:srgbClr val="000000"/>
                </a:solidFill>
                <a:effectLst>
                  <a:outerShdw blurRad="38100" dist="38100" dir="2700000" algn="tl">
                    <a:srgbClr val="000000">
                      <a:alpha val="43137"/>
                    </a:srgbClr>
                  </a:outerShdw>
                </a:effectLst>
                <a:latin typeface="Tahoma" pitchFamily="34" charset="0"/>
              </a:rPr>
              <a:t>Bioen</a:t>
            </a:r>
            <a:r>
              <a:rPr lang="pt-BR" sz="2000" b="1" dirty="0">
                <a:solidFill>
                  <a:srgbClr val="000000"/>
                </a:solidFill>
                <a:effectLst>
                  <a:outerShdw blurRad="38100" dist="38100" dir="2700000" algn="tl">
                    <a:srgbClr val="000000">
                      <a:alpha val="43137"/>
                    </a:srgbClr>
                  </a:outerShdw>
                </a:effectLst>
                <a:latin typeface="Tahoma" pitchFamily="34" charset="0"/>
              </a:rPr>
              <a:t> </a:t>
            </a:r>
            <a:r>
              <a:rPr lang="pt-BR" sz="2000" b="1" dirty="0" err="1">
                <a:solidFill>
                  <a:srgbClr val="000000"/>
                </a:solidFill>
                <a:effectLst>
                  <a:outerShdw blurRad="38100" dist="38100" dir="2700000" algn="tl">
                    <a:srgbClr val="000000">
                      <a:alpha val="43137"/>
                    </a:srgbClr>
                  </a:outerShdw>
                </a:effectLst>
                <a:latin typeface="Tahoma" pitchFamily="34" charset="0"/>
              </a:rPr>
              <a:t>Program</a:t>
            </a:r>
            <a:r>
              <a:rPr lang="pt-BR" sz="2000" b="1" dirty="0">
                <a:solidFill>
                  <a:srgbClr val="000000"/>
                </a:solidFill>
                <a:effectLst>
                  <a:outerShdw blurRad="38100" dist="38100" dir="2700000" algn="tl">
                    <a:srgbClr val="000000">
                      <a:alpha val="43137"/>
                    </a:srgbClr>
                  </a:outerShdw>
                </a:effectLst>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27"/>
          <p:cNvSpPr txBox="1"/>
          <p:nvPr/>
        </p:nvSpPr>
        <p:spPr>
          <a:xfrm>
            <a:off x="6478456" y="6488114"/>
            <a:ext cx="3164636" cy="369332"/>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sz="1800" b="1" smtClean="0">
                <a:solidFill>
                  <a:srgbClr val="C00000"/>
                </a:solidFill>
                <a:effectLst>
                  <a:outerShdw blurRad="38100" dist="38100" dir="2700000" algn="tl">
                    <a:srgbClr val="DDDDDD"/>
                  </a:outerShdw>
                </a:effectLst>
              </a:rPr>
              <a:t>www.nanomedicina.com.br</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9" y="981075"/>
            <a:ext cx="483777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Zucolotto\IMG_0306.JPG"/>
          <p:cNvPicPr>
            <a:picLocks noChangeAspect="1" noChangeArrowheads="1"/>
          </p:cNvPicPr>
          <p:nvPr/>
        </p:nvPicPr>
        <p:blipFill>
          <a:blip r:embed="rId4"/>
          <a:srcRect t="29266" b="13828"/>
          <a:stretch>
            <a:fillRect/>
          </a:stretch>
        </p:blipFill>
        <p:spPr bwMode="auto">
          <a:xfrm>
            <a:off x="428233" y="4508500"/>
            <a:ext cx="2930525" cy="1155700"/>
          </a:xfrm>
          <a:prstGeom prst="rect">
            <a:avLst/>
          </a:prstGeom>
          <a:noFill/>
          <a:ln w="34925">
            <a:solidFill>
              <a:schemeClr val="tx2">
                <a:lumMod val="75000"/>
              </a:schemeClr>
            </a:solidFill>
          </a:ln>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570" y="4365682"/>
            <a:ext cx="1480741"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933" y="4508557"/>
            <a:ext cx="14033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5641" y="5589588"/>
            <a:ext cx="1405069"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743" y="5589645"/>
            <a:ext cx="156157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10"/>
          <p:cNvSpPr>
            <a:spLocks noChangeArrowheads="1"/>
          </p:cNvSpPr>
          <p:nvPr/>
        </p:nvSpPr>
        <p:spPr bwMode="auto">
          <a:xfrm>
            <a:off x="6124179" y="2905182"/>
            <a:ext cx="2731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1400" b="1" i="1" smtClean="0">
                <a:solidFill>
                  <a:srgbClr val="006600"/>
                </a:solidFill>
                <a:latin typeface="Arial" charset="0"/>
                <a:ea typeface="ＭＳ Ｐゴシック" charset="0"/>
                <a:cs typeface="Arial" charset="0"/>
              </a:rPr>
              <a:t>Nanotoxicology Investigation</a:t>
            </a:r>
          </a:p>
        </p:txBody>
      </p:sp>
      <p:sp>
        <p:nvSpPr>
          <p:cNvPr id="12" name="Retângulo 11"/>
          <p:cNvSpPr>
            <a:spLocks noChangeArrowheads="1"/>
          </p:cNvSpPr>
          <p:nvPr/>
        </p:nvSpPr>
        <p:spPr bwMode="auto">
          <a:xfrm>
            <a:off x="6124179" y="3265545"/>
            <a:ext cx="366659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400" b="1" i="1" smtClean="0">
                <a:solidFill>
                  <a:srgbClr val="006600"/>
                </a:solidFill>
                <a:latin typeface="Arial" charset="0"/>
                <a:ea typeface="ＭＳ Ｐゴシック" charset="0"/>
                <a:cs typeface="Arial" charset="0"/>
              </a:rPr>
              <a:t>Biosensors for Infectious Diseases</a:t>
            </a:r>
          </a:p>
        </p:txBody>
      </p:sp>
      <p:sp>
        <p:nvSpPr>
          <p:cNvPr id="13" name="Retângulo 12"/>
          <p:cNvSpPr>
            <a:spLocks noChangeArrowheads="1"/>
          </p:cNvSpPr>
          <p:nvPr/>
        </p:nvSpPr>
        <p:spPr bwMode="auto">
          <a:xfrm>
            <a:off x="6122460" y="3554421"/>
            <a:ext cx="3745706"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400" b="1" i="1" smtClean="0">
                <a:solidFill>
                  <a:srgbClr val="006600"/>
                </a:solidFill>
                <a:latin typeface="Arial" charset="0"/>
                <a:ea typeface="ＭＳ Ｐゴシック" charset="0"/>
                <a:cs typeface="Arial" charset="0"/>
              </a:rPr>
              <a:t>Nanostructured Genosensors for early Detection of Genetic Diseases</a:t>
            </a:r>
          </a:p>
        </p:txBody>
      </p:sp>
      <p:sp>
        <p:nvSpPr>
          <p:cNvPr id="17" name="Seta para a direita 16"/>
          <p:cNvSpPr/>
          <p:nvPr/>
        </p:nvSpPr>
        <p:spPr>
          <a:xfrm>
            <a:off x="5892008" y="3697291"/>
            <a:ext cx="23217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400">
              <a:solidFill>
                <a:prstClr val="white"/>
              </a:solidFill>
              <a:latin typeface="Calibri"/>
            </a:endParaRPr>
          </a:p>
        </p:txBody>
      </p:sp>
      <p:sp>
        <p:nvSpPr>
          <p:cNvPr id="3085" name="CaixaDeTexto 2"/>
          <p:cNvSpPr txBox="1">
            <a:spLocks noChangeArrowheads="1"/>
          </p:cNvSpPr>
          <p:nvPr/>
        </p:nvSpPr>
        <p:spPr bwMode="auto">
          <a:xfrm>
            <a:off x="6122458" y="1557395"/>
            <a:ext cx="3198813" cy="307975"/>
          </a:xfrm>
          <a:prstGeom prst="rect">
            <a:avLst/>
          </a:prstGeom>
          <a:solidFill>
            <a:srgbClr val="5F5F5F"/>
          </a:solidFill>
          <a:ln w="952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pt-BR" sz="1400" b="1" i="1" smtClean="0">
                <a:solidFill>
                  <a:prstClr val="white"/>
                </a:solidFill>
              </a:rPr>
              <a:t>Current Research Lines at LNN</a:t>
            </a:r>
          </a:p>
        </p:txBody>
      </p:sp>
      <p:pic>
        <p:nvPicPr>
          <p:cNvPr id="3086" name="Picture 6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5004" y="5516563"/>
            <a:ext cx="85817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4"/>
          <p:cNvPicPr>
            <a:picLocks noChangeAspect="1" noChangeArrowheads="1"/>
          </p:cNvPicPr>
          <p:nvPr/>
        </p:nvPicPr>
        <p:blipFill>
          <a:blip r:embed="rId10">
            <a:extLst>
              <a:ext uri="{28A0092B-C50C-407E-A947-70E740481C1C}">
                <a14:useLocalDpi xmlns:a14="http://schemas.microsoft.com/office/drawing/2010/main" val="0"/>
              </a:ext>
            </a:extLst>
          </a:blip>
          <a:srcRect l="74763"/>
          <a:stretch>
            <a:fillRect/>
          </a:stretch>
        </p:blipFill>
        <p:spPr bwMode="auto">
          <a:xfrm>
            <a:off x="1520296" y="5732520"/>
            <a:ext cx="799704"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ixaDeTexto 2"/>
          <p:cNvSpPr txBox="1">
            <a:spLocks noChangeArrowheads="1"/>
          </p:cNvSpPr>
          <p:nvPr/>
        </p:nvSpPr>
        <p:spPr bwMode="auto">
          <a:xfrm>
            <a:off x="2457588" y="3573470"/>
            <a:ext cx="3198813" cy="522287"/>
          </a:xfrm>
          <a:prstGeom prst="rect">
            <a:avLst/>
          </a:prstGeom>
          <a:noFill/>
          <a:ln w="9525">
            <a:solidFill>
              <a:srgbClr val="FF0000"/>
            </a:solidFill>
            <a:miter lim="800000"/>
            <a:headEnd/>
            <a:tailEnd/>
          </a:ln>
        </p:spPr>
        <p:txBody>
          <a:bodyPr>
            <a:spAutoFit/>
          </a:bodyPr>
          <a:lstStyle/>
          <a:p>
            <a:pPr algn="ctr">
              <a:defRPr/>
            </a:pPr>
            <a:r>
              <a:rPr lang="pt-BR" sz="1400" b="1" i="1" dirty="0" err="1">
                <a:solidFill>
                  <a:prstClr val="black">
                    <a:lumMod val="65000"/>
                    <a:lumOff val="35000"/>
                  </a:prstClr>
                </a:solidFill>
                <a:latin typeface="Arial" charset="0"/>
                <a:ea typeface="ＭＳ Ｐゴシック" charset="0"/>
                <a:cs typeface="Arial" charset="0"/>
              </a:rPr>
              <a:t>Synthesis</a:t>
            </a:r>
            <a:r>
              <a:rPr lang="pt-BR" sz="1400" b="1" i="1" dirty="0">
                <a:solidFill>
                  <a:prstClr val="black">
                    <a:lumMod val="65000"/>
                    <a:lumOff val="35000"/>
                  </a:prstClr>
                </a:solidFill>
                <a:latin typeface="Arial" charset="0"/>
                <a:ea typeface="ＭＳ Ｐゴシック" charset="0"/>
                <a:cs typeface="Arial" charset="0"/>
              </a:rPr>
              <a:t> </a:t>
            </a:r>
            <a:r>
              <a:rPr lang="pt-BR" sz="1400" b="1" i="1" dirty="0" err="1">
                <a:solidFill>
                  <a:prstClr val="black">
                    <a:lumMod val="65000"/>
                    <a:lumOff val="35000"/>
                  </a:prstClr>
                </a:solidFill>
                <a:latin typeface="Arial" charset="0"/>
                <a:ea typeface="ＭＳ Ｐゴシック" charset="0"/>
                <a:cs typeface="Arial" charset="0"/>
              </a:rPr>
              <a:t>and</a:t>
            </a:r>
            <a:r>
              <a:rPr lang="pt-BR" sz="1400" b="1" i="1" dirty="0">
                <a:solidFill>
                  <a:prstClr val="black">
                    <a:lumMod val="65000"/>
                    <a:lumOff val="35000"/>
                  </a:prstClr>
                </a:solidFill>
                <a:latin typeface="Arial" charset="0"/>
                <a:ea typeface="ＭＳ Ｐゴシック" charset="0"/>
                <a:cs typeface="Arial" charset="0"/>
              </a:rPr>
              <a:t> </a:t>
            </a:r>
            <a:r>
              <a:rPr lang="pt-BR" sz="1400" b="1" i="1" dirty="0" err="1">
                <a:solidFill>
                  <a:prstClr val="black">
                    <a:lumMod val="65000"/>
                    <a:lumOff val="35000"/>
                  </a:prstClr>
                </a:solidFill>
                <a:latin typeface="Arial" charset="0"/>
                <a:ea typeface="ＭＳ Ｐゴシック" charset="0"/>
                <a:cs typeface="Arial" charset="0"/>
              </a:rPr>
              <a:t>Manipulation</a:t>
            </a:r>
            <a:r>
              <a:rPr lang="pt-BR" sz="1400" b="1" i="1" dirty="0">
                <a:solidFill>
                  <a:prstClr val="black">
                    <a:lumMod val="65000"/>
                    <a:lumOff val="35000"/>
                  </a:prstClr>
                </a:solidFill>
                <a:latin typeface="Arial" charset="0"/>
                <a:ea typeface="ＭＳ Ｐゴシック" charset="0"/>
                <a:cs typeface="Arial" charset="0"/>
              </a:rPr>
              <a:t> </a:t>
            </a:r>
            <a:r>
              <a:rPr lang="pt-BR" sz="1400" b="1" i="1" dirty="0" err="1">
                <a:solidFill>
                  <a:prstClr val="black">
                    <a:lumMod val="65000"/>
                    <a:lumOff val="35000"/>
                  </a:prstClr>
                </a:solidFill>
                <a:latin typeface="Arial" charset="0"/>
                <a:ea typeface="ＭＳ Ｐゴシック" charset="0"/>
                <a:cs typeface="Arial" charset="0"/>
              </a:rPr>
              <a:t>of</a:t>
            </a:r>
            <a:r>
              <a:rPr lang="pt-BR" sz="1400" b="1" i="1" dirty="0">
                <a:solidFill>
                  <a:prstClr val="black">
                    <a:lumMod val="65000"/>
                    <a:lumOff val="35000"/>
                  </a:prstClr>
                </a:solidFill>
                <a:latin typeface="Arial" charset="0"/>
                <a:ea typeface="ＭＳ Ｐゴシック" charset="0"/>
                <a:cs typeface="Arial" charset="0"/>
              </a:rPr>
              <a:t> </a:t>
            </a:r>
            <a:r>
              <a:rPr lang="pt-BR" sz="1400" b="1" i="1" dirty="0" err="1">
                <a:solidFill>
                  <a:prstClr val="black">
                    <a:lumMod val="65000"/>
                    <a:lumOff val="35000"/>
                  </a:prstClr>
                </a:solidFill>
                <a:latin typeface="Arial" charset="0"/>
                <a:ea typeface="ＭＳ Ｐゴシック" charset="0"/>
                <a:cs typeface="Arial" charset="0"/>
              </a:rPr>
              <a:t>Nanomaterials</a:t>
            </a:r>
            <a:endParaRPr lang="pt-BR" sz="1400" b="1" i="1" dirty="0">
              <a:solidFill>
                <a:prstClr val="black">
                  <a:lumMod val="65000"/>
                  <a:lumOff val="35000"/>
                </a:prstClr>
              </a:solidFill>
              <a:latin typeface="Arial" charset="0"/>
              <a:ea typeface="ＭＳ Ｐゴシック" charset="0"/>
              <a:cs typeface="Arial" charset="0"/>
            </a:endParaRPr>
          </a:p>
        </p:txBody>
      </p:sp>
      <p:sp>
        <p:nvSpPr>
          <p:cNvPr id="3089" name="Rectangle 3"/>
          <p:cNvSpPr>
            <a:spLocks noChangeArrowheads="1"/>
          </p:cNvSpPr>
          <p:nvPr/>
        </p:nvSpPr>
        <p:spPr bwMode="auto">
          <a:xfrm>
            <a:off x="6746743" y="549332"/>
            <a:ext cx="30044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600" b="1" smtClean="0">
                <a:solidFill>
                  <a:srgbClr val="000099"/>
                </a:solidFill>
                <a:latin typeface="Calibri" charset="0"/>
                <a:ea typeface="ＭＳ Ｐゴシック" charset="0"/>
                <a:cs typeface="Arial" charset="0"/>
              </a:rPr>
              <a:t>Prof. Valtencir Zucolotto</a:t>
            </a:r>
          </a:p>
          <a:p>
            <a:pPr algn="ctr" eaLnBrk="0" hangingPunct="0"/>
            <a:r>
              <a:rPr lang="en-US" sz="1200" b="1" smtClean="0">
                <a:solidFill>
                  <a:srgbClr val="FF0000"/>
                </a:solidFill>
                <a:latin typeface="Calibri" charset="0"/>
                <a:ea typeface="ＭＳ Ｐゴシック" charset="0"/>
                <a:cs typeface="Arial" charset="0"/>
              </a:rPr>
              <a:t>zuco@ifsc.usp.br </a:t>
            </a:r>
          </a:p>
        </p:txBody>
      </p:sp>
      <p:sp>
        <p:nvSpPr>
          <p:cNvPr id="23" name="Rectangle 4"/>
          <p:cNvSpPr>
            <a:spLocks noChangeArrowheads="1"/>
          </p:cNvSpPr>
          <p:nvPr/>
        </p:nvSpPr>
        <p:spPr bwMode="auto">
          <a:xfrm>
            <a:off x="6746774" y="1052513"/>
            <a:ext cx="3042311" cy="461962"/>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defRPr/>
            </a:pPr>
            <a:r>
              <a:rPr lang="pt-BR" sz="1200" b="1" dirty="0">
                <a:solidFill>
                  <a:srgbClr val="000066"/>
                </a:solidFill>
                <a:latin typeface="Calibri"/>
                <a:ea typeface="ＭＳ Ｐゴシック" charset="0"/>
                <a:cs typeface="Arial" charset="0"/>
                <a:hlinkClick r:id="rId11"/>
              </a:rPr>
              <a:t>www.nanomedicina.com.br</a:t>
            </a:r>
            <a:endParaRPr lang="pt-BR" sz="1200" b="1" dirty="0">
              <a:solidFill>
                <a:srgbClr val="000066"/>
              </a:solidFill>
              <a:latin typeface="Calibri"/>
              <a:ea typeface="ＭＳ Ｐゴシック" charset="0"/>
              <a:cs typeface="Arial" charset="0"/>
            </a:endParaRPr>
          </a:p>
          <a:p>
            <a:pPr algn="ctr" eaLnBrk="0" fontAlgn="auto" hangingPunct="0">
              <a:spcBef>
                <a:spcPts val="0"/>
              </a:spcBef>
              <a:spcAft>
                <a:spcPts val="0"/>
              </a:spcAft>
              <a:defRPr/>
            </a:pPr>
            <a:r>
              <a:rPr lang="pt-BR" sz="1200" b="1" dirty="0">
                <a:solidFill>
                  <a:srgbClr val="000066"/>
                </a:solidFill>
                <a:latin typeface="Calibri"/>
                <a:ea typeface="ＭＳ Ｐゴシック" charset="0"/>
                <a:cs typeface="Arial" charset="0"/>
                <a:hlinkClick r:id="rId12"/>
              </a:rPr>
              <a:t>www.twitter.com/nanomedicina</a:t>
            </a:r>
            <a:endParaRPr lang="pt-BR" sz="1200" b="1" dirty="0">
              <a:solidFill>
                <a:srgbClr val="000066"/>
              </a:solidFill>
              <a:latin typeface="Calibri"/>
              <a:ea typeface="ＭＳ Ｐゴシック" charset="0"/>
              <a:cs typeface="Arial" charset="0"/>
            </a:endParaRPr>
          </a:p>
        </p:txBody>
      </p:sp>
      <p:sp>
        <p:nvSpPr>
          <p:cNvPr id="24" name="Seta para a direita 23"/>
          <p:cNvSpPr/>
          <p:nvPr/>
        </p:nvSpPr>
        <p:spPr>
          <a:xfrm>
            <a:off x="5890294" y="3336982"/>
            <a:ext cx="23045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400">
              <a:solidFill>
                <a:prstClr val="white"/>
              </a:solidFill>
              <a:latin typeface="Calibri"/>
            </a:endParaRPr>
          </a:p>
        </p:txBody>
      </p:sp>
      <p:sp>
        <p:nvSpPr>
          <p:cNvPr id="25" name="Seta para a direita 24"/>
          <p:cNvSpPr/>
          <p:nvPr/>
        </p:nvSpPr>
        <p:spPr>
          <a:xfrm>
            <a:off x="5890294" y="2997257"/>
            <a:ext cx="23045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400">
              <a:solidFill>
                <a:prstClr val="white"/>
              </a:solidFill>
              <a:latin typeface="Calibri"/>
            </a:endParaRPr>
          </a:p>
        </p:txBody>
      </p:sp>
      <p:sp>
        <p:nvSpPr>
          <p:cNvPr id="27" name="Text Box 4"/>
          <p:cNvSpPr txBox="1">
            <a:spLocks noChangeArrowheads="1"/>
          </p:cNvSpPr>
          <p:nvPr/>
        </p:nvSpPr>
        <p:spPr bwMode="auto">
          <a:xfrm>
            <a:off x="428231" y="115945"/>
            <a:ext cx="8970433" cy="904875"/>
          </a:xfrm>
          <a:prstGeom prst="rect">
            <a:avLst/>
          </a:prstGeom>
          <a:noFill/>
          <a:ln w="28575">
            <a:noFill/>
            <a:miter lim="800000"/>
            <a:headEnd/>
            <a:tailEnd/>
          </a:ln>
          <a:effectLst/>
        </p:spPr>
        <p:txBody>
          <a:bodyPr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lnSpc>
                <a:spcPct val="110000"/>
              </a:lnSpc>
              <a:buFont typeface="Wingdings 2" charset="0"/>
              <a:buNone/>
            </a:pPr>
            <a:r>
              <a:rPr lang="en-US" sz="2400" b="1" i="1" smtClean="0">
                <a:solidFill>
                  <a:srgbClr val="FF6600"/>
                </a:solidFill>
                <a:effectLst>
                  <a:outerShdw blurRad="38100" dist="38100" dir="2700000" algn="tl">
                    <a:srgbClr val="DDDDDD"/>
                  </a:outerShdw>
                </a:effectLst>
              </a:rPr>
              <a:t>Research at Nanomedicine and Nanotoxicology Group GNano-IFSC-USP</a:t>
            </a:r>
          </a:p>
        </p:txBody>
      </p:sp>
      <p:sp>
        <p:nvSpPr>
          <p:cNvPr id="29" name="Retângulo 28"/>
          <p:cNvSpPr>
            <a:spLocks noChangeArrowheads="1"/>
          </p:cNvSpPr>
          <p:nvPr/>
        </p:nvSpPr>
        <p:spPr bwMode="auto">
          <a:xfrm>
            <a:off x="6084654" y="1916170"/>
            <a:ext cx="382137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400" b="1" i="1" smtClean="0">
                <a:solidFill>
                  <a:srgbClr val="006600"/>
                </a:solidFill>
                <a:latin typeface="Arial" charset="0"/>
                <a:ea typeface="ＭＳ Ｐゴシック" charset="0"/>
                <a:cs typeface="Arial" charset="0"/>
              </a:rPr>
              <a:t>Nanomedicine: Theranostic Nanomaterials for Cancer Therapy </a:t>
            </a:r>
          </a:p>
        </p:txBody>
      </p:sp>
      <p:sp>
        <p:nvSpPr>
          <p:cNvPr id="30" name="Seta para a direita 29"/>
          <p:cNvSpPr/>
          <p:nvPr/>
        </p:nvSpPr>
        <p:spPr>
          <a:xfrm>
            <a:off x="5888567" y="2060575"/>
            <a:ext cx="230452" cy="141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400">
              <a:solidFill>
                <a:prstClr val="white"/>
              </a:solidFill>
              <a:latin typeface="Calibri"/>
            </a:endParaRPr>
          </a:p>
        </p:txBody>
      </p:sp>
      <p:sp>
        <p:nvSpPr>
          <p:cNvPr id="26" name="Retângulo 25"/>
          <p:cNvSpPr>
            <a:spLocks noChangeArrowheads="1"/>
          </p:cNvSpPr>
          <p:nvPr/>
        </p:nvSpPr>
        <p:spPr bwMode="auto">
          <a:xfrm>
            <a:off x="6122458" y="2473382"/>
            <a:ext cx="366659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400" b="1" i="1" smtClean="0">
                <a:solidFill>
                  <a:srgbClr val="006600"/>
                </a:solidFill>
                <a:latin typeface="Arial" charset="0"/>
                <a:ea typeface="ＭＳ Ｐゴシック" charset="0"/>
                <a:cs typeface="Arial" charset="0"/>
              </a:rPr>
              <a:t>Superparamagnetic Nanoparticles  and Nanorods for NMR Imaging</a:t>
            </a:r>
          </a:p>
        </p:txBody>
      </p:sp>
      <p:sp>
        <p:nvSpPr>
          <p:cNvPr id="31" name="Seta para a direita 30"/>
          <p:cNvSpPr/>
          <p:nvPr/>
        </p:nvSpPr>
        <p:spPr>
          <a:xfrm>
            <a:off x="5892010" y="2636895"/>
            <a:ext cx="23045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400">
              <a:solidFill>
                <a:prstClr val="white"/>
              </a:solidFill>
              <a:latin typeface="Calibri"/>
            </a:endParaRPr>
          </a:p>
        </p:txBody>
      </p:sp>
      <p:grpSp>
        <p:nvGrpSpPr>
          <p:cNvPr id="2" name="Grupo 9"/>
          <p:cNvGrpSpPr>
            <a:grpSpLocks noChangeAspect="1"/>
          </p:cNvGrpSpPr>
          <p:nvPr/>
        </p:nvGrpSpPr>
        <p:grpSpPr bwMode="auto">
          <a:xfrm>
            <a:off x="7917952" y="4365625"/>
            <a:ext cx="1496219" cy="1087438"/>
            <a:chOff x="838200" y="0"/>
            <a:chExt cx="6248400" cy="4800600"/>
          </a:xfrm>
        </p:grpSpPr>
        <p:pic>
          <p:nvPicPr>
            <p:cNvPr id="3102" name="Picture 3" descr="C:\Users\Valeria\Desktop\Doutorado\TEM-24102012\Nanorod028.jpg"/>
            <p:cNvPicPr>
              <a:picLocks noChangeAspect="1" noChangeArrowheads="1"/>
            </p:cNvPicPr>
            <p:nvPr/>
          </p:nvPicPr>
          <p:blipFill>
            <a:blip r:embed="rId13">
              <a:extLst>
                <a:ext uri="{28A0092B-C50C-407E-A947-70E740481C1C}">
                  <a14:useLocalDpi xmlns:a14="http://schemas.microsoft.com/office/drawing/2010/main" val="0"/>
                </a:ext>
              </a:extLst>
            </a:blip>
            <a:srcRect l="8888" b="30000"/>
            <a:stretch>
              <a:fillRect/>
            </a:stretch>
          </p:blipFill>
          <p:spPr bwMode="auto">
            <a:xfrm>
              <a:off x="838200" y="0"/>
              <a:ext cx="6248400" cy="480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03" name="Picture 2" descr="C:\Users\Valeria\Desktop\Doutorado\TEM-24102012\Nanorod028.jpg"/>
            <p:cNvPicPr>
              <a:picLocks noChangeAspect="1" noChangeArrowheads="1"/>
            </p:cNvPicPr>
            <p:nvPr/>
          </p:nvPicPr>
          <p:blipFill>
            <a:blip r:embed="rId13">
              <a:extLst>
                <a:ext uri="{28A0092B-C50C-407E-A947-70E740481C1C}">
                  <a14:useLocalDpi xmlns:a14="http://schemas.microsoft.com/office/drawing/2010/main" val="0"/>
                </a:ext>
              </a:extLst>
            </a:blip>
            <a:srcRect t="87778" r="74445"/>
            <a:stretch>
              <a:fillRect/>
            </a:stretch>
          </p:blipFill>
          <p:spPr bwMode="auto">
            <a:xfrm>
              <a:off x="5334000" y="3962400"/>
              <a:ext cx="1752600" cy="838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32" name="CaixaDeTexto 2"/>
          <p:cNvSpPr txBox="1">
            <a:spLocks noChangeArrowheads="1"/>
          </p:cNvSpPr>
          <p:nvPr/>
        </p:nvSpPr>
        <p:spPr bwMode="auto">
          <a:xfrm>
            <a:off x="7995317" y="4076757"/>
            <a:ext cx="1482460" cy="307975"/>
          </a:xfrm>
          <a:prstGeom prst="rect">
            <a:avLst/>
          </a:prstGeom>
          <a:noFill/>
          <a:ln w="9525">
            <a:noFill/>
            <a:miter lim="800000"/>
            <a:headEnd/>
            <a:tailEnd/>
          </a:ln>
        </p:spPr>
        <p:txBody>
          <a:bodyPr>
            <a:spAutoFit/>
          </a:bodyPr>
          <a:lstStyle/>
          <a:p>
            <a:pPr algn="ctr">
              <a:defRPr/>
            </a:pPr>
            <a:r>
              <a:rPr lang="pt-BR" sz="1400" b="1" i="1" dirty="0" err="1">
                <a:solidFill>
                  <a:prstClr val="black">
                    <a:lumMod val="65000"/>
                    <a:lumOff val="35000"/>
                  </a:prstClr>
                </a:solidFill>
                <a:latin typeface="Arial" charset="0"/>
                <a:ea typeface="ＭＳ Ｐゴシック" charset="0"/>
                <a:cs typeface="Arial" charset="0"/>
              </a:rPr>
              <a:t>Nanorods</a:t>
            </a:r>
            <a:endParaRPr lang="pt-BR" sz="1400" b="1" i="1" dirty="0">
              <a:solidFill>
                <a:prstClr val="black">
                  <a:lumMod val="65000"/>
                  <a:lumOff val="35000"/>
                </a:prstClr>
              </a:solidFill>
              <a:latin typeface="Arial" charset="0"/>
              <a:ea typeface="ＭＳ Ｐゴシック" charset="0"/>
              <a:cs typeface="Arial" charset="0"/>
            </a:endParaRPr>
          </a:p>
        </p:txBody>
      </p:sp>
      <p:sp>
        <p:nvSpPr>
          <p:cNvPr id="33" name="CaixaDeTexto 2"/>
          <p:cNvSpPr txBox="1">
            <a:spLocks noChangeArrowheads="1"/>
          </p:cNvSpPr>
          <p:nvPr/>
        </p:nvSpPr>
        <p:spPr bwMode="auto">
          <a:xfrm>
            <a:off x="3704435" y="4221220"/>
            <a:ext cx="1716352" cy="307975"/>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pt-BR" sz="1400" b="1" i="1" smtClean="0">
                <a:solidFill>
                  <a:srgbClr val="595959"/>
                </a:solidFill>
              </a:rPr>
              <a:t>Nanopartículas</a:t>
            </a:r>
          </a:p>
        </p:txBody>
      </p:sp>
      <p:sp>
        <p:nvSpPr>
          <p:cNvPr id="34" name="CaixaDeTexto 2"/>
          <p:cNvSpPr txBox="1">
            <a:spLocks noChangeArrowheads="1"/>
          </p:cNvSpPr>
          <p:nvPr/>
        </p:nvSpPr>
        <p:spPr bwMode="auto">
          <a:xfrm>
            <a:off x="5888567" y="4129145"/>
            <a:ext cx="1482460" cy="307975"/>
          </a:xfrm>
          <a:prstGeom prst="rect">
            <a:avLst/>
          </a:prstGeom>
          <a:noFill/>
          <a:ln w="9525">
            <a:noFill/>
            <a:miter lim="800000"/>
            <a:headEnd/>
            <a:tailEnd/>
          </a:ln>
        </p:spPr>
        <p:txBody>
          <a:bodyPr>
            <a:spAutoFit/>
          </a:bodyPr>
          <a:lstStyle/>
          <a:p>
            <a:pPr algn="ctr">
              <a:defRPr/>
            </a:pPr>
            <a:r>
              <a:rPr lang="pt-BR" sz="1400" b="1" i="1" dirty="0" err="1">
                <a:solidFill>
                  <a:prstClr val="black">
                    <a:lumMod val="65000"/>
                    <a:lumOff val="35000"/>
                  </a:prstClr>
                </a:solidFill>
                <a:latin typeface="Arial" charset="0"/>
                <a:ea typeface="ＭＳ Ｐゴシック" charset="0"/>
                <a:cs typeface="Arial" charset="0"/>
              </a:rPr>
              <a:t>Nanofibras</a:t>
            </a:r>
            <a:endParaRPr lang="pt-BR" sz="1400" b="1" i="1" dirty="0">
              <a:solidFill>
                <a:prstClr val="black">
                  <a:lumMod val="65000"/>
                  <a:lumOff val="35000"/>
                </a:prstClr>
              </a:solidFill>
              <a:latin typeface="Arial" charset="0"/>
              <a:ea typeface="ＭＳ Ｐゴシック" charset="0"/>
              <a:cs typeface="Arial" charset="0"/>
            </a:endParaRPr>
          </a:p>
        </p:txBody>
      </p:sp>
    </p:spTree>
    <p:extLst>
      <p:ext uri="{BB962C8B-B14F-4D97-AF65-F5344CB8AC3E}">
        <p14:creationId xmlns:p14="http://schemas.microsoft.com/office/powerpoint/2010/main" val="15663746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144581" y="0"/>
            <a:ext cx="5494734" cy="892175"/>
          </a:xfrm>
          <a:prstGeom prst="rect">
            <a:avLst/>
          </a:prstGeom>
          <a:noFill/>
          <a:ln w="28575">
            <a:noFill/>
            <a:miter lim="800000"/>
            <a:headEnd/>
            <a:tailEnd/>
          </a:ln>
          <a:effectLst/>
        </p:spPr>
        <p:txBody>
          <a:bodyPr anchor="ct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buFont typeface="Wingdings 2" charset="0"/>
              <a:buNone/>
            </a:pPr>
            <a:r>
              <a:rPr lang="en-US" sz="2800" b="1" i="1" smtClean="0">
                <a:solidFill>
                  <a:srgbClr val="FF6600"/>
                </a:solidFill>
                <a:effectLst>
                  <a:outerShdw blurRad="38100" dist="38100" dir="2700000" algn="tl">
                    <a:srgbClr val="DDDDDD"/>
                  </a:outerShdw>
                </a:effectLst>
                <a:latin typeface="Times New Roman" charset="0"/>
              </a:rPr>
              <a:t>Graphical Outline</a:t>
            </a:r>
          </a:p>
          <a:p>
            <a:pPr algn="ctr">
              <a:buFont typeface="Wingdings 2" charset="0"/>
              <a:buNone/>
            </a:pPr>
            <a:r>
              <a:rPr lang="en-US" sz="2400" b="1" i="1" smtClean="0">
                <a:solidFill>
                  <a:srgbClr val="FF0000"/>
                </a:solidFill>
                <a:effectLst>
                  <a:outerShdw blurRad="38100" dist="38100" dir="2700000" algn="tl">
                    <a:srgbClr val="DDDDDD"/>
                  </a:outerShdw>
                </a:effectLst>
                <a:latin typeface="Times New Roman" charset="0"/>
              </a:rPr>
              <a:t>Nanomedicina.com.br</a:t>
            </a:r>
          </a:p>
        </p:txBody>
      </p:sp>
      <p:pic>
        <p:nvPicPr>
          <p:cNvPr id="3" name="Picture 127"/>
          <p:cNvPicPr>
            <a:picLocks noChangeAspect="1" noChangeArrowheads="1"/>
          </p:cNvPicPr>
          <p:nvPr/>
        </p:nvPicPr>
        <p:blipFill>
          <a:blip r:embed="rId3"/>
          <a:srcRect l="8208" t="5309" r="8252"/>
          <a:stretch>
            <a:fillRect/>
          </a:stretch>
        </p:blipFill>
        <p:spPr bwMode="auto">
          <a:xfrm>
            <a:off x="154812" y="1500188"/>
            <a:ext cx="2321719" cy="1827212"/>
          </a:xfrm>
          <a:prstGeom prst="rect">
            <a:avLst/>
          </a:prstGeom>
          <a:noFill/>
          <a:ln w="9525">
            <a:solidFill>
              <a:schemeClr val="tx1">
                <a:lumMod val="65000"/>
                <a:lumOff val="35000"/>
              </a:schemeClr>
            </a:solidFill>
            <a:miter lim="800000"/>
            <a:headEnd/>
            <a:tailEnd/>
          </a:ln>
        </p:spPr>
      </p:pic>
      <p:sp>
        <p:nvSpPr>
          <p:cNvPr id="4" name="Rectangle 10"/>
          <p:cNvSpPr>
            <a:spLocks noChangeArrowheads="1"/>
          </p:cNvSpPr>
          <p:nvPr/>
        </p:nvSpPr>
        <p:spPr bwMode="auto">
          <a:xfrm>
            <a:off x="2399111" y="2435282"/>
            <a:ext cx="309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1000" b="1" smtClean="0">
                <a:solidFill>
                  <a:prstClr val="black"/>
                </a:solidFill>
                <a:latin typeface="Arial" charset="0"/>
                <a:ea typeface="ＭＳ Ｐゴシック" charset="0"/>
                <a:cs typeface="Arial" charset="0"/>
              </a:rPr>
              <a:t>Zucolotto et al., Bios. Bioelectron., 2006</a:t>
            </a:r>
          </a:p>
          <a:p>
            <a:pPr algn="just"/>
            <a:r>
              <a:rPr lang="en-US" sz="1000" b="1" smtClean="0">
                <a:solidFill>
                  <a:prstClr val="black"/>
                </a:solidFill>
                <a:latin typeface="Arial" charset="0"/>
                <a:ea typeface="ＭＳ Ｐゴシック" charset="0"/>
                <a:cs typeface="Arial" charset="0"/>
              </a:rPr>
              <a:t>Crespilho et al., </a:t>
            </a:r>
            <a:r>
              <a:rPr lang="en-US" sz="1000" b="1" i="1" smtClean="0">
                <a:solidFill>
                  <a:prstClr val="black"/>
                </a:solidFill>
                <a:latin typeface="Arial" charset="0"/>
                <a:ea typeface="ＭＳ Ｐゴシック" charset="0"/>
                <a:cs typeface="Arial" charset="0"/>
              </a:rPr>
              <a:t>J. Phys. Chem., 2009</a:t>
            </a:r>
          </a:p>
          <a:p>
            <a:pPr algn="just"/>
            <a:r>
              <a:rPr lang="en-US" sz="1000" b="1" smtClean="0">
                <a:solidFill>
                  <a:prstClr val="black"/>
                </a:solidFill>
                <a:latin typeface="Arial" charset="0"/>
                <a:ea typeface="ＭＳ Ｐゴシック" charset="0"/>
                <a:cs typeface="Arial" charset="0"/>
              </a:rPr>
              <a:t>Iost et al</a:t>
            </a:r>
            <a:r>
              <a:rPr lang="en-US" sz="1000" b="1" i="1" smtClean="0">
                <a:solidFill>
                  <a:prstClr val="black"/>
                </a:solidFill>
                <a:latin typeface="Arial" charset="0"/>
                <a:ea typeface="ＭＳ Ｐゴシック" charset="0"/>
                <a:cs typeface="Arial" charset="0"/>
              </a:rPr>
              <a:t>., Bios. Bioelectron., 2009</a:t>
            </a:r>
          </a:p>
          <a:p>
            <a:pPr algn="just"/>
            <a:r>
              <a:rPr lang="en-US" sz="1000" b="1" smtClean="0">
                <a:solidFill>
                  <a:prstClr val="black"/>
                </a:solidFill>
                <a:latin typeface="Arial" charset="0"/>
                <a:ea typeface="ＭＳ Ｐゴシック" charset="0"/>
                <a:cs typeface="Arial" charset="0"/>
              </a:rPr>
              <a:t>Siqueira Jr. et al, </a:t>
            </a:r>
            <a:r>
              <a:rPr lang="en-US" sz="1000" b="1" i="1" smtClean="0">
                <a:solidFill>
                  <a:prstClr val="black"/>
                </a:solidFill>
                <a:latin typeface="Arial" charset="0"/>
                <a:ea typeface="ＭＳ Ｐゴシック" charset="0"/>
                <a:cs typeface="Arial" charset="0"/>
              </a:rPr>
              <a:t>Electrochem Comm</a:t>
            </a:r>
            <a:r>
              <a:rPr lang="en-US" sz="1000" b="1" smtClean="0">
                <a:solidFill>
                  <a:prstClr val="black"/>
                </a:solidFill>
                <a:latin typeface="Arial" charset="0"/>
                <a:ea typeface="ＭＳ Ｐゴシック" charset="0"/>
                <a:cs typeface="Arial" charset="0"/>
              </a:rPr>
              <a:t>, 2007</a:t>
            </a:r>
          </a:p>
        </p:txBody>
      </p:sp>
      <p:grpSp>
        <p:nvGrpSpPr>
          <p:cNvPr id="5" name="Group 12"/>
          <p:cNvGrpSpPr>
            <a:grpSpLocks noChangeAspect="1"/>
          </p:cNvGrpSpPr>
          <p:nvPr/>
        </p:nvGrpSpPr>
        <p:grpSpPr bwMode="auto">
          <a:xfrm>
            <a:off x="1238250" y="857250"/>
            <a:ext cx="2863454" cy="1493838"/>
            <a:chOff x="180" y="540"/>
            <a:chExt cx="2837" cy="1604"/>
          </a:xfrm>
        </p:grpSpPr>
        <p:sp>
          <p:nvSpPr>
            <p:cNvPr id="1050" name="AutoShape 11"/>
            <p:cNvSpPr>
              <a:spLocks noChangeAspect="1" noChangeArrowheads="1" noTextEdit="1"/>
            </p:cNvSpPr>
            <p:nvPr/>
          </p:nvSpPr>
          <p:spPr bwMode="auto">
            <a:xfrm>
              <a:off x="180" y="540"/>
              <a:ext cx="2837"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smtClean="0">
                <a:solidFill>
                  <a:prstClr val="black"/>
                </a:solidFill>
                <a:latin typeface="Arial" charset="0"/>
                <a:ea typeface="ＭＳ Ｐゴシック" charset="0"/>
                <a:cs typeface="Arial" charset="0"/>
              </a:endParaRPr>
            </a:p>
          </p:txBody>
        </p:sp>
        <p:grpSp>
          <p:nvGrpSpPr>
            <p:cNvPr id="1051" name="Group 15"/>
            <p:cNvGrpSpPr>
              <a:grpSpLocks/>
            </p:cNvGrpSpPr>
            <p:nvPr/>
          </p:nvGrpSpPr>
          <p:grpSpPr bwMode="auto">
            <a:xfrm>
              <a:off x="184" y="545"/>
              <a:ext cx="2823" cy="1590"/>
              <a:chOff x="184" y="545"/>
              <a:chExt cx="2823" cy="1590"/>
            </a:xfrm>
          </p:grpSpPr>
          <p:sp>
            <p:nvSpPr>
              <p:cNvPr id="1059" name="Rectangle 13"/>
              <p:cNvSpPr>
                <a:spLocks noChangeArrowheads="1"/>
              </p:cNvSpPr>
              <p:nvPr/>
            </p:nvSpPr>
            <p:spPr bwMode="auto">
              <a:xfrm>
                <a:off x="184" y="545"/>
                <a:ext cx="2823" cy="1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endParaRPr lang="en-US" sz="1800" smtClean="0">
                  <a:solidFill>
                    <a:prstClr val="black"/>
                  </a:solidFill>
                  <a:latin typeface="Arial" charset="0"/>
                  <a:ea typeface="ＭＳ Ｐゴシック" charset="0"/>
                  <a:cs typeface="Arial" charset="0"/>
                </a:endParaRPr>
              </a:p>
            </p:txBody>
          </p:sp>
          <p:sp>
            <p:nvSpPr>
              <p:cNvPr id="1060" name="Rectangle 14"/>
              <p:cNvSpPr>
                <a:spLocks noChangeArrowheads="1"/>
              </p:cNvSpPr>
              <p:nvPr/>
            </p:nvSpPr>
            <p:spPr bwMode="auto">
              <a:xfrm>
                <a:off x="184" y="545"/>
                <a:ext cx="2823" cy="1590"/>
              </a:xfrm>
              <a:prstGeom prst="rect">
                <a:avLst/>
              </a:prstGeom>
              <a:noFill/>
              <a:ln w="15875" cap="rnd">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sz="1800" smtClean="0">
                  <a:solidFill>
                    <a:prstClr val="black"/>
                  </a:solidFill>
                  <a:latin typeface="Arial" charset="0"/>
                  <a:ea typeface="ＭＳ Ｐゴシック" charset="0"/>
                  <a:cs typeface="Arial" charset="0"/>
                </a:endParaRPr>
              </a:p>
            </p:txBody>
          </p:sp>
        </p:grpSp>
        <p:pic>
          <p:nvPicPr>
            <p:cNvPr id="105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 y="603"/>
              <a:ext cx="1843"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 y="1029"/>
              <a:ext cx="1083"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 name="Group 20"/>
            <p:cNvGrpSpPr>
              <a:grpSpLocks/>
            </p:cNvGrpSpPr>
            <p:nvPr/>
          </p:nvGrpSpPr>
          <p:grpSpPr bwMode="auto">
            <a:xfrm>
              <a:off x="184" y="545"/>
              <a:ext cx="2823" cy="1590"/>
              <a:chOff x="184" y="545"/>
              <a:chExt cx="2823" cy="1590"/>
            </a:xfrm>
          </p:grpSpPr>
          <p:sp>
            <p:nvSpPr>
              <p:cNvPr id="1057" name="Rectangle 18"/>
              <p:cNvSpPr>
                <a:spLocks noChangeArrowheads="1"/>
              </p:cNvSpPr>
              <p:nvPr/>
            </p:nvSpPr>
            <p:spPr bwMode="auto">
              <a:xfrm>
                <a:off x="184" y="545"/>
                <a:ext cx="2823" cy="15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endParaRPr lang="en-US" sz="1800" smtClean="0">
                  <a:solidFill>
                    <a:prstClr val="black"/>
                  </a:solidFill>
                  <a:latin typeface="Arial" charset="0"/>
                  <a:ea typeface="ＭＳ Ｐゴシック" charset="0"/>
                  <a:cs typeface="Arial" charset="0"/>
                </a:endParaRPr>
              </a:p>
            </p:txBody>
          </p:sp>
          <p:sp>
            <p:nvSpPr>
              <p:cNvPr id="1058" name="Rectangle 19"/>
              <p:cNvSpPr>
                <a:spLocks noChangeArrowheads="1"/>
              </p:cNvSpPr>
              <p:nvPr/>
            </p:nvSpPr>
            <p:spPr bwMode="auto">
              <a:xfrm>
                <a:off x="184" y="545"/>
                <a:ext cx="2823" cy="1590"/>
              </a:xfrm>
              <a:prstGeom prst="rect">
                <a:avLst/>
              </a:prstGeom>
              <a:noFill/>
              <a:ln w="15875" cap="rnd">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endParaRPr lang="en-US" sz="1800" smtClean="0">
                  <a:solidFill>
                    <a:prstClr val="black"/>
                  </a:solidFill>
                  <a:latin typeface="Arial" charset="0"/>
                  <a:ea typeface="ＭＳ Ｐゴシック" charset="0"/>
                  <a:cs typeface="Arial" charset="0"/>
                </a:endParaRPr>
              </a:p>
            </p:txBody>
          </p:sp>
        </p:grpSp>
        <p:pic>
          <p:nvPicPr>
            <p:cNvPr id="105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 y="603"/>
              <a:ext cx="1843"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 y="1029"/>
              <a:ext cx="1083"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l="6375" t="-2080" r="5640"/>
          <a:stretch>
            <a:fillRect/>
          </a:stretch>
        </p:blipFill>
        <p:spPr bwMode="auto">
          <a:xfrm>
            <a:off x="6655625" y="857250"/>
            <a:ext cx="3018235" cy="19812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
          <p:cNvPicPr>
            <a:picLocks noChangeAspect="1" noChangeArrowheads="1"/>
          </p:cNvPicPr>
          <p:nvPr/>
        </p:nvPicPr>
        <p:blipFill>
          <a:blip r:embed="rId7"/>
          <a:srcRect/>
          <a:stretch>
            <a:fillRect/>
          </a:stretch>
        </p:blipFill>
        <p:spPr bwMode="auto">
          <a:xfrm>
            <a:off x="5107781" y="1143004"/>
            <a:ext cx="1638962" cy="1317625"/>
          </a:xfrm>
          <a:prstGeom prst="rect">
            <a:avLst/>
          </a:prstGeom>
          <a:solidFill>
            <a:schemeClr val="bg1"/>
          </a:solidFill>
          <a:ln w="9525">
            <a:solidFill>
              <a:schemeClr val="accent1">
                <a:shade val="50000"/>
              </a:schemeClr>
            </a:solidFill>
            <a:miter lim="800000"/>
            <a:headEnd/>
            <a:tailEnd/>
          </a:ln>
          <a:effectLst/>
        </p:spPr>
      </p:pic>
      <p:sp>
        <p:nvSpPr>
          <p:cNvPr id="20" name="Retângulo 27"/>
          <p:cNvSpPr>
            <a:spLocks noChangeArrowheads="1"/>
          </p:cNvSpPr>
          <p:nvPr/>
        </p:nvSpPr>
        <p:spPr bwMode="auto">
          <a:xfrm>
            <a:off x="5881689" y="2714625"/>
            <a:ext cx="363736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1100" b="1" smtClean="0">
                <a:solidFill>
                  <a:prstClr val="black"/>
                </a:solidFill>
                <a:latin typeface="Arial" charset="0"/>
                <a:ea typeface="ＭＳ Ｐゴシック" charset="0"/>
                <a:cs typeface="Arial" charset="0"/>
              </a:rPr>
              <a:t>Pat. Req. 2010</a:t>
            </a:r>
          </a:p>
          <a:p>
            <a:pPr marL="342900" indent="-342900"/>
            <a:r>
              <a:rPr lang="en-US" sz="1100" b="1" smtClean="0">
                <a:solidFill>
                  <a:prstClr val="black"/>
                </a:solidFill>
                <a:latin typeface="Arial" charset="0"/>
                <a:ea typeface="ＭＳ Ｐゴシック" charset="0"/>
                <a:cs typeface="Arial" charset="0"/>
              </a:rPr>
              <a:t>Zucolotto et al., </a:t>
            </a:r>
            <a:r>
              <a:rPr lang="en-US" sz="1100" b="1" i="1" smtClean="0">
                <a:solidFill>
                  <a:prstClr val="black"/>
                </a:solidFill>
                <a:latin typeface="Arial" charset="0"/>
                <a:ea typeface="ＭＳ Ｐゴシック" charset="0"/>
                <a:cs typeface="Arial" charset="0"/>
              </a:rPr>
              <a:t>Analytical Chemistry</a:t>
            </a:r>
            <a:r>
              <a:rPr lang="en-US" sz="1100" b="1" smtClean="0">
                <a:solidFill>
                  <a:prstClr val="black"/>
                </a:solidFill>
                <a:latin typeface="Arial" charset="0"/>
                <a:ea typeface="ＭＳ Ｐゴシック" charset="0"/>
                <a:cs typeface="Arial" charset="0"/>
              </a:rPr>
              <a:t>, 2007.</a:t>
            </a:r>
          </a:p>
          <a:p>
            <a:pPr marL="342900" indent="-342900"/>
            <a:r>
              <a:rPr lang="en-US" sz="1100" b="1" smtClean="0">
                <a:solidFill>
                  <a:prstClr val="black"/>
                </a:solidFill>
                <a:latin typeface="Arial" charset="0"/>
                <a:ea typeface="ＭＳ Ｐゴシック" charset="0"/>
                <a:cs typeface="Arial" charset="0"/>
              </a:rPr>
              <a:t>Perinotto et al., </a:t>
            </a:r>
            <a:r>
              <a:rPr lang="en-US" sz="1100" b="1" i="1" smtClean="0">
                <a:solidFill>
                  <a:prstClr val="black"/>
                </a:solidFill>
                <a:latin typeface="Arial" charset="0"/>
                <a:ea typeface="ＭＳ Ｐゴシック" charset="0"/>
                <a:cs typeface="Arial" charset="0"/>
              </a:rPr>
              <a:t>Analytical Chemistry</a:t>
            </a:r>
            <a:r>
              <a:rPr lang="en-US" sz="1100" b="1" smtClean="0">
                <a:solidFill>
                  <a:prstClr val="black"/>
                </a:solidFill>
                <a:latin typeface="Arial" charset="0"/>
                <a:ea typeface="ＭＳ Ｐゴシック" charset="0"/>
                <a:cs typeface="Arial" charset="0"/>
              </a:rPr>
              <a:t>, 2010.</a:t>
            </a:r>
          </a:p>
          <a:p>
            <a:pPr marL="342900" indent="-342900"/>
            <a:r>
              <a:rPr lang="pt-BR" sz="1100" b="1" smtClean="0">
                <a:solidFill>
                  <a:prstClr val="black"/>
                </a:solidFill>
                <a:latin typeface="Arial" charset="0"/>
                <a:ea typeface="ＭＳ Ｐゴシック" charset="0"/>
                <a:cs typeface="Arial" charset="0"/>
              </a:rPr>
              <a:t>Perinotto et al</a:t>
            </a:r>
            <a:r>
              <a:rPr lang="pt-BR" sz="1100" b="1" i="1" smtClean="0">
                <a:solidFill>
                  <a:prstClr val="black"/>
                </a:solidFill>
                <a:latin typeface="Arial" charset="0"/>
                <a:ea typeface="ＭＳ Ｐゴシック" charset="0"/>
                <a:cs typeface="Arial" charset="0"/>
              </a:rPr>
              <a:t>., Anal. Bioanal. Chem</a:t>
            </a:r>
            <a:r>
              <a:rPr lang="pt-BR" sz="1100" b="1" smtClean="0">
                <a:solidFill>
                  <a:prstClr val="black"/>
                </a:solidFill>
                <a:latin typeface="Arial" charset="0"/>
                <a:ea typeface="ＭＳ Ｐゴシック" charset="0"/>
                <a:cs typeface="Arial" charset="0"/>
              </a:rPr>
              <a:t>, 2011</a:t>
            </a:r>
          </a:p>
        </p:txBody>
      </p:sp>
      <p:sp>
        <p:nvSpPr>
          <p:cNvPr id="21" name="Rectangle 10"/>
          <p:cNvSpPr>
            <a:spLocks noChangeArrowheads="1"/>
          </p:cNvSpPr>
          <p:nvPr/>
        </p:nvSpPr>
        <p:spPr bwMode="auto">
          <a:xfrm>
            <a:off x="232203" y="6215120"/>
            <a:ext cx="3173015" cy="554037"/>
          </a:xfrm>
          <a:prstGeom prst="rect">
            <a:avLst/>
          </a:prstGeom>
          <a:solidFill>
            <a:schemeClr val="bg1"/>
          </a:solidFill>
          <a:ln w="9525">
            <a:solidFill>
              <a:schemeClr val="tx1">
                <a:lumMod val="65000"/>
                <a:lumOff val="35000"/>
              </a:schemeClr>
            </a:solidFill>
            <a:miter lim="800000"/>
            <a:headEnd/>
            <a:tailEnd/>
          </a:ln>
        </p:spPr>
        <p:txBody>
          <a:bodyPr anchor="ctr">
            <a:spAutoFit/>
          </a:bodyPr>
          <a:lstStyle/>
          <a:p>
            <a:pPr algn="just">
              <a:defRPr/>
            </a:pPr>
            <a:r>
              <a:rPr lang="en-US" sz="1000" b="1" i="1" dirty="0" err="1">
                <a:solidFill>
                  <a:prstClr val="black"/>
                </a:solidFill>
                <a:latin typeface="Arial" charset="0"/>
                <a:ea typeface="ＭＳ Ｐゴシック" charset="0"/>
                <a:cs typeface="Arial" charset="0"/>
              </a:rPr>
              <a:t>Fernandes</a:t>
            </a:r>
            <a:r>
              <a:rPr lang="en-US" sz="1000" b="1" i="1" dirty="0">
                <a:solidFill>
                  <a:prstClr val="black"/>
                </a:solidFill>
                <a:latin typeface="Arial" charset="0"/>
                <a:ea typeface="ＭＳ Ｐゴシック" charset="0"/>
                <a:cs typeface="Arial" charset="0"/>
              </a:rPr>
              <a:t> et al., J. Phys </a:t>
            </a:r>
            <a:r>
              <a:rPr lang="en-US" sz="1000" b="1" i="1" dirty="0" err="1">
                <a:solidFill>
                  <a:prstClr val="black"/>
                </a:solidFill>
                <a:latin typeface="Arial" charset="0"/>
                <a:ea typeface="ＭＳ Ｐゴシック" charset="0"/>
                <a:cs typeface="Arial" charset="0"/>
              </a:rPr>
              <a:t>Chem</a:t>
            </a:r>
            <a:r>
              <a:rPr lang="en-US" sz="1000" b="1" i="1" dirty="0">
                <a:solidFill>
                  <a:prstClr val="black"/>
                </a:solidFill>
                <a:latin typeface="Arial" charset="0"/>
                <a:ea typeface="ＭＳ Ｐゴシック" charset="0"/>
                <a:cs typeface="Arial" charset="0"/>
              </a:rPr>
              <a:t> C, 2010</a:t>
            </a:r>
          </a:p>
          <a:p>
            <a:pPr algn="just">
              <a:defRPr/>
            </a:pPr>
            <a:r>
              <a:rPr lang="en-US" sz="1000" b="1" i="1" dirty="0" err="1">
                <a:solidFill>
                  <a:prstClr val="black"/>
                </a:solidFill>
                <a:latin typeface="Arial" charset="0"/>
                <a:ea typeface="ＭＳ Ｐゴシック" charset="0"/>
                <a:cs typeface="Arial" charset="0"/>
              </a:rPr>
              <a:t>Fernandes</a:t>
            </a:r>
            <a:r>
              <a:rPr lang="en-US" sz="1000" b="1" i="1" dirty="0">
                <a:solidFill>
                  <a:prstClr val="black"/>
                </a:solidFill>
                <a:latin typeface="Arial" charset="0"/>
                <a:ea typeface="ＭＳ Ｐゴシック" charset="0"/>
                <a:cs typeface="Arial" charset="0"/>
              </a:rPr>
              <a:t> et al, </a:t>
            </a:r>
            <a:r>
              <a:rPr lang="en-US" sz="1000" b="1" i="1" dirty="0" err="1">
                <a:solidFill>
                  <a:prstClr val="black"/>
                </a:solidFill>
                <a:latin typeface="Arial" charset="0"/>
                <a:ea typeface="ＭＳ Ｐゴシック" charset="0"/>
                <a:cs typeface="Arial" charset="0"/>
              </a:rPr>
              <a:t>Biosens</a:t>
            </a:r>
            <a:r>
              <a:rPr lang="en-US" sz="1000" b="1" i="1" dirty="0">
                <a:solidFill>
                  <a:prstClr val="black"/>
                </a:solidFill>
                <a:latin typeface="Arial" charset="0"/>
                <a:ea typeface="ＭＳ Ｐゴシック" charset="0"/>
                <a:cs typeface="Arial" charset="0"/>
              </a:rPr>
              <a:t>. </a:t>
            </a:r>
            <a:r>
              <a:rPr lang="en-US" sz="1000" b="1" i="1" dirty="0" err="1">
                <a:solidFill>
                  <a:prstClr val="black"/>
                </a:solidFill>
                <a:latin typeface="Arial" charset="0"/>
                <a:ea typeface="ＭＳ Ｐゴシック" charset="0"/>
                <a:cs typeface="Arial" charset="0"/>
              </a:rPr>
              <a:t>Bioelectron</a:t>
            </a:r>
            <a:r>
              <a:rPr lang="en-US" sz="1000" b="1" i="1" dirty="0">
                <a:solidFill>
                  <a:prstClr val="black"/>
                </a:solidFill>
                <a:latin typeface="Arial" charset="0"/>
                <a:ea typeface="ＭＳ Ｐゴシック" charset="0"/>
                <a:cs typeface="Arial" charset="0"/>
              </a:rPr>
              <a:t>., 2011 </a:t>
            </a:r>
          </a:p>
          <a:p>
            <a:pPr algn="just">
              <a:defRPr/>
            </a:pPr>
            <a:r>
              <a:rPr lang="en-US" sz="1000" b="1" dirty="0" err="1">
                <a:solidFill>
                  <a:prstClr val="black"/>
                </a:solidFill>
                <a:latin typeface="Arial" charset="0"/>
                <a:ea typeface="ＭＳ Ｐゴシック" charset="0"/>
                <a:cs typeface="Arial" charset="0"/>
              </a:rPr>
              <a:t>Cancino</a:t>
            </a:r>
            <a:r>
              <a:rPr lang="en-US" sz="1000" b="1" dirty="0">
                <a:solidFill>
                  <a:prstClr val="black"/>
                </a:solidFill>
                <a:latin typeface="Arial" charset="0"/>
                <a:ea typeface="ＭＳ Ｐゴシック" charset="0"/>
                <a:cs typeface="Arial" charset="0"/>
              </a:rPr>
              <a:t> et al</a:t>
            </a:r>
            <a:r>
              <a:rPr lang="en-US" sz="1000" b="1" i="1" dirty="0">
                <a:solidFill>
                  <a:prstClr val="black"/>
                </a:solidFill>
                <a:latin typeface="Arial" charset="0"/>
                <a:ea typeface="ＭＳ Ｐゴシック" charset="0"/>
                <a:cs typeface="Arial" charset="0"/>
              </a:rPr>
              <a:t>., </a:t>
            </a:r>
            <a:r>
              <a:rPr lang="en-US" sz="1000" b="1" i="1" dirty="0" err="1">
                <a:solidFill>
                  <a:prstClr val="black"/>
                </a:solidFill>
                <a:latin typeface="Arial" charset="0"/>
                <a:ea typeface="ＭＳ Ｐゴシック" charset="0"/>
                <a:cs typeface="Arial" charset="0"/>
              </a:rPr>
              <a:t>Electrochimica</a:t>
            </a:r>
            <a:r>
              <a:rPr lang="en-US" sz="1000" b="1" i="1" dirty="0">
                <a:solidFill>
                  <a:prstClr val="black"/>
                </a:solidFill>
                <a:latin typeface="Arial" charset="0"/>
                <a:ea typeface="ＭＳ Ｐゴシック" charset="0"/>
                <a:cs typeface="Arial" charset="0"/>
              </a:rPr>
              <a:t> </a:t>
            </a:r>
            <a:r>
              <a:rPr lang="en-US" sz="1000" b="1" i="1" dirty="0" err="1">
                <a:solidFill>
                  <a:prstClr val="black"/>
                </a:solidFill>
                <a:latin typeface="Arial" charset="0"/>
                <a:ea typeface="ＭＳ Ｐゴシック" charset="0"/>
                <a:cs typeface="Arial" charset="0"/>
              </a:rPr>
              <a:t>Acta</a:t>
            </a:r>
            <a:r>
              <a:rPr lang="en-US" sz="1000" b="1" i="1" dirty="0">
                <a:solidFill>
                  <a:prstClr val="black"/>
                </a:solidFill>
                <a:latin typeface="Arial" charset="0"/>
                <a:ea typeface="ＭＳ Ｐゴシック" charset="0"/>
                <a:cs typeface="Arial" charset="0"/>
              </a:rPr>
              <a:t>, 2012</a:t>
            </a:r>
            <a:endParaRPr lang="en-US" sz="1000" b="1" dirty="0">
              <a:solidFill>
                <a:prstClr val="black"/>
              </a:solidFill>
              <a:latin typeface="Arial" charset="0"/>
              <a:ea typeface="ＭＳ Ｐゴシック" charset="0"/>
              <a:cs typeface="Arial" charset="0"/>
            </a:endParaRP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 y="3857682"/>
            <a:ext cx="18780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Object 2"/>
          <p:cNvGraphicFramePr>
            <a:graphicFrameLocks noChangeAspect="1"/>
          </p:cNvGraphicFramePr>
          <p:nvPr/>
        </p:nvGraphicFramePr>
        <p:xfrm>
          <a:off x="1470423" y="4714932"/>
          <a:ext cx="2012156" cy="1450975"/>
        </p:xfrm>
        <a:graphic>
          <a:graphicData uri="http://schemas.openxmlformats.org/presentationml/2006/ole">
            <mc:AlternateContent xmlns:mc="http://schemas.openxmlformats.org/markup-compatibility/2006">
              <mc:Choice xmlns:v="urn:schemas-microsoft-com:vml" Requires="v">
                <p:oleObj spid="_x0000_s224306" r:id="rId9" imgW="3744000" imgH="2592000" progId="">
                  <p:embed/>
                </p:oleObj>
              </mc:Choice>
              <mc:Fallback>
                <p:oleObj r:id="rId9" imgW="3744000" imgH="25920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2884" t="4167" r="6635" b="2777"/>
                      <a:stretch>
                        <a:fillRect/>
                      </a:stretch>
                    </p:blipFill>
                    <p:spPr bwMode="auto">
                      <a:xfrm>
                        <a:off x="1470423" y="4714932"/>
                        <a:ext cx="2012156" cy="1450975"/>
                      </a:xfrm>
                      <a:prstGeom prst="rect">
                        <a:avLst/>
                      </a:prstGeom>
                      <a:solidFill>
                        <a:schemeClr val="bg1"/>
                      </a:solidFill>
                      <a:ln w="9525">
                        <a:solidFill>
                          <a:srgbClr val="333333"/>
                        </a:solidFill>
                        <a:miter lim="800000"/>
                        <a:headEnd/>
                        <a:tailEnd/>
                      </a:ln>
                    </p:spPr>
                  </p:pic>
                </p:oleObj>
              </mc:Fallback>
            </mc:AlternateContent>
          </a:graphicData>
        </a:graphic>
      </p:graphicFrame>
      <p:graphicFrame>
        <p:nvGraphicFramePr>
          <p:cNvPr id="25" name="Object 4"/>
          <p:cNvGraphicFramePr>
            <a:graphicFrameLocks noChangeAspect="1"/>
          </p:cNvGraphicFramePr>
          <p:nvPr/>
        </p:nvGraphicFramePr>
        <p:xfrm>
          <a:off x="3792141" y="3500438"/>
          <a:ext cx="2166938" cy="1401762"/>
        </p:xfrm>
        <a:graphic>
          <a:graphicData uri="http://schemas.openxmlformats.org/presentationml/2006/ole">
            <mc:AlternateContent xmlns:mc="http://schemas.openxmlformats.org/markup-compatibility/2006">
              <mc:Choice xmlns:v="urn:schemas-microsoft-com:vml" Requires="v">
                <p:oleObj spid="_x0000_s224307" name="Graph" r:id="rId11" imgW="4184294" imgH="2933395" progId="Origin50.Graph">
                  <p:embed/>
                </p:oleObj>
              </mc:Choice>
              <mc:Fallback>
                <p:oleObj name="Graph" r:id="rId11" imgW="4184294" imgH="2933395"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2141" y="3500438"/>
                        <a:ext cx="2166938" cy="1401762"/>
                      </a:xfrm>
                      <a:prstGeom prst="rect">
                        <a:avLst/>
                      </a:prstGeom>
                      <a:solidFill>
                        <a:schemeClr val="bg1"/>
                      </a:solidFill>
                      <a:ln w="22225">
                        <a:solidFill>
                          <a:srgbClr val="333333"/>
                        </a:solidFill>
                        <a:miter lim="800000"/>
                        <a:headEnd/>
                        <a:tailEnd/>
                      </a:ln>
                    </p:spPr>
                  </p:pic>
                </p:oleObj>
              </mc:Fallback>
            </mc:AlternateContent>
          </a:graphicData>
        </a:graphic>
      </p:graphicFrame>
      <p:pic>
        <p:nvPicPr>
          <p:cNvPr id="717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3484" y="3143258"/>
            <a:ext cx="1083469"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9"/>
          <p:cNvGrpSpPr>
            <a:grpSpLocks noChangeAspect="1"/>
          </p:cNvGrpSpPr>
          <p:nvPr/>
        </p:nvGrpSpPr>
        <p:grpSpPr bwMode="auto">
          <a:xfrm>
            <a:off x="6500814" y="3786188"/>
            <a:ext cx="1160860" cy="844550"/>
            <a:chOff x="838200" y="0"/>
            <a:chExt cx="6248400" cy="4800600"/>
          </a:xfrm>
        </p:grpSpPr>
        <p:pic>
          <p:nvPicPr>
            <p:cNvPr id="1048" name="Picture 3" descr="C:\Users\Valeria\Desktop\Doutorado\TEM-24102012\Nanorod028.jpg"/>
            <p:cNvPicPr>
              <a:picLocks noChangeAspect="1" noChangeArrowheads="1"/>
            </p:cNvPicPr>
            <p:nvPr/>
          </p:nvPicPr>
          <p:blipFill>
            <a:blip r:embed="rId14">
              <a:extLst>
                <a:ext uri="{28A0092B-C50C-407E-A947-70E740481C1C}">
                  <a14:useLocalDpi xmlns:a14="http://schemas.microsoft.com/office/drawing/2010/main" val="0"/>
                </a:ext>
              </a:extLst>
            </a:blip>
            <a:srcRect l="8888" b="30000"/>
            <a:stretch>
              <a:fillRect/>
            </a:stretch>
          </p:blipFill>
          <p:spPr bwMode="auto">
            <a:xfrm>
              <a:off x="838200" y="0"/>
              <a:ext cx="6248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 descr="C:\Users\Valeria\Desktop\Doutorado\TEM-24102012\Nanorod028.jpg"/>
            <p:cNvPicPr>
              <a:picLocks noChangeAspect="1" noChangeArrowheads="1"/>
            </p:cNvPicPr>
            <p:nvPr/>
          </p:nvPicPr>
          <p:blipFill>
            <a:blip r:embed="rId15">
              <a:extLst>
                <a:ext uri="{28A0092B-C50C-407E-A947-70E740481C1C}">
                  <a14:useLocalDpi xmlns:a14="http://schemas.microsoft.com/office/drawing/2010/main" val="0"/>
                </a:ext>
              </a:extLst>
            </a:blip>
            <a:srcRect t="87778" r="74445"/>
            <a:stretch>
              <a:fillRect/>
            </a:stretch>
          </p:blipFill>
          <p:spPr bwMode="auto">
            <a:xfrm>
              <a:off x="5334000" y="39624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tângulo 27"/>
          <p:cNvSpPr>
            <a:spLocks noChangeArrowheads="1"/>
          </p:cNvSpPr>
          <p:nvPr/>
        </p:nvSpPr>
        <p:spPr bwMode="auto">
          <a:xfrm>
            <a:off x="3946922" y="4929245"/>
            <a:ext cx="2476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pt-BR" sz="1100" b="1" smtClean="0">
                <a:solidFill>
                  <a:prstClr val="black"/>
                </a:solidFill>
                <a:latin typeface="Arial" charset="0"/>
                <a:ea typeface="ＭＳ Ｐゴシック" charset="0"/>
                <a:cs typeface="Arial" charset="0"/>
              </a:rPr>
              <a:t>Rolim  et al., Submitted</a:t>
            </a:r>
          </a:p>
        </p:txBody>
      </p:sp>
      <p:pic>
        <p:nvPicPr>
          <p:cNvPr id="38" name="Picture 3" descr="D:\04-08-2011 jacalina leucemicas Thaty\B3 II flu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39093" y="3857625"/>
            <a:ext cx="1413669"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p:cNvPicPr>
            <a:picLocks noChangeAspect="1" noChangeArrowheads="1"/>
          </p:cNvPicPr>
          <p:nvPr/>
        </p:nvPicPr>
        <p:blipFill>
          <a:blip r:embed="rId17">
            <a:extLst>
              <a:ext uri="{28A0092B-C50C-407E-A947-70E740481C1C}">
                <a14:useLocalDpi xmlns:a14="http://schemas.microsoft.com/office/drawing/2010/main" val="0"/>
              </a:ext>
            </a:extLst>
          </a:blip>
          <a:srcRect l="74544" b="48897"/>
          <a:stretch>
            <a:fillRect/>
          </a:stretch>
        </p:blipFill>
        <p:spPr bwMode="auto">
          <a:xfrm>
            <a:off x="5107781" y="5429250"/>
            <a:ext cx="1295004"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F:\Valéria\imagens\fe3o4npsT2_im111.png"/>
          <p:cNvPicPr>
            <a:picLocks noChangeAspect="1" noChangeArrowheads="1"/>
          </p:cNvPicPr>
          <p:nvPr/>
        </p:nvPicPr>
        <p:blipFill>
          <a:blip r:embed="rId18">
            <a:extLst>
              <a:ext uri="{28A0092B-C50C-407E-A947-70E740481C1C}">
                <a14:useLocalDpi xmlns:a14="http://schemas.microsoft.com/office/drawing/2010/main" val="0"/>
              </a:ext>
            </a:extLst>
          </a:blip>
          <a:srcRect l="35156"/>
          <a:stretch>
            <a:fillRect/>
          </a:stretch>
        </p:blipFill>
        <p:spPr bwMode="auto">
          <a:xfrm>
            <a:off x="6113860" y="5643620"/>
            <a:ext cx="541734" cy="7715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 name="Picture 8"/>
          <p:cNvPicPr>
            <a:picLocks noChangeAspect="1" noChangeArrowheads="1"/>
          </p:cNvPicPr>
          <p:nvPr/>
        </p:nvPicPr>
        <p:blipFill>
          <a:blip r:embed="rId19"/>
          <a:srcRect l="50000" b="6310"/>
          <a:stretch>
            <a:fillRect/>
          </a:stretch>
        </p:blipFill>
        <p:spPr bwMode="auto">
          <a:xfrm>
            <a:off x="4179125" y="5500745"/>
            <a:ext cx="851297" cy="1093787"/>
          </a:xfrm>
          <a:prstGeom prst="rect">
            <a:avLst/>
          </a:prstGeom>
          <a:noFill/>
          <a:ln w="9525">
            <a:solidFill>
              <a:schemeClr val="tx1">
                <a:lumMod val="65000"/>
                <a:lumOff val="35000"/>
              </a:schemeClr>
            </a:solidFill>
            <a:miter lim="800000"/>
            <a:headEnd/>
            <a:tailEnd/>
          </a:ln>
        </p:spPr>
      </p:pic>
      <p:sp>
        <p:nvSpPr>
          <p:cNvPr id="42" name="Retângulo 27"/>
          <p:cNvSpPr>
            <a:spLocks noChangeArrowheads="1"/>
          </p:cNvSpPr>
          <p:nvPr/>
        </p:nvSpPr>
        <p:spPr bwMode="auto">
          <a:xfrm>
            <a:off x="4024313" y="6588182"/>
            <a:ext cx="2476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pt-BR" sz="1100" b="1" smtClean="0">
                <a:solidFill>
                  <a:prstClr val="black"/>
                </a:solidFill>
                <a:latin typeface="Arial" charset="0"/>
                <a:ea typeface="ＭＳ Ｐゴシック" charset="0"/>
                <a:cs typeface="Arial" charset="0"/>
              </a:rPr>
              <a:t>Libanori et al., in preparation</a:t>
            </a:r>
          </a:p>
        </p:txBody>
      </p:sp>
      <p:pic>
        <p:nvPicPr>
          <p:cNvPr id="43" name="Imagem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74719" y="3500438"/>
            <a:ext cx="9286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tângulo 27"/>
          <p:cNvSpPr>
            <a:spLocks noChangeArrowheads="1"/>
          </p:cNvSpPr>
          <p:nvPr/>
        </p:nvSpPr>
        <p:spPr bwMode="auto">
          <a:xfrm>
            <a:off x="6732985" y="4929245"/>
            <a:ext cx="282217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pt-BR" sz="1100" b="1" smtClean="0">
                <a:solidFill>
                  <a:prstClr val="black"/>
                </a:solidFill>
                <a:latin typeface="Arial" charset="0"/>
                <a:ea typeface="ＭＳ Ｐゴシック" charset="0"/>
                <a:cs typeface="Arial" charset="0"/>
              </a:rPr>
              <a:t>Marangoni et al., Coll Surf B, 2013</a:t>
            </a:r>
          </a:p>
        </p:txBody>
      </p:sp>
      <p:graphicFrame>
        <p:nvGraphicFramePr>
          <p:cNvPr id="7174" name="Object 6"/>
          <p:cNvGraphicFramePr>
            <a:graphicFrameLocks noChangeAspect="1"/>
          </p:cNvGraphicFramePr>
          <p:nvPr/>
        </p:nvGraphicFramePr>
        <p:xfrm>
          <a:off x="7042547" y="5143500"/>
          <a:ext cx="2068909" cy="1785938"/>
        </p:xfrm>
        <a:graphic>
          <a:graphicData uri="http://schemas.openxmlformats.org/presentationml/2006/ole">
            <mc:AlternateContent xmlns:mc="http://schemas.openxmlformats.org/markup-compatibility/2006">
              <mc:Choice xmlns:v="urn:schemas-microsoft-com:vml" Requires="v">
                <p:oleObj spid="_x0000_s224308" name="Graph" r:id="rId21" imgW="3676320" imgH="3466080" progId="">
                  <p:embed/>
                </p:oleObj>
              </mc:Choice>
              <mc:Fallback>
                <p:oleObj name="Graph" r:id="rId21" imgW="3676320" imgH="346608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42547" y="5143500"/>
                        <a:ext cx="2068909" cy="178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10976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3" y="49"/>
            <a:ext cx="3644661" cy="6857309"/>
          </a:xfrm>
          <a:prstGeom prst="rect">
            <a:avLst/>
          </a:prstGeom>
          <a:solidFill>
            <a:srgbClr val="4F81B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fontAlgn="auto">
              <a:spcBef>
                <a:spcPts val="0"/>
              </a:spcBef>
              <a:spcAft>
                <a:spcPts val="0"/>
              </a:spcAft>
            </a:pPr>
            <a:r>
              <a:rPr lang="pt-BR" sz="1800" b="1" dirty="0" smtClean="0">
                <a:solidFill>
                  <a:prstClr val="white"/>
                </a:solidFill>
                <a:latin typeface="Constantia"/>
              </a:rPr>
              <a:t>Crystal </a:t>
            </a:r>
            <a:r>
              <a:rPr lang="pt-BR" sz="1800" b="1" dirty="0" err="1" smtClean="0">
                <a:solidFill>
                  <a:prstClr val="white"/>
                </a:solidFill>
                <a:latin typeface="Constantia"/>
              </a:rPr>
              <a:t>engineering</a:t>
            </a:r>
            <a:endParaRPr lang="pt-BR" sz="1800" b="1" dirty="0">
              <a:solidFill>
                <a:prstClr val="white"/>
              </a:solidFill>
              <a:latin typeface="Constantia"/>
            </a:endParaRPr>
          </a:p>
        </p:txBody>
      </p:sp>
      <p:pic>
        <p:nvPicPr>
          <p:cNvPr id="16"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0" t="7773" r="3721" b="58715"/>
          <a:stretch/>
        </p:blipFill>
        <p:spPr bwMode="auto">
          <a:xfrm flipH="1">
            <a:off x="2" y="1704969"/>
            <a:ext cx="9945555" cy="5154582"/>
          </a:xfrm>
          <a:prstGeom prst="rect">
            <a:avLst/>
          </a:prstGeom>
          <a:solidFill>
            <a:schemeClr val="accent5">
              <a:lumMod val="75000"/>
            </a:schemeClr>
          </a:solidFill>
          <a:ln>
            <a:noFill/>
          </a:ln>
          <a:effectLst/>
          <a:extLst/>
        </p:spPr>
      </p:pic>
      <p:pic>
        <p:nvPicPr>
          <p:cNvPr id="2054" name="Picture 6" descr="Image of National Fla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995" y="6406079"/>
            <a:ext cx="936101" cy="4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of National Fla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1442" y="6394028"/>
            <a:ext cx="985774" cy="48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Dropbox\ale\burocracia\colaboradores\Mike\M3ND\m3nd-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5" y="-14242"/>
            <a:ext cx="2905110" cy="167456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3644660" y="0"/>
            <a:ext cx="6261340" cy="1219648"/>
          </a:xfrm>
          <a:prstGeom prst="rect">
            <a:avLst/>
          </a:prstGeom>
          <a:solidFill>
            <a:schemeClr val="accent1"/>
          </a:solidFill>
          <a:ln>
            <a:noFill/>
          </a:ln>
          <a:effectLst/>
        </p:spPr>
        <p:txBody>
          <a:bodyPr vert="horz" wrap="square" lIns="36576" tIns="36576" rIns="36576" bIns="36576" numCol="1" anchor="t" anchorCtr="0" compatLnSpc="1">
            <a:prstTxWarp prst="textNoShape">
              <a:avLst/>
            </a:prstTxWarp>
          </a:bodyPr>
          <a:lstStyle/>
          <a:p>
            <a:pPr algn="ctr">
              <a:spcAft>
                <a:spcPts val="800"/>
              </a:spcAft>
            </a:pPr>
            <a:r>
              <a:rPr lang="en-US" sz="2800" b="1" dirty="0">
                <a:solidFill>
                  <a:srgbClr val="82DA00"/>
                </a:solidFill>
                <a:latin typeface="Arial" pitchFamily="34" charset="0"/>
                <a:cs typeface="Arial" pitchFamily="34" charset="0"/>
              </a:rPr>
              <a:t>M</a:t>
            </a:r>
            <a:r>
              <a:rPr lang="en-US" sz="2800" b="1" dirty="0">
                <a:solidFill>
                  <a:srgbClr val="000000"/>
                </a:solidFill>
                <a:latin typeface="Arial" pitchFamily="34" charset="0"/>
                <a:cs typeface="Arial" pitchFamily="34" charset="0"/>
              </a:rPr>
              <a:t>olecules </a:t>
            </a:r>
            <a:r>
              <a:rPr lang="en-US" sz="2800" b="1" dirty="0">
                <a:solidFill>
                  <a:srgbClr val="99FF00"/>
                </a:solidFill>
                <a:latin typeface="Arial" pitchFamily="34" charset="0"/>
                <a:cs typeface="Arial" pitchFamily="34" charset="0"/>
              </a:rPr>
              <a:t>M</a:t>
            </a:r>
            <a:r>
              <a:rPr lang="en-US" sz="2800" b="1" dirty="0">
                <a:solidFill>
                  <a:srgbClr val="000000"/>
                </a:solidFill>
                <a:latin typeface="Arial" pitchFamily="34" charset="0"/>
                <a:cs typeface="Arial" pitchFamily="34" charset="0"/>
              </a:rPr>
              <a:t>aterials </a:t>
            </a:r>
            <a:r>
              <a:rPr lang="en-US" sz="2800" b="1" dirty="0">
                <a:solidFill>
                  <a:srgbClr val="99FF00"/>
                </a:solidFill>
                <a:latin typeface="Arial" pitchFamily="34" charset="0"/>
                <a:cs typeface="Arial" pitchFamily="34" charset="0"/>
              </a:rPr>
              <a:t>M</a:t>
            </a:r>
            <a:r>
              <a:rPr lang="en-US" sz="2800" b="1" dirty="0">
                <a:solidFill>
                  <a:srgbClr val="000000"/>
                </a:solidFill>
                <a:latin typeface="Arial" pitchFamily="34" charset="0"/>
                <a:cs typeface="Arial" pitchFamily="34" charset="0"/>
              </a:rPr>
              <a:t>edicines</a:t>
            </a:r>
          </a:p>
          <a:p>
            <a:pPr algn="ctr">
              <a:spcAft>
                <a:spcPts val="800"/>
              </a:spcAft>
            </a:pPr>
            <a:r>
              <a:rPr lang="en-US" sz="2800" b="1" dirty="0">
                <a:solidFill>
                  <a:srgbClr val="000000"/>
                </a:solidFill>
                <a:latin typeface="Arial" pitchFamily="34" charset="0"/>
                <a:cs typeface="Arial" pitchFamily="34" charset="0"/>
              </a:rPr>
              <a:t>for </a:t>
            </a:r>
            <a:r>
              <a:rPr lang="en-US" sz="2800" b="1" dirty="0">
                <a:solidFill>
                  <a:srgbClr val="99FF00"/>
                </a:solidFill>
                <a:latin typeface="Arial" pitchFamily="34" charset="0"/>
                <a:cs typeface="Arial" pitchFamily="34" charset="0"/>
              </a:rPr>
              <a:t>N</a:t>
            </a:r>
            <a:r>
              <a:rPr lang="en-US" sz="2800" b="1" dirty="0">
                <a:solidFill>
                  <a:srgbClr val="000000"/>
                </a:solidFill>
                <a:latin typeface="Arial" pitchFamily="34" charset="0"/>
                <a:cs typeface="Arial" pitchFamily="34" charset="0"/>
              </a:rPr>
              <a:t>eglected </a:t>
            </a:r>
            <a:r>
              <a:rPr lang="en-US" sz="2800" b="1" dirty="0">
                <a:solidFill>
                  <a:srgbClr val="99FF00"/>
                </a:solidFill>
                <a:latin typeface="Arial" pitchFamily="34" charset="0"/>
                <a:cs typeface="Arial" pitchFamily="34" charset="0"/>
              </a:rPr>
              <a:t>D</a:t>
            </a:r>
            <a:r>
              <a:rPr lang="en-US" sz="2800" b="1" dirty="0">
                <a:solidFill>
                  <a:srgbClr val="000000"/>
                </a:solidFill>
                <a:latin typeface="Arial" pitchFamily="34" charset="0"/>
                <a:cs typeface="Arial" pitchFamily="34" charset="0"/>
              </a:rPr>
              <a:t>iseases</a:t>
            </a:r>
            <a:endParaRPr lang="pt-BR" sz="2800" dirty="0">
              <a:solidFill>
                <a:prstClr val="black"/>
              </a:solidFill>
              <a:latin typeface="Arial" pitchFamily="34" charset="0"/>
              <a:cs typeface="Arial" pitchFamily="34" charset="0"/>
            </a:endParaRPr>
          </a:p>
        </p:txBody>
      </p:sp>
      <p:sp>
        <p:nvSpPr>
          <p:cNvPr id="4" name="Retângulo 3"/>
          <p:cNvSpPr/>
          <p:nvPr/>
        </p:nvSpPr>
        <p:spPr>
          <a:xfrm>
            <a:off x="3392821" y="5487615"/>
            <a:ext cx="3711272" cy="369332"/>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r>
              <a:rPr lang="en-US" sz="1800" b="1" dirty="0" smtClean="0">
                <a:ln w="10541" cmpd="sng">
                  <a:solidFill>
                    <a:prstClr val="black"/>
                  </a:solidFill>
                  <a:prstDash val="solid"/>
                </a:ln>
                <a:solidFill>
                  <a:prstClr val="black"/>
                </a:solidFill>
                <a:latin typeface="Constantia"/>
              </a:rPr>
              <a:t>e-mail</a:t>
            </a:r>
            <a:r>
              <a:rPr lang="en-US" sz="1800" dirty="0" smtClean="0">
                <a:solidFill>
                  <a:prstClr val="black"/>
                </a:solidFill>
                <a:latin typeface="Constantia"/>
              </a:rPr>
              <a:t>: </a:t>
            </a:r>
            <a:r>
              <a:rPr lang="en-US" sz="1800" b="1" dirty="0" smtClean="0">
                <a:solidFill>
                  <a:prstClr val="black"/>
                </a:solidFill>
                <a:latin typeface="Constantia"/>
              </a:rPr>
              <a:t>molmatmed@gmail.com</a:t>
            </a:r>
          </a:p>
        </p:txBody>
      </p:sp>
      <p:pic>
        <p:nvPicPr>
          <p:cNvPr id="2056" name="Picture 8" descr="Image of National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391" y="6399384"/>
            <a:ext cx="741239" cy="486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3383" y="4211796"/>
            <a:ext cx="2574286" cy="369332"/>
          </a:xfrm>
          <a:prstGeom prst="rect">
            <a:avLst/>
          </a:prstGeom>
          <a:noFill/>
        </p:spPr>
        <p:txBody>
          <a:bodyPr wrap="square" rtlCol="0">
            <a:spAutoFit/>
          </a:bodyPr>
          <a:lstStyle/>
          <a:p>
            <a:pPr fontAlgn="auto">
              <a:spcBef>
                <a:spcPts val="0"/>
              </a:spcBef>
              <a:spcAft>
                <a:spcPts val="0"/>
              </a:spcAft>
            </a:pPr>
            <a:r>
              <a:rPr lang="pt-BR" sz="1800" b="1" dirty="0" smtClean="0">
                <a:solidFill>
                  <a:prstClr val="black"/>
                </a:solidFill>
                <a:latin typeface="Constantia"/>
              </a:rPr>
              <a:t>Crystal </a:t>
            </a:r>
            <a:r>
              <a:rPr lang="pt-BR" sz="1800" b="1" dirty="0" err="1">
                <a:solidFill>
                  <a:prstClr val="black"/>
                </a:solidFill>
                <a:latin typeface="Constantia"/>
              </a:rPr>
              <a:t>E</a:t>
            </a:r>
            <a:r>
              <a:rPr lang="pt-BR" sz="1800" b="1" dirty="0" err="1" smtClean="0">
                <a:solidFill>
                  <a:prstClr val="black"/>
                </a:solidFill>
                <a:latin typeface="Constantia"/>
              </a:rPr>
              <a:t>ngineering</a:t>
            </a:r>
            <a:endParaRPr lang="pt-BR" sz="1800" b="1" dirty="0" smtClean="0">
              <a:solidFill>
                <a:prstClr val="black"/>
              </a:solidFill>
              <a:latin typeface="Constantia"/>
            </a:endParaRPr>
          </a:p>
        </p:txBody>
      </p:sp>
      <p:pic>
        <p:nvPicPr>
          <p:cNvPr id="10" name="Picture 2" descr="multi-compon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46" y="1801056"/>
            <a:ext cx="2815305" cy="24200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8143" y="3413662"/>
            <a:ext cx="1999429" cy="1959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Rectangle 4"/>
          <p:cNvSpPr>
            <a:spLocks noChangeArrowheads="1"/>
          </p:cNvSpPr>
          <p:nvPr/>
        </p:nvSpPr>
        <p:spPr bwMode="auto">
          <a:xfrm>
            <a:off x="7554083" y="5448820"/>
            <a:ext cx="2418027" cy="644525"/>
          </a:xfrm>
          <a:prstGeom prst="rect">
            <a:avLst/>
          </a:prstGeom>
          <a:noFill/>
          <a:ln>
            <a:noFill/>
          </a:ln>
          <a:effectLst/>
          <a:extLst>
            <a:ext uri="{909E8E84-426E-40dd-AFC4-6F175D3DCCD1}">
              <a14:hiddenFill xmlns:a14="http://schemas.microsoft.com/office/drawing/2010/main">
                <a:solidFill>
                  <a:srgbClr val="E7F5E7"/>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1600" b="1" dirty="0" smtClean="0">
                <a:solidFill>
                  <a:prstClr val="black"/>
                </a:solidFill>
                <a:latin typeface="Arial" pitchFamily="34" charset="0"/>
                <a:cs typeface="Arial" pitchFamily="34" charset="0"/>
              </a:rPr>
              <a:t>Increase efficacy of</a:t>
            </a:r>
          </a:p>
          <a:p>
            <a:pPr algn="ctr"/>
            <a:r>
              <a:rPr lang="en-US" sz="1600" b="1" dirty="0" smtClean="0">
                <a:solidFill>
                  <a:prstClr val="black"/>
                </a:solidFill>
                <a:latin typeface="Arial" pitchFamily="34" charset="0"/>
                <a:cs typeface="Arial" pitchFamily="34" charset="0"/>
              </a:rPr>
              <a:t>NCEs and existing APIs</a:t>
            </a:r>
          </a:p>
          <a:p>
            <a:endParaRPr lang="pt-BR" sz="1800" dirty="0" smtClean="0">
              <a:solidFill>
                <a:prstClr val="black"/>
              </a:solidFill>
              <a:latin typeface="Arial" pitchFamily="34" charset="0"/>
              <a:cs typeface="Arial" pitchFamily="34" charset="0"/>
            </a:endParaRPr>
          </a:p>
        </p:txBody>
      </p:sp>
      <p:sp>
        <p:nvSpPr>
          <p:cNvPr id="13" name="Rectangle 5"/>
          <p:cNvSpPr>
            <a:spLocks noChangeArrowheads="1"/>
          </p:cNvSpPr>
          <p:nvPr/>
        </p:nvSpPr>
        <p:spPr bwMode="auto">
          <a:xfrm>
            <a:off x="7917331" y="2984095"/>
            <a:ext cx="1917568" cy="376238"/>
          </a:xfrm>
          <a:prstGeom prst="rect">
            <a:avLst/>
          </a:prstGeom>
          <a:solidFill>
            <a:srgbClr val="006600"/>
          </a:solidFill>
          <a:ln>
            <a:noFill/>
          </a:ln>
          <a:effectLst/>
          <a:extLst/>
        </p:spPr>
        <p:txBody>
          <a:bodyPr vert="horz" wrap="square" lIns="36576" tIns="36576" rIns="36576" bIns="36576" numCol="1" anchor="t" anchorCtr="0" compatLnSpc="1">
            <a:prstTxWarp prst="textNoShape">
              <a:avLst/>
            </a:prstTxWarp>
          </a:bodyPr>
          <a:lstStyle/>
          <a:p>
            <a:pPr algn="ctr"/>
            <a:r>
              <a:rPr lang="en-US" sz="1800" b="1" dirty="0" smtClean="0">
                <a:solidFill>
                  <a:srgbClr val="FFFFFF"/>
                </a:solidFill>
                <a:latin typeface="Arial" pitchFamily="34" charset="0"/>
                <a:cs typeface="Arial" pitchFamily="34" charset="0"/>
              </a:rPr>
              <a:t>SOLUBILITY</a:t>
            </a:r>
            <a:endParaRPr lang="pt-BR" sz="1800" dirty="0" smtClean="0">
              <a:solidFill>
                <a:prstClr val="black"/>
              </a:solidFill>
              <a:latin typeface="Arial" pitchFamily="34" charset="0"/>
              <a:cs typeface="Arial" pitchFamily="34" charset="0"/>
            </a:endParaRPr>
          </a:p>
        </p:txBody>
      </p:sp>
      <p:sp>
        <p:nvSpPr>
          <p:cNvPr id="19" name="Rectangle 8"/>
          <p:cNvSpPr>
            <a:spLocks noChangeArrowheads="1"/>
          </p:cNvSpPr>
          <p:nvPr/>
        </p:nvSpPr>
        <p:spPr bwMode="auto">
          <a:xfrm>
            <a:off x="25287" y="4653185"/>
            <a:ext cx="2041392" cy="376237"/>
          </a:xfrm>
          <a:prstGeom prst="rect">
            <a:avLst/>
          </a:prstGeom>
          <a:solidFill>
            <a:srgbClr val="006600"/>
          </a:solidFill>
          <a:ln>
            <a:noFill/>
          </a:ln>
          <a:effectLst/>
          <a:extLst/>
        </p:spPr>
        <p:txBody>
          <a:bodyPr vert="horz" wrap="square" lIns="36576" tIns="36576" rIns="36576" bIns="36576" numCol="1" anchor="t" anchorCtr="0" compatLnSpc="1">
            <a:prstTxWarp prst="textNoShape">
              <a:avLst/>
            </a:prstTxWarp>
          </a:bodyPr>
          <a:lstStyle/>
          <a:p>
            <a:pPr algn="ctr"/>
            <a:r>
              <a:rPr lang="en-US" sz="1800" b="1" dirty="0" smtClean="0">
                <a:solidFill>
                  <a:srgbClr val="FFFFFF"/>
                </a:solidFill>
                <a:latin typeface="Arial" pitchFamily="34" charset="0"/>
                <a:cs typeface="Arial" pitchFamily="34" charset="0"/>
              </a:rPr>
              <a:t>COMPOSITION</a:t>
            </a:r>
            <a:endParaRPr lang="pt-BR" sz="1800" dirty="0" smtClean="0">
              <a:solidFill>
                <a:prstClr val="black"/>
              </a:solidFill>
              <a:latin typeface="Arial" pitchFamily="34" charset="0"/>
              <a:cs typeface="Arial" pitchFamily="34" charset="0"/>
            </a:endParaRPr>
          </a:p>
        </p:txBody>
      </p:sp>
      <p:pic>
        <p:nvPicPr>
          <p:cNvPr id="2057"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489" y="4941217"/>
            <a:ext cx="2206493" cy="1970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3" name="Rectangle 10"/>
          <p:cNvSpPr>
            <a:spLocks noChangeArrowheads="1"/>
          </p:cNvSpPr>
          <p:nvPr/>
        </p:nvSpPr>
        <p:spPr bwMode="auto">
          <a:xfrm>
            <a:off x="1676641" y="6093296"/>
            <a:ext cx="2060310" cy="646330"/>
          </a:xfrm>
          <a:prstGeom prst="rect">
            <a:avLst/>
          </a:prstGeom>
          <a:noFill/>
          <a:ln>
            <a:noFill/>
          </a:ln>
          <a:effectLst/>
          <a:extLst>
            <a:ext uri="{909E8E84-426E-40dd-AFC4-6F175D3DCCD1}">
              <a14:hiddenFill xmlns:a14="http://schemas.microsoft.com/office/drawing/2010/main">
                <a:solidFill>
                  <a:srgbClr val="E7F5E7"/>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1600" b="1" dirty="0" smtClean="0">
                <a:solidFill>
                  <a:srgbClr val="000000"/>
                </a:solidFill>
                <a:latin typeface="Arial" pitchFamily="34" charset="0"/>
                <a:cs typeface="Arial" pitchFamily="34" charset="0"/>
              </a:rPr>
              <a:t>Intellectual </a:t>
            </a:r>
          </a:p>
          <a:p>
            <a:pPr algn="ctr"/>
            <a:r>
              <a:rPr lang="en-US" sz="1600" b="1" dirty="0" smtClean="0">
                <a:solidFill>
                  <a:srgbClr val="000000"/>
                </a:solidFill>
                <a:latin typeface="Arial" pitchFamily="34" charset="0"/>
                <a:cs typeface="Arial" pitchFamily="34" charset="0"/>
              </a:rPr>
              <a:t>Property</a:t>
            </a:r>
            <a:endParaRPr lang="pt-BR" sz="1800" dirty="0" smtClean="0">
              <a:solidFill>
                <a:prstClr val="black"/>
              </a:solidFill>
              <a:latin typeface="Arial" pitchFamily="34" charset="0"/>
              <a:cs typeface="Arial" pitchFamily="34"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5233" y="3080998"/>
            <a:ext cx="2034604" cy="1716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6" name="Rectangle 12"/>
          <p:cNvSpPr>
            <a:spLocks noChangeArrowheads="1"/>
          </p:cNvSpPr>
          <p:nvPr/>
        </p:nvSpPr>
        <p:spPr bwMode="auto">
          <a:xfrm>
            <a:off x="2222702" y="2149054"/>
            <a:ext cx="7703135" cy="703882"/>
          </a:xfrm>
          <a:prstGeom prst="rect">
            <a:avLst/>
          </a:prstGeom>
          <a:noFill/>
          <a:ln>
            <a:noFill/>
          </a:ln>
          <a:effectLst/>
          <a:extLst>
            <a:ext uri="{909E8E84-426E-40dd-AFC4-6F175D3DCCD1}">
              <a14:hiddenFill xmlns:a14="http://schemas.microsoft.com/office/drawing/2010/main">
                <a:solidFill>
                  <a:srgbClr val="E7F5E7">
                    <a:alpha val="22000"/>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2000" b="1" dirty="0" smtClean="0">
                <a:solidFill>
                  <a:prstClr val="black"/>
                </a:solidFill>
                <a:latin typeface="Arial" pitchFamily="34" charset="0"/>
                <a:cs typeface="Arial" pitchFamily="34" charset="0"/>
              </a:rPr>
              <a:t>Exploit solid-state Technology = more drug candidates  </a:t>
            </a:r>
          </a:p>
          <a:p>
            <a:pPr algn="ctr"/>
            <a:r>
              <a:rPr lang="en-US" sz="2000" b="1" dirty="0" smtClean="0">
                <a:solidFill>
                  <a:prstClr val="black"/>
                </a:solidFill>
                <a:latin typeface="Arial" pitchFamily="34" charset="0"/>
                <a:cs typeface="Arial" pitchFamily="34" charset="0"/>
              </a:rPr>
              <a:t>Novel crystal forms = tailored physicochemical properties</a:t>
            </a:r>
          </a:p>
          <a:p>
            <a:pPr algn="ctr"/>
            <a:endParaRPr lang="en-US" sz="1400" b="1" dirty="0" smtClean="0">
              <a:solidFill>
                <a:prstClr val="black"/>
              </a:solidFill>
              <a:latin typeface="Arial" pitchFamily="34" charset="0"/>
              <a:cs typeface="Arial" pitchFamily="34" charset="0"/>
            </a:endParaRPr>
          </a:p>
          <a:p>
            <a:endParaRPr lang="pt-BR" sz="1800" dirty="0" smtClean="0">
              <a:solidFill>
                <a:prstClr val="black"/>
              </a:solidFill>
              <a:latin typeface="Arial" pitchFamily="34" charset="0"/>
              <a:cs typeface="Arial" pitchFamily="34" charset="0"/>
            </a:endParaRPr>
          </a:p>
        </p:txBody>
      </p:sp>
      <p:sp>
        <p:nvSpPr>
          <p:cNvPr id="21" name="Retângulo 20"/>
          <p:cNvSpPr/>
          <p:nvPr/>
        </p:nvSpPr>
        <p:spPr>
          <a:xfrm>
            <a:off x="2612767" y="1219648"/>
            <a:ext cx="7293261" cy="913208"/>
          </a:xfrm>
          <a:prstGeom prst="rect">
            <a:avLst/>
          </a:prstGeom>
          <a:solidFill>
            <a:srgbClr val="006600"/>
          </a:solidFill>
          <a:ln>
            <a:noFill/>
          </a:ln>
        </p:spPr>
        <p:txBody>
          <a:bodyPr wrap="square" lIns="81416" tIns="40708" rIns="81416" bIns="40708">
            <a:spAutoFit/>
          </a:bodyPr>
          <a:lstStyle/>
          <a:p>
            <a:pPr algn="ctr" fontAlgn="auto">
              <a:spcBef>
                <a:spcPts val="0"/>
              </a:spcBef>
              <a:spcAft>
                <a:spcPts val="0"/>
              </a:spcAft>
            </a:pPr>
            <a:r>
              <a:rPr lang="en-US" sz="1800" b="1" dirty="0">
                <a:solidFill>
                  <a:prstClr val="white"/>
                </a:solidFill>
                <a:latin typeface="Constantia"/>
              </a:rPr>
              <a:t>A global partnership between industry, government and academic researchers to create a new paradigm for improved medicines through solid-state </a:t>
            </a:r>
            <a:r>
              <a:rPr lang="en-US" sz="1800" b="1" dirty="0" smtClean="0">
                <a:solidFill>
                  <a:prstClr val="white"/>
                </a:solidFill>
                <a:latin typeface="Constantia"/>
              </a:rPr>
              <a:t>Technology </a:t>
            </a:r>
            <a:endParaRPr lang="en-US" sz="1800" b="1" dirty="0">
              <a:solidFill>
                <a:prstClr val="white"/>
              </a:solidFill>
              <a:latin typeface="Constantia"/>
            </a:endParaRPr>
          </a:p>
        </p:txBody>
      </p:sp>
      <p:sp>
        <p:nvSpPr>
          <p:cNvPr id="27" name="Rectangle 13"/>
          <p:cNvSpPr>
            <a:spLocks noChangeArrowheads="1"/>
          </p:cNvSpPr>
          <p:nvPr/>
        </p:nvSpPr>
        <p:spPr bwMode="auto">
          <a:xfrm>
            <a:off x="5282340" y="3558956"/>
            <a:ext cx="2166938" cy="1310204"/>
          </a:xfrm>
          <a:prstGeom prst="rect">
            <a:avLst/>
          </a:prstGeom>
          <a:noFill/>
          <a:ln>
            <a:noFill/>
          </a:ln>
          <a:effectLst/>
          <a:extLst>
            <a:ext uri="{909E8E84-426E-40dd-AFC4-6F175D3DCCD1}">
              <a14:hiddenFill xmlns:a14="http://schemas.microsoft.com/office/drawing/2010/main">
                <a:solidFill>
                  <a:srgbClr val="E7F5E7">
                    <a:alpha val="48000"/>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1600" b="1" dirty="0" smtClean="0">
                <a:solidFill>
                  <a:prstClr val="black"/>
                </a:solidFill>
                <a:latin typeface="Arial" pitchFamily="34" charset="0"/>
                <a:cs typeface="Arial" pitchFamily="34" charset="0"/>
              </a:rPr>
              <a:t>Improve </a:t>
            </a:r>
          </a:p>
          <a:p>
            <a:pPr algn="ctr"/>
            <a:r>
              <a:rPr lang="en-US" sz="1600" b="1" dirty="0" smtClean="0">
                <a:solidFill>
                  <a:prstClr val="black"/>
                </a:solidFill>
                <a:latin typeface="Arial" pitchFamily="34" charset="0"/>
                <a:cs typeface="Arial" pitchFamily="34" charset="0"/>
              </a:rPr>
              <a:t>Bioavailability</a:t>
            </a:r>
          </a:p>
          <a:p>
            <a:pPr algn="ctr"/>
            <a:endParaRPr lang="en-US" sz="1600" b="1" dirty="0" smtClean="0">
              <a:solidFill>
                <a:prstClr val="black"/>
              </a:solidFill>
              <a:latin typeface="Arial" pitchFamily="34" charset="0"/>
              <a:cs typeface="Arial" pitchFamily="34" charset="0"/>
            </a:endParaRPr>
          </a:p>
          <a:p>
            <a:pPr algn="ctr"/>
            <a:r>
              <a:rPr lang="en-US" sz="1600" b="1" dirty="0" smtClean="0">
                <a:solidFill>
                  <a:prstClr val="black"/>
                </a:solidFill>
                <a:latin typeface="Arial" pitchFamily="34" charset="0"/>
                <a:cs typeface="Arial" pitchFamily="34" charset="0"/>
              </a:rPr>
              <a:t>Control </a:t>
            </a:r>
          </a:p>
          <a:p>
            <a:pPr algn="ctr"/>
            <a:r>
              <a:rPr lang="en-US" sz="1600" b="1" dirty="0" smtClean="0">
                <a:solidFill>
                  <a:prstClr val="black"/>
                </a:solidFill>
                <a:latin typeface="Arial" pitchFamily="34" charset="0"/>
                <a:cs typeface="Arial" pitchFamily="34" charset="0"/>
              </a:rPr>
              <a:t>pharmacokinetics</a:t>
            </a:r>
            <a:endParaRPr lang="pt-BR" sz="1800" dirty="0" smtClean="0">
              <a:solidFill>
                <a:prstClr val="black"/>
              </a:solidFill>
              <a:latin typeface="Arial" pitchFamily="34" charset="0"/>
              <a:cs typeface="Arial" pitchFamily="34" charset="0"/>
            </a:endParaRPr>
          </a:p>
        </p:txBody>
      </p:sp>
      <p:sp>
        <p:nvSpPr>
          <p:cNvPr id="29" name="Text Box 15"/>
          <p:cNvSpPr txBox="1">
            <a:spLocks noChangeArrowheads="1"/>
          </p:cNvSpPr>
          <p:nvPr/>
        </p:nvSpPr>
        <p:spPr bwMode="auto">
          <a:xfrm>
            <a:off x="5468729" y="3081040"/>
            <a:ext cx="1764506" cy="347663"/>
          </a:xfrm>
          <a:prstGeom prst="rect">
            <a:avLst/>
          </a:prstGeom>
          <a:solidFill>
            <a:srgbClr val="006600"/>
          </a:solidFill>
          <a:ln>
            <a:noFill/>
          </a:ln>
          <a:effectLst/>
        </p:spPr>
        <p:txBody>
          <a:bodyPr vert="horz" wrap="square" lIns="36576" tIns="36576" rIns="36576" bIns="36576" numCol="1" anchor="t" anchorCtr="0" compatLnSpc="1">
            <a:prstTxWarp prst="textNoShape">
              <a:avLst/>
            </a:prstTxWarp>
          </a:bodyPr>
          <a:lstStyle/>
          <a:p>
            <a:pPr algn="ctr"/>
            <a:r>
              <a:rPr lang="en-US" sz="1800" b="1" dirty="0" smtClean="0">
                <a:solidFill>
                  <a:srgbClr val="FFFFFF"/>
                </a:solidFill>
                <a:latin typeface="Arial" pitchFamily="34" charset="0"/>
                <a:cs typeface="Arial" pitchFamily="34" charset="0"/>
              </a:rPr>
              <a:t>INNOVATE</a:t>
            </a:r>
            <a:endParaRPr lang="pt-BR" sz="1800" dirty="0" smtClean="0">
              <a:solidFill>
                <a:prstClr val="black"/>
              </a:solidFill>
              <a:latin typeface="Arial" pitchFamily="34" charset="0"/>
              <a:cs typeface="Arial" pitchFamily="34" charset="0"/>
            </a:endParaRPr>
          </a:p>
        </p:txBody>
      </p:sp>
      <p:pic>
        <p:nvPicPr>
          <p:cNvPr id="206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3173" y="6399384"/>
            <a:ext cx="835714" cy="4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p:cNvPicPr>
            <a:picLocks noChangeAspect="1" noChangeArrowheads="1"/>
          </p:cNvPicPr>
          <p:nvPr/>
        </p:nvPicPr>
        <p:blipFill rotWithShape="1">
          <a:blip r:embed="rId13">
            <a:extLst>
              <a:ext uri="{28A0092B-C50C-407E-A947-70E740481C1C}">
                <a14:useLocalDpi xmlns:a14="http://schemas.microsoft.com/office/drawing/2010/main" val="0"/>
              </a:ext>
            </a:extLst>
          </a:blip>
          <a:srcRect l="4407" t="7800" r="4407" b="3306"/>
          <a:stretch/>
        </p:blipFill>
        <p:spPr bwMode="auto">
          <a:xfrm>
            <a:off x="5573001" y="6399384"/>
            <a:ext cx="940178" cy="4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Image of National Fla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33685" y="6415306"/>
            <a:ext cx="707280" cy="4862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0639" y="6399384"/>
            <a:ext cx="868725" cy="4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5037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2"/>
          <p:cNvSpPr>
            <a:spLocks noChangeArrowheads="1"/>
          </p:cNvSpPr>
          <p:nvPr/>
        </p:nvSpPr>
        <p:spPr bwMode="auto">
          <a:xfrm>
            <a:off x="819150" y="1119268"/>
            <a:ext cx="4953000" cy="523875"/>
          </a:xfrm>
          <a:prstGeom prst="rect">
            <a:avLst/>
          </a:prstGeom>
          <a:noFill/>
          <a:ln w="9525">
            <a:noFill/>
            <a:miter lim="800000"/>
            <a:headEnd/>
            <a:tailEnd/>
          </a:ln>
        </p:spPr>
        <p:txBody>
          <a:bodyPr>
            <a:spAutoFit/>
          </a:bodyPr>
          <a:lstStyle/>
          <a:p>
            <a:pPr marL="914400" lvl="1" indent="-457200">
              <a:buFont typeface="Arial" pitchFamily="34" charset="0"/>
              <a:buChar char="•"/>
            </a:pPr>
            <a:r>
              <a:rPr lang="en-US" sz="2800">
                <a:solidFill>
                  <a:srgbClr val="FFFF00"/>
                </a:solidFill>
                <a:latin typeface="Calibri" pitchFamily="34" charset="0"/>
              </a:rPr>
              <a:t>X-Ray diffraction</a:t>
            </a:r>
            <a:endParaRPr lang="en-US" sz="2800">
              <a:solidFill>
                <a:srgbClr val="FFFFFF"/>
              </a:solidFill>
              <a:latin typeface="Calibri" pitchFamily="34" charset="0"/>
            </a:endParaRPr>
          </a:p>
        </p:txBody>
      </p:sp>
      <p:pic>
        <p:nvPicPr>
          <p:cNvPr id="78851" name="Imagem 4" descr="difr-thi1.jpg"/>
          <p:cNvPicPr>
            <a:picLocks noChangeAspect="1"/>
          </p:cNvPicPr>
          <p:nvPr/>
        </p:nvPicPr>
        <p:blipFill>
          <a:blip r:embed="rId2" cstate="print"/>
          <a:srcRect/>
          <a:stretch>
            <a:fillRect/>
          </a:stretch>
        </p:blipFill>
        <p:spPr bwMode="auto">
          <a:xfrm>
            <a:off x="1130300" y="2520950"/>
            <a:ext cx="1368426" cy="1193800"/>
          </a:xfrm>
          <a:prstGeom prst="rect">
            <a:avLst/>
          </a:prstGeom>
          <a:noFill/>
          <a:ln w="9525">
            <a:noFill/>
            <a:miter lim="800000"/>
            <a:headEnd/>
            <a:tailEnd/>
          </a:ln>
        </p:spPr>
      </p:pic>
      <p:pic>
        <p:nvPicPr>
          <p:cNvPr id="78852" name="Imagem 5" descr="Docking4.jpg"/>
          <p:cNvPicPr>
            <a:picLocks noChangeAspect="1"/>
          </p:cNvPicPr>
          <p:nvPr/>
        </p:nvPicPr>
        <p:blipFill>
          <a:blip r:embed="rId3" cstate="print"/>
          <a:srcRect/>
          <a:stretch>
            <a:fillRect/>
          </a:stretch>
        </p:blipFill>
        <p:spPr bwMode="auto">
          <a:xfrm>
            <a:off x="6024563" y="2592468"/>
            <a:ext cx="1557337" cy="1265237"/>
          </a:xfrm>
          <a:prstGeom prst="rect">
            <a:avLst/>
          </a:prstGeom>
          <a:noFill/>
          <a:ln w="9525">
            <a:noFill/>
            <a:miter lim="800000"/>
            <a:headEnd/>
            <a:tailEnd/>
          </a:ln>
        </p:spPr>
      </p:pic>
      <p:pic>
        <p:nvPicPr>
          <p:cNvPr id="78853" name="Imagem 6" descr="Difratómetro.jpg"/>
          <p:cNvPicPr>
            <a:picLocks noChangeAspect="1"/>
          </p:cNvPicPr>
          <p:nvPr/>
        </p:nvPicPr>
        <p:blipFill>
          <a:blip r:embed="rId4" cstate="print"/>
          <a:srcRect/>
          <a:stretch>
            <a:fillRect/>
          </a:stretch>
        </p:blipFill>
        <p:spPr bwMode="auto">
          <a:xfrm>
            <a:off x="309563" y="4505405"/>
            <a:ext cx="1906587" cy="1319213"/>
          </a:xfrm>
          <a:prstGeom prst="rect">
            <a:avLst/>
          </a:prstGeom>
          <a:noFill/>
          <a:ln w="9525">
            <a:noFill/>
            <a:miter lim="800000"/>
            <a:headEnd/>
            <a:tailEnd/>
          </a:ln>
        </p:spPr>
      </p:pic>
      <p:sp>
        <p:nvSpPr>
          <p:cNvPr id="78854" name="Rectangle 12"/>
          <p:cNvSpPr>
            <a:spLocks noChangeArrowheads="1"/>
          </p:cNvSpPr>
          <p:nvPr/>
        </p:nvSpPr>
        <p:spPr bwMode="auto">
          <a:xfrm>
            <a:off x="2452688" y="1516063"/>
            <a:ext cx="5849937" cy="3784600"/>
          </a:xfrm>
          <a:prstGeom prst="rect">
            <a:avLst/>
          </a:prstGeom>
          <a:noFill/>
          <a:ln w="9525">
            <a:noFill/>
            <a:miter lim="800000"/>
            <a:headEnd/>
            <a:tailEnd/>
          </a:ln>
        </p:spPr>
        <p:txBody>
          <a:bodyPr>
            <a:spAutoFit/>
          </a:bodyPr>
          <a:lstStyle/>
          <a:p>
            <a:pPr marL="914400" lvl="1" indent="-457200"/>
            <a:r>
              <a:rPr lang="en-US" sz="2000">
                <a:solidFill>
                  <a:srgbClr val="FFFF00"/>
                </a:solidFill>
                <a:latin typeface="Calibri" pitchFamily="34" charset="0"/>
              </a:rPr>
              <a:t>Macromoleculess (proteins)</a:t>
            </a:r>
          </a:p>
          <a:p>
            <a:pPr marL="914400" lvl="1" indent="-457200">
              <a:buFont typeface="Arial" pitchFamily="34" charset="0"/>
              <a:buChar char="•"/>
            </a:pPr>
            <a:r>
              <a:rPr lang="en-US" sz="2000">
                <a:solidFill>
                  <a:srgbClr val="FFFFFF"/>
                </a:solidFill>
                <a:latin typeface="Calibri" pitchFamily="34" charset="0"/>
              </a:rPr>
              <a:t>Biochemical Investigation</a:t>
            </a:r>
          </a:p>
          <a:p>
            <a:pPr marL="914400" lvl="1" indent="-457200">
              <a:buFont typeface="Arial" pitchFamily="34" charset="0"/>
              <a:buChar char="•"/>
            </a:pPr>
            <a:r>
              <a:rPr lang="en-US" sz="2000">
                <a:solidFill>
                  <a:srgbClr val="FFFFFF"/>
                </a:solidFill>
                <a:latin typeface="Calibri" pitchFamily="34" charset="0"/>
              </a:rPr>
              <a:t>Planing of Bioactive Molecules</a:t>
            </a:r>
          </a:p>
          <a:p>
            <a:pPr marL="914400" lvl="1" indent="-457200">
              <a:buFont typeface="Arial" pitchFamily="34" charset="0"/>
              <a:buChar char="•"/>
            </a:pPr>
            <a:endParaRPr lang="en-US" sz="2000">
              <a:solidFill>
                <a:srgbClr val="FFFFFF"/>
              </a:solidFill>
              <a:latin typeface="Calibri" pitchFamily="34" charset="0"/>
            </a:endParaRPr>
          </a:p>
          <a:p>
            <a:pPr marL="914400" lvl="1" indent="-457200">
              <a:buFont typeface="Arial" pitchFamily="34" charset="0"/>
              <a:buChar char="•"/>
            </a:pPr>
            <a:endParaRPr lang="en-US" sz="2000">
              <a:solidFill>
                <a:srgbClr val="FFFFFF"/>
              </a:solidFill>
              <a:latin typeface="Calibri" pitchFamily="34" charset="0"/>
            </a:endParaRPr>
          </a:p>
          <a:p>
            <a:pPr marL="914400" lvl="1" indent="-457200">
              <a:buFont typeface="Arial" pitchFamily="34" charset="0"/>
              <a:buChar char="•"/>
            </a:pPr>
            <a:endParaRPr lang="en-US" sz="2000">
              <a:solidFill>
                <a:srgbClr val="FFFFFF"/>
              </a:solidFill>
              <a:latin typeface="Calibri" pitchFamily="34" charset="0"/>
            </a:endParaRPr>
          </a:p>
          <a:p>
            <a:pPr marL="914400" lvl="1" indent="-457200">
              <a:buFont typeface="Arial" pitchFamily="34" charset="0"/>
              <a:buChar char="•"/>
            </a:pPr>
            <a:endParaRPr lang="en-US" sz="2000">
              <a:solidFill>
                <a:srgbClr val="FFFFFF"/>
              </a:solidFill>
              <a:latin typeface="Calibri" pitchFamily="34" charset="0"/>
            </a:endParaRPr>
          </a:p>
          <a:p>
            <a:pPr marL="914400" lvl="1" indent="-457200"/>
            <a:endParaRPr lang="en-US" sz="2000">
              <a:solidFill>
                <a:srgbClr val="FFFFFF"/>
              </a:solidFill>
              <a:latin typeface="Calibri" pitchFamily="34" charset="0"/>
            </a:endParaRPr>
          </a:p>
          <a:p>
            <a:pPr marL="914400" lvl="1" indent="-457200"/>
            <a:r>
              <a:rPr lang="en-US" sz="2000">
                <a:solidFill>
                  <a:srgbClr val="FFFF00"/>
                </a:solidFill>
                <a:latin typeface="Calibri" pitchFamily="34" charset="0"/>
              </a:rPr>
              <a:t>Small Molecules</a:t>
            </a:r>
          </a:p>
          <a:p>
            <a:pPr marL="914400" lvl="1" indent="-457200">
              <a:buFont typeface="Arial" pitchFamily="34" charset="0"/>
              <a:buChar char="•"/>
            </a:pPr>
            <a:r>
              <a:rPr lang="en-US" sz="2000">
                <a:solidFill>
                  <a:srgbClr val="FFFFFF"/>
                </a:solidFill>
                <a:latin typeface="Calibri" pitchFamily="34" charset="0"/>
              </a:rPr>
              <a:t>Polimorphis of Farmaceuticals</a:t>
            </a:r>
          </a:p>
          <a:p>
            <a:pPr marL="914400" lvl="1" indent="-457200">
              <a:buFont typeface="Arial" pitchFamily="34" charset="0"/>
              <a:buChar char="•"/>
            </a:pPr>
            <a:r>
              <a:rPr lang="en-US" sz="2000">
                <a:solidFill>
                  <a:srgbClr val="FFFFFF"/>
                </a:solidFill>
                <a:latin typeface="Calibri" pitchFamily="34" charset="0"/>
              </a:rPr>
              <a:t>Crystallographic Structure</a:t>
            </a:r>
          </a:p>
          <a:p>
            <a:pPr marL="914400" lvl="1" indent="-457200">
              <a:buFont typeface="Arial" pitchFamily="34" charset="0"/>
              <a:buChar char="•"/>
            </a:pPr>
            <a:endParaRPr lang="en-US" sz="2000">
              <a:solidFill>
                <a:srgbClr val="FFFFFF"/>
              </a:solidFill>
              <a:latin typeface="Calibri" pitchFamily="34" charset="0"/>
            </a:endParaRPr>
          </a:p>
        </p:txBody>
      </p:sp>
      <p:pic>
        <p:nvPicPr>
          <p:cNvPr id="78855" name="Imagem 8" descr="1asz.gif"/>
          <p:cNvPicPr>
            <a:picLocks noChangeAspect="1"/>
          </p:cNvPicPr>
          <p:nvPr/>
        </p:nvPicPr>
        <p:blipFill>
          <a:blip r:embed="rId5" cstate="print"/>
          <a:srcRect/>
          <a:stretch>
            <a:fillRect/>
          </a:stretch>
        </p:blipFill>
        <p:spPr bwMode="auto">
          <a:xfrm>
            <a:off x="3060703" y="2592388"/>
            <a:ext cx="1963738" cy="1308100"/>
          </a:xfrm>
          <a:prstGeom prst="rect">
            <a:avLst/>
          </a:prstGeom>
          <a:noFill/>
          <a:ln w="9525">
            <a:noFill/>
            <a:miter lim="800000"/>
            <a:headEnd/>
            <a:tailEnd/>
          </a:ln>
        </p:spPr>
      </p:pic>
      <p:sp>
        <p:nvSpPr>
          <p:cNvPr id="10" name="Seta para a direita 9"/>
          <p:cNvSpPr/>
          <p:nvPr/>
        </p:nvSpPr>
        <p:spPr>
          <a:xfrm>
            <a:off x="2595546" y="3071810"/>
            <a:ext cx="546061" cy="360040"/>
          </a:xfrm>
          <a:prstGeom prst="rightArrow">
            <a:avLst/>
          </a:prstGeom>
          <a:solidFill>
            <a:schemeClr val="bg1"/>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solidFill>
                <a:prstClr val="white"/>
              </a:solidFill>
            </a:endParaRPr>
          </a:p>
        </p:txBody>
      </p:sp>
      <p:sp>
        <p:nvSpPr>
          <p:cNvPr id="11" name="Seta para a direita 10"/>
          <p:cNvSpPr/>
          <p:nvPr/>
        </p:nvSpPr>
        <p:spPr>
          <a:xfrm>
            <a:off x="5310190" y="3096344"/>
            <a:ext cx="546061" cy="360040"/>
          </a:xfrm>
          <a:prstGeom prst="rightArrow">
            <a:avLst/>
          </a:prstGeom>
          <a:solidFill>
            <a:schemeClr val="bg1"/>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solidFill>
                <a:prstClr val="white"/>
              </a:solidFill>
            </a:endParaRPr>
          </a:p>
        </p:txBody>
      </p:sp>
      <p:pic>
        <p:nvPicPr>
          <p:cNvPr id="78862" name="Imagem 11" descr="gafanhoto2.jpg"/>
          <p:cNvPicPr>
            <a:picLocks noChangeAspect="1"/>
          </p:cNvPicPr>
          <p:nvPr/>
        </p:nvPicPr>
        <p:blipFill>
          <a:blip r:embed="rId6" cstate="print"/>
          <a:srcRect/>
          <a:stretch>
            <a:fillRect/>
          </a:stretch>
        </p:blipFill>
        <p:spPr bwMode="auto">
          <a:xfrm>
            <a:off x="1712956" y="5657850"/>
            <a:ext cx="1431925" cy="863600"/>
          </a:xfrm>
          <a:prstGeom prst="rect">
            <a:avLst/>
          </a:prstGeom>
          <a:noFill/>
          <a:ln w="9525">
            <a:noFill/>
            <a:miter lim="800000"/>
            <a:headEnd/>
            <a:tailEnd/>
          </a:ln>
        </p:spPr>
      </p:pic>
      <p:pic>
        <p:nvPicPr>
          <p:cNvPr id="78863" name="Imagem 12" descr="image009.jpg"/>
          <p:cNvPicPr>
            <a:picLocks noChangeAspect="1"/>
          </p:cNvPicPr>
          <p:nvPr/>
        </p:nvPicPr>
        <p:blipFill>
          <a:blip r:embed="rId7" cstate="print"/>
          <a:srcRect/>
          <a:stretch>
            <a:fillRect/>
          </a:stretch>
        </p:blipFill>
        <p:spPr bwMode="auto">
          <a:xfrm>
            <a:off x="3238505" y="5226050"/>
            <a:ext cx="2071688" cy="1206500"/>
          </a:xfrm>
          <a:prstGeom prst="rect">
            <a:avLst/>
          </a:prstGeom>
          <a:noFill/>
          <a:ln w="9525">
            <a:noFill/>
            <a:miter lim="800000"/>
            <a:headEnd/>
            <a:tailEnd/>
          </a:ln>
        </p:spPr>
      </p:pic>
      <p:pic>
        <p:nvPicPr>
          <p:cNvPr id="78864" name="Imagem 13" descr="image007.jpg"/>
          <p:cNvPicPr>
            <a:picLocks noChangeAspect="1"/>
          </p:cNvPicPr>
          <p:nvPr/>
        </p:nvPicPr>
        <p:blipFill>
          <a:blip r:embed="rId8" cstate="print"/>
          <a:srcRect l="12201" t="11151" r="12988" b="13251"/>
          <a:stretch>
            <a:fillRect/>
          </a:stretch>
        </p:blipFill>
        <p:spPr bwMode="auto">
          <a:xfrm>
            <a:off x="350838" y="1800305"/>
            <a:ext cx="1530350" cy="1069975"/>
          </a:xfrm>
          <a:prstGeom prst="rect">
            <a:avLst/>
          </a:prstGeom>
          <a:noFill/>
          <a:ln w="9525">
            <a:noFill/>
            <a:miter lim="800000"/>
            <a:headEnd/>
            <a:tailEnd/>
          </a:ln>
        </p:spPr>
      </p:pic>
      <p:pic>
        <p:nvPicPr>
          <p:cNvPr id="78865" name="Imagem 15" descr="tryp.JPG"/>
          <p:cNvPicPr>
            <a:picLocks noChangeAspect="1"/>
          </p:cNvPicPr>
          <p:nvPr/>
        </p:nvPicPr>
        <p:blipFill>
          <a:blip r:embed="rId9" cstate="print"/>
          <a:srcRect/>
          <a:stretch>
            <a:fillRect/>
          </a:stretch>
        </p:blipFill>
        <p:spPr bwMode="auto">
          <a:xfrm>
            <a:off x="3594100" y="285750"/>
            <a:ext cx="1149350" cy="863600"/>
          </a:xfrm>
          <a:prstGeom prst="rect">
            <a:avLst/>
          </a:prstGeom>
          <a:noFill/>
          <a:ln w="9525">
            <a:noFill/>
            <a:miter lim="800000"/>
            <a:headEnd/>
            <a:tailEnd/>
          </a:ln>
        </p:spPr>
      </p:pic>
      <p:pic>
        <p:nvPicPr>
          <p:cNvPr id="78866" name="Imagem 16" descr="hela.jpg"/>
          <p:cNvPicPr>
            <a:picLocks noChangeAspect="1"/>
          </p:cNvPicPr>
          <p:nvPr/>
        </p:nvPicPr>
        <p:blipFill>
          <a:blip r:embed="rId10" cstate="print"/>
          <a:srcRect/>
          <a:stretch>
            <a:fillRect/>
          </a:stretch>
        </p:blipFill>
        <p:spPr bwMode="auto">
          <a:xfrm>
            <a:off x="2452687" y="285750"/>
            <a:ext cx="1079501" cy="863600"/>
          </a:xfrm>
          <a:prstGeom prst="rect">
            <a:avLst/>
          </a:prstGeom>
          <a:noFill/>
          <a:ln w="9525">
            <a:noFill/>
            <a:miter lim="800000"/>
            <a:headEnd/>
            <a:tailEnd/>
          </a:ln>
        </p:spPr>
      </p:pic>
      <p:pic>
        <p:nvPicPr>
          <p:cNvPr id="78867" name="Imagem 17" descr="DNA.jpg"/>
          <p:cNvPicPr>
            <a:picLocks noChangeAspect="1"/>
          </p:cNvPicPr>
          <p:nvPr/>
        </p:nvPicPr>
        <p:blipFill>
          <a:blip r:embed="rId11" cstate="print"/>
          <a:srcRect l="38976" t="3801" r="38188" b="3801"/>
          <a:stretch>
            <a:fillRect/>
          </a:stretch>
        </p:blipFill>
        <p:spPr bwMode="auto">
          <a:xfrm>
            <a:off x="195263" y="2492455"/>
            <a:ext cx="639763" cy="1793875"/>
          </a:xfrm>
          <a:prstGeom prst="rect">
            <a:avLst/>
          </a:prstGeom>
          <a:noFill/>
          <a:ln w="9525">
            <a:noFill/>
            <a:miter lim="800000"/>
            <a:headEnd/>
            <a:tailEnd/>
          </a:ln>
        </p:spPr>
      </p:pic>
      <p:pic>
        <p:nvPicPr>
          <p:cNvPr id="78868" name="Imagem 18" descr="DNAelectrophoresis.jpg"/>
          <p:cNvPicPr>
            <a:picLocks noChangeAspect="1"/>
          </p:cNvPicPr>
          <p:nvPr/>
        </p:nvPicPr>
        <p:blipFill>
          <a:blip r:embed="rId12" cstate="print"/>
          <a:srcRect/>
          <a:stretch>
            <a:fillRect/>
          </a:stretch>
        </p:blipFill>
        <p:spPr bwMode="auto">
          <a:xfrm>
            <a:off x="381044" y="188913"/>
            <a:ext cx="1706563" cy="874712"/>
          </a:xfrm>
          <a:prstGeom prst="rect">
            <a:avLst/>
          </a:prstGeom>
          <a:noFill/>
          <a:ln w="9525">
            <a:noFill/>
            <a:miter lim="800000"/>
            <a:headEnd/>
            <a:tailEnd/>
          </a:ln>
        </p:spPr>
      </p:pic>
      <p:sp>
        <p:nvSpPr>
          <p:cNvPr id="78869" name="Retângulo 17"/>
          <p:cNvSpPr>
            <a:spLocks noChangeArrowheads="1"/>
          </p:cNvSpPr>
          <p:nvPr/>
        </p:nvSpPr>
        <p:spPr bwMode="auto">
          <a:xfrm>
            <a:off x="4810166" y="214393"/>
            <a:ext cx="4510269" cy="769441"/>
          </a:xfrm>
          <a:prstGeom prst="rect">
            <a:avLst/>
          </a:prstGeom>
          <a:noFill/>
          <a:ln w="9525">
            <a:noFill/>
            <a:miter lim="800000"/>
            <a:headEnd/>
            <a:tailEnd/>
          </a:ln>
        </p:spPr>
        <p:txBody>
          <a:bodyPr wrap="none">
            <a:spAutoFit/>
          </a:bodyPr>
          <a:lstStyle/>
          <a:p>
            <a:pPr marL="914400" lvl="1" indent="-457200"/>
            <a:r>
              <a:rPr lang="en-US" sz="4400">
                <a:solidFill>
                  <a:schemeClr val="bg1"/>
                </a:solidFill>
                <a:cs typeface="Times New Roman" pitchFamily="18" charset="0"/>
              </a:rPr>
              <a:t>Structural  Biology</a:t>
            </a:r>
          </a:p>
        </p:txBody>
      </p:sp>
      <p:sp>
        <p:nvSpPr>
          <p:cNvPr id="78870" name="CaixaDeTexto 14"/>
          <p:cNvSpPr txBox="1">
            <a:spLocks noChangeArrowheads="1"/>
          </p:cNvSpPr>
          <p:nvPr/>
        </p:nvSpPr>
        <p:spPr bwMode="auto">
          <a:xfrm>
            <a:off x="6188118" y="1324055"/>
            <a:ext cx="3705461" cy="461665"/>
          </a:xfrm>
          <a:prstGeom prst="rect">
            <a:avLst/>
          </a:prstGeom>
          <a:noFill/>
          <a:ln w="9525">
            <a:noFill/>
            <a:miter lim="800000"/>
            <a:headEnd/>
            <a:tailEnd/>
          </a:ln>
        </p:spPr>
        <p:txBody>
          <a:bodyPr wrap="none">
            <a:spAutoFit/>
          </a:bodyPr>
          <a:lstStyle/>
          <a:p>
            <a:r>
              <a:rPr lang="pt-BR" sz="2400" b="1">
                <a:solidFill>
                  <a:schemeClr val="bg1"/>
                </a:solidFill>
                <a:latin typeface="Calibri" pitchFamily="34" charset="0"/>
                <a:cs typeface="Arial" pitchFamily="34" charset="0"/>
              </a:rPr>
              <a:t>Genome and transcriptome</a:t>
            </a:r>
          </a:p>
        </p:txBody>
      </p:sp>
      <p:pic>
        <p:nvPicPr>
          <p:cNvPr id="78871" name="Picture 3"/>
          <p:cNvPicPr>
            <a:picLocks noChangeAspect="1" noChangeArrowheads="1"/>
          </p:cNvPicPr>
          <p:nvPr/>
        </p:nvPicPr>
        <p:blipFill>
          <a:blip r:embed="rId13" cstate="print"/>
          <a:srcRect l="28011" t="12848" r="26692" b="9375"/>
          <a:stretch>
            <a:fillRect/>
          </a:stretch>
        </p:blipFill>
        <p:spPr bwMode="auto">
          <a:xfrm>
            <a:off x="8239125" y="2071688"/>
            <a:ext cx="1390650" cy="1651000"/>
          </a:xfrm>
          <a:prstGeom prst="rect">
            <a:avLst/>
          </a:prstGeom>
          <a:noFill/>
          <a:ln w="9525">
            <a:noFill/>
            <a:miter lim="800000"/>
            <a:headEnd/>
            <a:tailEnd/>
          </a:ln>
        </p:spPr>
      </p:pic>
      <p:pic>
        <p:nvPicPr>
          <p:cNvPr id="78872" name="Picture 2"/>
          <p:cNvPicPr>
            <a:picLocks noChangeAspect="1" noChangeArrowheads="1"/>
          </p:cNvPicPr>
          <p:nvPr/>
        </p:nvPicPr>
        <p:blipFill>
          <a:blip r:embed="rId14" cstate="print"/>
          <a:srcRect/>
          <a:stretch>
            <a:fillRect/>
          </a:stretch>
        </p:blipFill>
        <p:spPr bwMode="auto">
          <a:xfrm>
            <a:off x="8310565" y="4071938"/>
            <a:ext cx="1273175" cy="1600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312" y="2069976"/>
            <a:ext cx="8915400" cy="1143000"/>
          </a:xfrm>
        </p:spPr>
        <p:txBody>
          <a:bodyPr>
            <a:normAutofit/>
          </a:bodyPr>
          <a:lstStyle/>
          <a:p>
            <a:r>
              <a:rPr lang="pt-BR" sz="3400" dirty="0" smtClean="0"/>
              <a:t>Overall </a:t>
            </a:r>
            <a:r>
              <a:rPr lang="pt-BR" sz="3400" dirty="0" err="1" smtClean="0"/>
              <a:t>Research</a:t>
            </a:r>
            <a:r>
              <a:rPr lang="pt-BR" sz="3400" dirty="0" smtClean="0"/>
              <a:t> </a:t>
            </a:r>
            <a:r>
              <a:rPr lang="pt-BR" sz="3400" dirty="0" err="1" smtClean="0"/>
              <a:t>Interests</a:t>
            </a:r>
            <a:endParaRPr lang="pt-BR" sz="3400" dirty="0"/>
          </a:p>
        </p:txBody>
      </p:sp>
      <p:pic>
        <p:nvPicPr>
          <p:cNvPr id="5" name="Imagem 4" descr="simbolo%20ifsc_over.gif"/>
          <p:cNvPicPr>
            <a:picLocks noChangeAspect="1"/>
          </p:cNvPicPr>
          <p:nvPr/>
        </p:nvPicPr>
        <p:blipFill>
          <a:blip r:embed="rId2"/>
          <a:stretch>
            <a:fillRect/>
          </a:stretch>
        </p:blipFill>
        <p:spPr>
          <a:xfrm>
            <a:off x="0" y="0"/>
            <a:ext cx="866775" cy="800100"/>
          </a:xfrm>
          <a:prstGeom prst="rect">
            <a:avLst/>
          </a:prstGeom>
        </p:spPr>
      </p:pic>
      <p:graphicFrame>
        <p:nvGraphicFramePr>
          <p:cNvPr id="12" name="Espaço Reservado para Conteúdo 11"/>
          <p:cNvGraphicFramePr>
            <a:graphicFrameLocks noGrp="1"/>
          </p:cNvGraphicFramePr>
          <p:nvPr>
            <p:ph idx="1"/>
            <p:extLst>
              <p:ext uri="{D42A27DB-BD31-4B8C-83A1-F6EECF244321}">
                <p14:modId xmlns:p14="http://schemas.microsoft.com/office/powerpoint/2010/main" val="1978082494"/>
              </p:ext>
            </p:extLst>
          </p:nvPr>
        </p:nvGraphicFramePr>
        <p:xfrm>
          <a:off x="428497" y="3212976"/>
          <a:ext cx="8915400" cy="2504440"/>
        </p:xfrm>
        <a:graphic>
          <a:graphicData uri="http://schemas.openxmlformats.org/drawingml/2006/table">
            <a:tbl>
              <a:tblPr firstRow="1" bandRow="1">
                <a:tableStyleId>{5C22544A-7EE6-4342-B048-85BDC9FD1C3A}</a:tableStyleId>
              </a:tblPr>
              <a:tblGrid>
                <a:gridCol w="8915400"/>
              </a:tblGrid>
              <a:tr h="370840">
                <a:tc>
                  <a:txBody>
                    <a:bodyPr/>
                    <a:lstStyle/>
                    <a:p>
                      <a:endParaRPr lang="pt-BR" dirty="0"/>
                    </a:p>
                  </a:txBody>
                  <a:tcPr marL="99060" marR="99060"/>
                </a:tc>
              </a:tr>
              <a:tr h="370840">
                <a:tc>
                  <a:txBody>
                    <a:bodyPr/>
                    <a:lstStyle/>
                    <a:p>
                      <a:r>
                        <a:rPr lang="pt-BR" sz="2200" dirty="0" smtClean="0"/>
                        <a:t>Molecular </a:t>
                      </a:r>
                      <a:r>
                        <a:rPr lang="pt-BR" sz="2200" dirty="0" err="1" smtClean="0"/>
                        <a:t>biophysics</a:t>
                      </a:r>
                      <a:r>
                        <a:rPr lang="pt-BR" sz="2200" dirty="0" smtClean="0"/>
                        <a:t> </a:t>
                      </a:r>
                      <a:r>
                        <a:rPr lang="pt-BR" sz="2200" dirty="0" err="1" smtClean="0"/>
                        <a:t>of</a:t>
                      </a:r>
                      <a:r>
                        <a:rPr lang="pt-BR" sz="2200" dirty="0" smtClean="0"/>
                        <a:t> </a:t>
                      </a:r>
                      <a:r>
                        <a:rPr lang="pt-BR" sz="2200" dirty="0" err="1" smtClean="0"/>
                        <a:t>proteins</a:t>
                      </a:r>
                      <a:r>
                        <a:rPr lang="pt-BR" sz="2200" dirty="0" smtClean="0"/>
                        <a:t>, </a:t>
                      </a:r>
                      <a:r>
                        <a:rPr lang="pt-BR" sz="2200" dirty="0" err="1" smtClean="0"/>
                        <a:t>membranes</a:t>
                      </a:r>
                      <a:r>
                        <a:rPr lang="pt-BR" sz="2200" dirty="0" smtClean="0"/>
                        <a:t>, </a:t>
                      </a:r>
                      <a:r>
                        <a:rPr lang="pt-BR" sz="2200" dirty="0" err="1" smtClean="0"/>
                        <a:t>and</a:t>
                      </a:r>
                      <a:r>
                        <a:rPr lang="pt-BR" sz="2200" dirty="0" smtClean="0"/>
                        <a:t> </a:t>
                      </a:r>
                      <a:r>
                        <a:rPr lang="pt-BR" sz="2200" dirty="0" err="1" smtClean="0"/>
                        <a:t>model</a:t>
                      </a:r>
                      <a:r>
                        <a:rPr lang="pt-BR" sz="2200" dirty="0" smtClean="0"/>
                        <a:t> systems</a:t>
                      </a:r>
                      <a:endParaRPr lang="pt-BR" sz="2200" dirty="0"/>
                    </a:p>
                  </a:txBody>
                  <a:tcPr marL="99060" marR="99060"/>
                </a:tc>
              </a:tr>
              <a:tr h="370840">
                <a:tc>
                  <a:txBody>
                    <a:bodyPr/>
                    <a:lstStyle/>
                    <a:p>
                      <a:r>
                        <a:rPr lang="pt-BR" sz="2200" dirty="0" smtClean="0"/>
                        <a:t>Molecular </a:t>
                      </a:r>
                      <a:r>
                        <a:rPr lang="pt-BR" sz="2200" dirty="0" err="1" smtClean="0"/>
                        <a:t>biology</a:t>
                      </a:r>
                      <a:endParaRPr lang="pt-BR" sz="2200" dirty="0"/>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200" dirty="0" err="1" smtClean="0">
                          <a:latin typeface="Calibri" pitchFamily="34" charset="0"/>
                        </a:rPr>
                        <a:t>Genome</a:t>
                      </a:r>
                      <a:r>
                        <a:rPr lang="pt-BR" sz="2200" dirty="0" smtClean="0">
                          <a:latin typeface="Calibri" pitchFamily="34" charset="0"/>
                        </a:rPr>
                        <a:t> </a:t>
                      </a:r>
                      <a:r>
                        <a:rPr lang="pt-BR" sz="2200" dirty="0" err="1" smtClean="0">
                          <a:latin typeface="Calibri" pitchFamily="34" charset="0"/>
                        </a:rPr>
                        <a:t>and</a:t>
                      </a:r>
                      <a:r>
                        <a:rPr lang="pt-BR" sz="2200" baseline="0" dirty="0" smtClean="0">
                          <a:latin typeface="Calibri" pitchFamily="34" charset="0"/>
                        </a:rPr>
                        <a:t> </a:t>
                      </a:r>
                      <a:r>
                        <a:rPr lang="pt-BR" sz="2200" baseline="0" dirty="0" err="1" smtClean="0">
                          <a:latin typeface="Calibri" pitchFamily="34" charset="0"/>
                        </a:rPr>
                        <a:t>proteomics</a:t>
                      </a:r>
                      <a:endParaRPr lang="pt-BR" sz="2200" dirty="0" smtClean="0">
                        <a:latin typeface="Calibri" pitchFamily="34" charset="0"/>
                      </a:endParaRPr>
                    </a:p>
                  </a:txBody>
                  <a:tcPr marL="99060" marR="99060"/>
                </a:tc>
              </a:tr>
              <a:tr h="370840">
                <a:tc>
                  <a:txBody>
                    <a:bodyPr/>
                    <a:lstStyle/>
                    <a:p>
                      <a:r>
                        <a:rPr lang="pt-BR" sz="2200" dirty="0" smtClean="0"/>
                        <a:t>Environmental</a:t>
                      </a:r>
                      <a:r>
                        <a:rPr lang="pt-BR" sz="2200" baseline="0" dirty="0" smtClean="0"/>
                        <a:t> </a:t>
                      </a:r>
                      <a:r>
                        <a:rPr lang="pt-BR" sz="2200" baseline="0" dirty="0" err="1" smtClean="0"/>
                        <a:t>and</a:t>
                      </a:r>
                      <a:r>
                        <a:rPr lang="pt-BR" sz="2200" baseline="0" dirty="0" smtClean="0"/>
                        <a:t> </a:t>
                      </a:r>
                      <a:r>
                        <a:rPr lang="pt-BR" sz="2200" baseline="0" dirty="0" err="1" smtClean="0"/>
                        <a:t>a</a:t>
                      </a:r>
                      <a:r>
                        <a:rPr lang="pt-BR" sz="2200" dirty="0" err="1" smtClean="0"/>
                        <a:t>pplied</a:t>
                      </a:r>
                      <a:r>
                        <a:rPr lang="pt-BR" sz="2200" dirty="0" smtClean="0"/>
                        <a:t> </a:t>
                      </a:r>
                      <a:r>
                        <a:rPr lang="pt-BR" sz="2200" dirty="0" err="1" smtClean="0"/>
                        <a:t>Microbiology</a:t>
                      </a:r>
                      <a:endParaRPr lang="pt-BR" sz="2200" dirty="0"/>
                    </a:p>
                  </a:txBody>
                  <a:tcPr marL="99060" marR="99060"/>
                </a:tc>
              </a:tr>
              <a:tr h="370840">
                <a:tc>
                  <a:txBody>
                    <a:bodyPr/>
                    <a:lstStyle/>
                    <a:p>
                      <a:r>
                        <a:rPr lang="pt-BR" sz="2200" dirty="0" err="1" smtClean="0"/>
                        <a:t>Science</a:t>
                      </a:r>
                      <a:r>
                        <a:rPr lang="pt-BR" sz="2200" dirty="0" smtClean="0"/>
                        <a:t> </a:t>
                      </a:r>
                      <a:r>
                        <a:rPr lang="pt-BR" sz="2200" dirty="0" err="1" smtClean="0"/>
                        <a:t>education</a:t>
                      </a:r>
                      <a:endParaRPr lang="pt-BR" sz="2200" dirty="0"/>
                    </a:p>
                  </a:txBody>
                  <a:tcPr marL="99060" marR="99060"/>
                </a:tc>
              </a:tr>
            </a:tbl>
          </a:graphicData>
        </a:graphic>
      </p:graphicFrame>
      <p:sp>
        <p:nvSpPr>
          <p:cNvPr id="7" name="Título 1"/>
          <p:cNvSpPr txBox="1">
            <a:spLocks/>
          </p:cNvSpPr>
          <p:nvPr/>
        </p:nvSpPr>
        <p:spPr bwMode="auto">
          <a:xfrm>
            <a:off x="619095" y="548729"/>
            <a:ext cx="84201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err="1" smtClean="0">
                <a:solidFill>
                  <a:prstClr val="black"/>
                </a:solidFill>
                <a:latin typeface="Calibri"/>
              </a:rPr>
              <a:t>Sérgio</a:t>
            </a:r>
            <a:r>
              <a:rPr lang="en-US" dirty="0" smtClean="0">
                <a:solidFill>
                  <a:prstClr val="black"/>
                </a:solidFill>
                <a:latin typeface="Calibri"/>
              </a:rPr>
              <a:t> </a:t>
            </a:r>
            <a:r>
              <a:rPr lang="en-US" dirty="0" err="1" smtClean="0">
                <a:solidFill>
                  <a:prstClr val="black"/>
                </a:solidFill>
                <a:latin typeface="Calibri"/>
              </a:rPr>
              <a:t>Mascarenhas</a:t>
            </a:r>
            <a:r>
              <a:rPr lang="en-US" dirty="0" smtClean="0">
                <a:solidFill>
                  <a:prstClr val="black"/>
                </a:solidFill>
                <a:latin typeface="Calibri"/>
              </a:rPr>
              <a:t> Molecular Biophysics Group</a:t>
            </a:r>
            <a:endParaRPr lang="pt-BR" dirty="0">
              <a:solidFill>
                <a:prstClr val="black"/>
              </a:solidFill>
              <a:latin typeface="Calibri"/>
            </a:endParaRPr>
          </a:p>
        </p:txBody>
      </p:sp>
      <p:sp>
        <p:nvSpPr>
          <p:cNvPr id="8" name="Retângulo de cantos arredondados 7"/>
          <p:cNvSpPr/>
          <p:nvPr/>
        </p:nvSpPr>
        <p:spPr>
          <a:xfrm>
            <a:off x="7761312" y="1484784"/>
            <a:ext cx="1860471" cy="1571636"/>
          </a:xfrm>
          <a:prstGeom prst="roundRect">
            <a:avLst>
              <a:gd name="adj" fmla="val 10000"/>
            </a:avLst>
          </a:prstGeom>
          <a:blipFill rotWithShape="0">
            <a:blip r:embed="rId3" cstate="print"/>
            <a:stretch>
              <a:fillRect/>
            </a:stretch>
          </a:blipFill>
          <a:ln w="12700">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etângulo de cantos arredondados 8"/>
          <p:cNvSpPr/>
          <p:nvPr/>
        </p:nvSpPr>
        <p:spPr>
          <a:xfrm>
            <a:off x="7683310" y="4221088"/>
            <a:ext cx="1706345" cy="1500198"/>
          </a:xfrm>
          <a:prstGeom prst="roundRect">
            <a:avLst>
              <a:gd name="adj" fmla="val 10000"/>
            </a:avLst>
          </a:prstGeom>
          <a:blipFill rotWithShape="0">
            <a:blip r:embed="rId4" cstate="print"/>
            <a:stretch>
              <a:fillRect/>
            </a:stretch>
          </a:blipFill>
        </p:spPr>
        <p:style>
          <a:lnRef idx="1">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pic>
        <p:nvPicPr>
          <p:cNvPr id="10" name="Picture 81"/>
          <p:cNvPicPr>
            <a:picLocks noChangeAspect="1" noChangeArrowheads="1"/>
          </p:cNvPicPr>
          <p:nvPr/>
        </p:nvPicPr>
        <p:blipFill>
          <a:blip r:embed="rId5"/>
          <a:srcRect/>
          <a:stretch>
            <a:fillRect/>
          </a:stretch>
        </p:blipFill>
        <p:spPr bwMode="auto">
          <a:xfrm>
            <a:off x="94151" y="5877321"/>
            <a:ext cx="1738508" cy="904197"/>
          </a:xfrm>
          <a:prstGeom prst="rect">
            <a:avLst/>
          </a:prstGeom>
          <a:noFill/>
          <a:ln w="12700">
            <a:solidFill>
              <a:schemeClr val="accent1"/>
            </a:solidFill>
            <a:miter lim="800000"/>
            <a:headEnd/>
            <a:tailEnd/>
          </a:ln>
        </p:spPr>
      </p:pic>
    </p:spTree>
    <p:extLst>
      <p:ext uri="{BB962C8B-B14F-4D97-AF65-F5344CB8AC3E}">
        <p14:creationId xmlns:p14="http://schemas.microsoft.com/office/powerpoint/2010/main" val="283530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3"/>
          <p:cNvSpPr txBox="1">
            <a:spLocks noChangeArrowheads="1"/>
          </p:cNvSpPr>
          <p:nvPr/>
        </p:nvSpPr>
        <p:spPr bwMode="auto">
          <a:xfrm>
            <a:off x="881063" y="2132936"/>
            <a:ext cx="8064500" cy="2585323"/>
          </a:xfrm>
          <a:prstGeom prst="rect">
            <a:avLst/>
          </a:prstGeom>
          <a:noFill/>
          <a:ln w="9525">
            <a:noFill/>
            <a:miter lim="800000"/>
            <a:headEnd/>
            <a:tailEnd/>
          </a:ln>
        </p:spPr>
        <p:txBody>
          <a:bodyPr>
            <a:spAutoFit/>
          </a:bodyPr>
          <a:lstStyle/>
          <a:p>
            <a:pPr algn="ctr"/>
            <a:r>
              <a:rPr lang="pt-BR" sz="5400" b="1" dirty="0">
                <a:cs typeface="Times New Roman" pitchFamily="18" charset="0"/>
              </a:rPr>
              <a:t>Many areas </a:t>
            </a:r>
            <a:r>
              <a:rPr lang="pt-BR" sz="5400" b="1" dirty="0" err="1">
                <a:cs typeface="Times New Roman" pitchFamily="18" charset="0"/>
              </a:rPr>
              <a:t>of</a:t>
            </a:r>
            <a:r>
              <a:rPr lang="pt-BR" sz="5400" b="1" dirty="0">
                <a:cs typeface="Times New Roman" pitchFamily="18" charset="0"/>
              </a:rPr>
              <a:t> </a:t>
            </a:r>
            <a:r>
              <a:rPr lang="pt-BR" sz="5400" b="1" dirty="0" err="1">
                <a:cs typeface="Times New Roman" pitchFamily="18" charset="0"/>
              </a:rPr>
              <a:t>T</a:t>
            </a:r>
            <a:r>
              <a:rPr lang="pt-BR" sz="5400" b="1" dirty="0" err="1" smtClean="0">
                <a:cs typeface="Times New Roman" pitchFamily="18" charset="0"/>
              </a:rPr>
              <a:t>heoretical</a:t>
            </a:r>
            <a:r>
              <a:rPr lang="pt-BR" sz="5400" b="1" dirty="0" smtClean="0">
                <a:cs typeface="Times New Roman" pitchFamily="18" charset="0"/>
              </a:rPr>
              <a:t> &amp; Experimental </a:t>
            </a:r>
            <a:r>
              <a:rPr lang="pt-BR" sz="5400" b="1" dirty="0">
                <a:cs typeface="Times New Roman" pitchFamily="18" charset="0"/>
              </a:rPr>
              <a:t>research:</a:t>
            </a:r>
          </a:p>
          <a:p>
            <a:pPr algn="ctr"/>
            <a:r>
              <a:rPr lang="pt-BR" sz="5400" b="1" dirty="0" smtClean="0">
                <a:solidFill>
                  <a:srgbClr val="0099FF"/>
                </a:solidFill>
                <a:cs typeface="Times New Roman" pitchFamily="18" charset="0"/>
              </a:rPr>
              <a:t>traditional &amp; frontier-type</a:t>
            </a:r>
            <a:endParaRPr lang="pt-BR" sz="5400" b="1" dirty="0">
              <a:solidFill>
                <a:srgbClr val="0099FF"/>
              </a:solidFill>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presentação-grupo.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144" t="5783" r="5217"/>
          <a:stretch/>
        </p:blipFill>
        <p:spPr>
          <a:xfrm>
            <a:off x="482319" y="620689"/>
            <a:ext cx="8605167" cy="6192688"/>
          </a:xfrm>
        </p:spPr>
      </p:pic>
    </p:spTree>
    <p:extLst>
      <p:ext uri="{BB962C8B-B14F-4D97-AF65-F5344CB8AC3E}">
        <p14:creationId xmlns:p14="http://schemas.microsoft.com/office/powerpoint/2010/main" val="39832639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06508" y="332656"/>
            <a:ext cx="8970997" cy="1569660"/>
          </a:xfrm>
          <a:prstGeom prst="rect">
            <a:avLst/>
          </a:prstGeom>
          <a:solidFill>
            <a:schemeClr val="bg1">
              <a:lumMod val="85000"/>
            </a:schemeClr>
          </a:solidFill>
        </p:spPr>
        <p:txBody>
          <a:bodyPr wrap="square" rtlCol="0">
            <a:spAutoFit/>
          </a:bodyPr>
          <a:lstStyle/>
          <a:p>
            <a:pPr fontAlgn="auto">
              <a:spcBef>
                <a:spcPts val="0"/>
              </a:spcBef>
              <a:spcAft>
                <a:spcPts val="0"/>
              </a:spcAft>
            </a:pPr>
            <a:r>
              <a:rPr lang="en-US" sz="2400" b="1" dirty="0" smtClean="0">
                <a:solidFill>
                  <a:prstClr val="black"/>
                </a:solidFill>
                <a:latin typeface="Calibri"/>
              </a:rPr>
              <a:t> Environmental and applied microbiology.</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smtClean="0">
                <a:solidFill>
                  <a:prstClr val="black"/>
                </a:solidFill>
                <a:latin typeface="Calibri"/>
              </a:rPr>
              <a:t>Explore the bacterial diversity of </a:t>
            </a:r>
            <a:r>
              <a:rPr lang="en-US" sz="1800" dirty="0" err="1" smtClean="0">
                <a:solidFill>
                  <a:prstClr val="black"/>
                </a:solidFill>
                <a:latin typeface="Calibri"/>
              </a:rPr>
              <a:t>brazilian</a:t>
            </a:r>
            <a:r>
              <a:rPr lang="en-US" sz="1800" dirty="0" smtClean="0">
                <a:solidFill>
                  <a:prstClr val="black"/>
                </a:solidFill>
                <a:latin typeface="Calibri"/>
              </a:rPr>
              <a:t> oil reservoirs in order to isolate </a:t>
            </a:r>
            <a:r>
              <a:rPr lang="en-US" sz="1800" dirty="0" err="1" smtClean="0">
                <a:solidFill>
                  <a:prstClr val="black"/>
                </a:solidFill>
                <a:latin typeface="Calibri"/>
              </a:rPr>
              <a:t>thermophilic</a:t>
            </a:r>
            <a:r>
              <a:rPr lang="en-US" sz="1800" dirty="0" smtClean="0">
                <a:solidFill>
                  <a:prstClr val="black"/>
                </a:solidFill>
                <a:latin typeface="Calibri"/>
              </a:rPr>
              <a:t>/</a:t>
            </a:r>
            <a:r>
              <a:rPr lang="en-US" sz="1800" dirty="0" err="1" smtClean="0">
                <a:solidFill>
                  <a:prstClr val="black"/>
                </a:solidFill>
                <a:latin typeface="Calibri"/>
              </a:rPr>
              <a:t>halophilic</a:t>
            </a:r>
            <a:r>
              <a:rPr lang="en-US" sz="1800" dirty="0" smtClean="0">
                <a:solidFill>
                  <a:prstClr val="black"/>
                </a:solidFill>
                <a:latin typeface="Calibri"/>
              </a:rPr>
              <a:t> species of industrial interest (producers of </a:t>
            </a:r>
            <a:r>
              <a:rPr lang="en-US" sz="1800" dirty="0" err="1" smtClean="0">
                <a:solidFill>
                  <a:prstClr val="black"/>
                </a:solidFill>
                <a:latin typeface="Calibri"/>
              </a:rPr>
              <a:t>biosurfactants</a:t>
            </a:r>
            <a:r>
              <a:rPr lang="en-US" sz="1800" dirty="0" smtClean="0">
                <a:solidFill>
                  <a:prstClr val="black"/>
                </a:solidFill>
                <a:latin typeface="Calibri"/>
              </a:rPr>
              <a:t> and esterase/lipase enzymes, for example).</a:t>
            </a:r>
            <a:endParaRPr lang="pt-BR" sz="1800" dirty="0" smtClean="0">
              <a:solidFill>
                <a:prstClr val="black"/>
              </a:solidFill>
              <a:latin typeface="Calibri"/>
            </a:endParaRPr>
          </a:p>
        </p:txBody>
      </p:sp>
      <p:pic>
        <p:nvPicPr>
          <p:cNvPr id="8" name="Imagem 7" descr="petroga_mexicana_07.tif"/>
          <p:cNvPicPr>
            <a:picLocks noChangeAspect="1"/>
          </p:cNvPicPr>
          <p:nvPr/>
        </p:nvPicPr>
        <p:blipFill>
          <a:blip r:embed="rId3" cstate="print"/>
          <a:stretch>
            <a:fillRect/>
          </a:stretch>
        </p:blipFill>
        <p:spPr>
          <a:xfrm>
            <a:off x="5065918" y="2204864"/>
            <a:ext cx="4489593" cy="3816424"/>
          </a:xfrm>
          <a:prstGeom prst="rect">
            <a:avLst/>
          </a:prstGeom>
        </p:spPr>
      </p:pic>
      <p:pic>
        <p:nvPicPr>
          <p:cNvPr id="11" name="Imagem 10" descr="MGAI_N2_F2_14.tif"/>
          <p:cNvPicPr>
            <a:picLocks noChangeAspect="1"/>
          </p:cNvPicPr>
          <p:nvPr/>
        </p:nvPicPr>
        <p:blipFill>
          <a:blip r:embed="rId4" cstate="print">
            <a:lum bright="10000"/>
          </a:blip>
          <a:srcRect l="8861" t="16259" r="20253" b="9264"/>
          <a:stretch>
            <a:fillRect/>
          </a:stretch>
        </p:blipFill>
        <p:spPr>
          <a:xfrm>
            <a:off x="194471" y="2348880"/>
            <a:ext cx="4765620" cy="3456384"/>
          </a:xfrm>
          <a:prstGeom prst="rect">
            <a:avLst/>
          </a:prstGeom>
        </p:spPr>
      </p:pic>
    </p:spTree>
    <p:extLst>
      <p:ext uri="{BB962C8B-B14F-4D97-AF65-F5344CB8AC3E}">
        <p14:creationId xmlns:p14="http://schemas.microsoft.com/office/powerpoint/2010/main" val="30849314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3080793" y="5661249"/>
            <a:ext cx="4056451" cy="1196752"/>
            <a:chOff x="2843808" y="5661248"/>
            <a:chExt cx="2592288" cy="1196752"/>
          </a:xfrm>
        </p:grpSpPr>
        <p:pic>
          <p:nvPicPr>
            <p:cNvPr id="16" name="Picture 2" descr="C:\Users\Thaís\Google Drive\dissertação\apresentação\P1260452 (2).jpg"/>
            <p:cNvPicPr>
              <a:picLocks noChangeAspect="1" noChangeArrowheads="1"/>
            </p:cNvPicPr>
            <p:nvPr/>
          </p:nvPicPr>
          <p:blipFill>
            <a:blip r:embed="rId3" cstate="print">
              <a:extLst>
                <a:ext uri="{28A0092B-C50C-407E-A947-70E740481C1C}">
                  <a14:useLocalDpi xmlns:a14="http://schemas.microsoft.com/office/drawing/2010/main" val="0"/>
                </a:ext>
              </a:extLst>
            </a:blip>
            <a:srcRect l="6699" r="20215" b="9888"/>
            <a:stretch>
              <a:fillRect/>
            </a:stretch>
          </p:blipFill>
          <p:spPr bwMode="auto">
            <a:xfrm>
              <a:off x="2987824" y="5661248"/>
              <a:ext cx="1501090" cy="936104"/>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2843808" y="6550223"/>
              <a:ext cx="2592288" cy="307777"/>
            </a:xfrm>
            <a:prstGeom prst="rect">
              <a:avLst/>
            </a:prstGeom>
            <a:noFill/>
          </p:spPr>
          <p:txBody>
            <a:bodyPr wrap="square" rtlCol="0">
              <a:spAutoFit/>
            </a:bodyPr>
            <a:lstStyle/>
            <a:p>
              <a:pP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Extracts</a:t>
              </a:r>
              <a:r>
                <a:rPr lang="pt-BR" sz="1400" dirty="0" smtClean="0">
                  <a:solidFill>
                    <a:prstClr val="black"/>
                  </a:solidFill>
                  <a:latin typeface="Calibri"/>
                </a:rPr>
                <a:t> </a:t>
              </a:r>
              <a:r>
                <a:rPr lang="pt-BR" sz="1400" dirty="0" err="1" smtClean="0">
                  <a:solidFill>
                    <a:prstClr val="black"/>
                  </a:solidFill>
                  <a:latin typeface="Calibri"/>
                </a:rPr>
                <a:t>from</a:t>
              </a:r>
              <a:r>
                <a:rPr lang="pt-BR" sz="1400" dirty="0" smtClean="0">
                  <a:solidFill>
                    <a:prstClr val="black"/>
                  </a:solidFill>
                  <a:latin typeface="Calibri"/>
                </a:rPr>
                <a:t> </a:t>
              </a:r>
              <a:r>
                <a:rPr lang="pt-BR" sz="1400" dirty="0" err="1" smtClean="0">
                  <a:solidFill>
                    <a:prstClr val="black"/>
                  </a:solidFill>
                  <a:latin typeface="Calibri"/>
                </a:rPr>
                <a:t>plants</a:t>
              </a:r>
              <a:r>
                <a:rPr lang="pt-BR" sz="1400" dirty="0" smtClean="0">
                  <a:solidFill>
                    <a:prstClr val="black"/>
                  </a:solidFill>
                  <a:latin typeface="Calibri"/>
                </a:rPr>
                <a:t>/</a:t>
              </a:r>
              <a:r>
                <a:rPr lang="pt-BR" sz="1400" dirty="0" err="1" smtClean="0">
                  <a:solidFill>
                    <a:prstClr val="black"/>
                  </a:solidFill>
                  <a:latin typeface="Calibri"/>
                </a:rPr>
                <a:t>pure</a:t>
              </a:r>
              <a:r>
                <a:rPr lang="pt-BR" sz="1400" dirty="0" smtClean="0">
                  <a:solidFill>
                    <a:prstClr val="black"/>
                  </a:solidFill>
                  <a:latin typeface="Calibri"/>
                </a:rPr>
                <a:t> </a:t>
              </a:r>
              <a:r>
                <a:rPr lang="pt-BR" sz="1400" dirty="0" err="1" smtClean="0">
                  <a:solidFill>
                    <a:prstClr val="black"/>
                  </a:solidFill>
                  <a:latin typeface="Calibri"/>
                </a:rPr>
                <a:t>molecules</a:t>
              </a:r>
              <a:r>
                <a:rPr lang="pt-BR" sz="1400" dirty="0" smtClean="0">
                  <a:solidFill>
                    <a:prstClr val="black"/>
                  </a:solidFill>
                  <a:latin typeface="Calibri"/>
                </a:rPr>
                <a:t> </a:t>
              </a:r>
              <a:endParaRPr lang="pt-BR" sz="1400" dirty="0">
                <a:solidFill>
                  <a:prstClr val="black"/>
                </a:solidFill>
                <a:latin typeface="Calibri"/>
              </a:endParaRPr>
            </a:p>
          </p:txBody>
        </p:sp>
      </p:grpSp>
      <p:sp>
        <p:nvSpPr>
          <p:cNvPr id="10" name="CaixaDeTexto 9"/>
          <p:cNvSpPr txBox="1"/>
          <p:nvPr/>
        </p:nvSpPr>
        <p:spPr>
          <a:xfrm>
            <a:off x="5655078" y="1556795"/>
            <a:ext cx="2964329" cy="954107"/>
          </a:xfrm>
          <a:prstGeom prst="rect">
            <a:avLst/>
          </a:prstGeom>
          <a:noFill/>
        </p:spPr>
        <p:txBody>
          <a:bodyPr wrap="square" rtlCol="0">
            <a:spAutoFit/>
          </a:bodyPr>
          <a:lstStyle/>
          <a:p>
            <a:pPr algn="ct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Response</a:t>
            </a:r>
            <a:r>
              <a:rPr lang="pt-BR" sz="1400" dirty="0" smtClean="0">
                <a:solidFill>
                  <a:prstClr val="black"/>
                </a:solidFill>
                <a:latin typeface="Calibri"/>
              </a:rPr>
              <a:t> </a:t>
            </a:r>
            <a:r>
              <a:rPr lang="pt-BR" sz="1400" dirty="0" err="1" smtClean="0">
                <a:solidFill>
                  <a:prstClr val="black"/>
                </a:solidFill>
                <a:latin typeface="Calibri"/>
              </a:rPr>
              <a:t>regulators</a:t>
            </a:r>
            <a:r>
              <a:rPr lang="pt-BR" sz="1400" dirty="0" smtClean="0">
                <a:solidFill>
                  <a:prstClr val="black"/>
                </a:solidFill>
                <a:latin typeface="Calibri"/>
              </a:rPr>
              <a:t> </a:t>
            </a:r>
            <a:r>
              <a:rPr lang="pt-BR" sz="1400" dirty="0" err="1" smtClean="0">
                <a:solidFill>
                  <a:prstClr val="black"/>
                </a:solidFill>
                <a:latin typeface="Calibri"/>
              </a:rPr>
              <a:t>of</a:t>
            </a:r>
            <a:r>
              <a:rPr lang="pt-BR" sz="1400" dirty="0" smtClean="0">
                <a:solidFill>
                  <a:prstClr val="black"/>
                </a:solidFill>
                <a:latin typeface="Calibri"/>
              </a:rPr>
              <a:t> </a:t>
            </a:r>
            <a:r>
              <a:rPr lang="pt-BR" sz="1400" dirty="0" err="1" smtClean="0">
                <a:solidFill>
                  <a:prstClr val="black"/>
                </a:solidFill>
                <a:latin typeface="Calibri"/>
              </a:rPr>
              <a:t>Two</a:t>
            </a:r>
            <a:r>
              <a:rPr lang="pt-BR" sz="1400" dirty="0" smtClean="0">
                <a:solidFill>
                  <a:prstClr val="black"/>
                </a:solidFill>
                <a:latin typeface="Calibri"/>
              </a:rPr>
              <a:t> </a:t>
            </a:r>
            <a:r>
              <a:rPr lang="pt-BR" sz="1400" dirty="0" err="1" smtClean="0">
                <a:solidFill>
                  <a:prstClr val="black"/>
                </a:solidFill>
                <a:latin typeface="Calibri"/>
              </a:rPr>
              <a:t>Components</a:t>
            </a:r>
            <a:r>
              <a:rPr lang="pt-BR" sz="1400" dirty="0" smtClean="0">
                <a:solidFill>
                  <a:prstClr val="black"/>
                </a:solidFill>
                <a:latin typeface="Calibri"/>
              </a:rPr>
              <a:t> system (TCS);</a:t>
            </a:r>
          </a:p>
          <a:p>
            <a:pPr algn="ct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Other</a:t>
            </a:r>
            <a:r>
              <a:rPr lang="pt-BR" sz="1400" dirty="0" smtClean="0">
                <a:solidFill>
                  <a:prstClr val="black"/>
                </a:solidFill>
                <a:latin typeface="Calibri"/>
              </a:rPr>
              <a:t> </a:t>
            </a:r>
            <a:r>
              <a:rPr lang="pt-BR" sz="1400" dirty="0" err="1" smtClean="0">
                <a:solidFill>
                  <a:prstClr val="black"/>
                </a:solidFill>
                <a:latin typeface="Calibri"/>
              </a:rPr>
              <a:t>proteins</a:t>
            </a:r>
            <a:endParaRPr lang="pt-BR" sz="1400" dirty="0" smtClean="0">
              <a:solidFill>
                <a:prstClr val="black"/>
              </a:solidFill>
              <a:latin typeface="Calibri"/>
            </a:endParaRPr>
          </a:p>
          <a:p>
            <a:pPr algn="ctr" fontAlgn="auto">
              <a:spcBef>
                <a:spcPts val="0"/>
              </a:spcBef>
              <a:spcAft>
                <a:spcPts val="0"/>
              </a:spcAft>
              <a:buFont typeface="Arial" pitchFamily="34" charset="0"/>
              <a:buChar char="•"/>
            </a:pPr>
            <a:endParaRPr lang="pt-BR" sz="1400" dirty="0">
              <a:solidFill>
                <a:prstClr val="black"/>
              </a:solidFill>
              <a:latin typeface="Calibri"/>
            </a:endParaRPr>
          </a:p>
        </p:txBody>
      </p:sp>
      <p:sp>
        <p:nvSpPr>
          <p:cNvPr id="11" name="CaixaDeTexto 10"/>
          <p:cNvSpPr txBox="1"/>
          <p:nvPr/>
        </p:nvSpPr>
        <p:spPr>
          <a:xfrm>
            <a:off x="6669192" y="3717032"/>
            <a:ext cx="2964329" cy="738664"/>
          </a:xfrm>
          <a:prstGeom prst="rect">
            <a:avLst/>
          </a:prstGeom>
          <a:noFill/>
        </p:spPr>
        <p:txBody>
          <a:bodyPr wrap="square" rtlCol="0">
            <a:spAutoFit/>
          </a:bodyPr>
          <a:lstStyle/>
          <a:p>
            <a:pPr algn="ct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Response</a:t>
            </a:r>
            <a:r>
              <a:rPr lang="pt-BR" sz="1400" dirty="0" smtClean="0">
                <a:solidFill>
                  <a:prstClr val="black"/>
                </a:solidFill>
                <a:latin typeface="Calibri"/>
              </a:rPr>
              <a:t> </a:t>
            </a:r>
            <a:r>
              <a:rPr lang="pt-BR" sz="1400" dirty="0" err="1" smtClean="0">
                <a:solidFill>
                  <a:prstClr val="black"/>
                </a:solidFill>
                <a:latin typeface="Calibri"/>
              </a:rPr>
              <a:t>regulators</a:t>
            </a:r>
            <a:r>
              <a:rPr lang="pt-BR" sz="1400" dirty="0" smtClean="0">
                <a:solidFill>
                  <a:prstClr val="black"/>
                </a:solidFill>
                <a:latin typeface="Calibri"/>
              </a:rPr>
              <a:t> </a:t>
            </a:r>
            <a:r>
              <a:rPr lang="pt-BR" sz="1400" dirty="0" err="1" smtClean="0">
                <a:solidFill>
                  <a:prstClr val="black"/>
                </a:solidFill>
                <a:latin typeface="Calibri"/>
              </a:rPr>
              <a:t>of</a:t>
            </a:r>
            <a:r>
              <a:rPr lang="pt-BR" sz="1400" dirty="0" smtClean="0">
                <a:solidFill>
                  <a:prstClr val="black"/>
                </a:solidFill>
                <a:latin typeface="Calibri"/>
              </a:rPr>
              <a:t>  TCS;</a:t>
            </a:r>
          </a:p>
          <a:p>
            <a:pPr algn="ct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Transcription</a:t>
            </a:r>
            <a:r>
              <a:rPr lang="pt-BR" sz="1400" dirty="0" smtClean="0">
                <a:solidFill>
                  <a:prstClr val="black"/>
                </a:solidFill>
                <a:latin typeface="Calibri"/>
              </a:rPr>
              <a:t> </a:t>
            </a:r>
            <a:r>
              <a:rPr lang="pt-BR" sz="1400" dirty="0" err="1" smtClean="0">
                <a:solidFill>
                  <a:prstClr val="black"/>
                </a:solidFill>
                <a:latin typeface="Calibri"/>
              </a:rPr>
              <a:t>factors</a:t>
            </a:r>
            <a:r>
              <a:rPr lang="pt-BR" sz="1400" dirty="0" smtClean="0">
                <a:solidFill>
                  <a:prstClr val="black"/>
                </a:solidFill>
                <a:latin typeface="Calibri"/>
              </a:rPr>
              <a:t>;</a:t>
            </a:r>
          </a:p>
          <a:p>
            <a:pPr algn="ctr" fontAlgn="auto">
              <a:spcBef>
                <a:spcPts val="0"/>
              </a:spcBef>
              <a:spcAft>
                <a:spcPts val="0"/>
              </a:spcAft>
              <a:buFont typeface="Arial" pitchFamily="34" charset="0"/>
              <a:buChar char="•"/>
            </a:pPr>
            <a:r>
              <a:rPr lang="pt-BR" sz="1400" dirty="0" smtClean="0">
                <a:solidFill>
                  <a:prstClr val="black"/>
                </a:solidFill>
                <a:latin typeface="Calibri"/>
              </a:rPr>
              <a:t> </a:t>
            </a:r>
            <a:r>
              <a:rPr lang="pt-BR" sz="1400" dirty="0" err="1" smtClean="0">
                <a:solidFill>
                  <a:prstClr val="black"/>
                </a:solidFill>
                <a:latin typeface="Calibri"/>
              </a:rPr>
              <a:t>Other</a:t>
            </a:r>
            <a:r>
              <a:rPr lang="pt-BR" sz="1400" dirty="0" smtClean="0">
                <a:solidFill>
                  <a:prstClr val="black"/>
                </a:solidFill>
                <a:latin typeface="Calibri"/>
              </a:rPr>
              <a:t> </a:t>
            </a:r>
            <a:r>
              <a:rPr lang="pt-BR" sz="1400" dirty="0" err="1" smtClean="0">
                <a:solidFill>
                  <a:prstClr val="black"/>
                </a:solidFill>
                <a:latin typeface="Calibri"/>
              </a:rPr>
              <a:t>proteins</a:t>
            </a:r>
            <a:endParaRPr lang="pt-BR" sz="1400" dirty="0">
              <a:solidFill>
                <a:prstClr val="black"/>
              </a:solidFill>
              <a:latin typeface="Calibri"/>
            </a:endParaRPr>
          </a:p>
        </p:txBody>
      </p:sp>
      <p:pic>
        <p:nvPicPr>
          <p:cNvPr id="13" name="Imagem 12" descr="LEMiMo claro.png"/>
          <p:cNvPicPr>
            <a:picLocks noChangeAspect="1"/>
          </p:cNvPicPr>
          <p:nvPr/>
        </p:nvPicPr>
        <p:blipFill>
          <a:blip r:embed="rId4" cstate="print"/>
          <a:stretch>
            <a:fillRect/>
          </a:stretch>
        </p:blipFill>
        <p:spPr>
          <a:xfrm>
            <a:off x="2987223" y="3413760"/>
            <a:ext cx="3915995" cy="2088232"/>
          </a:xfrm>
          <a:prstGeom prst="rect">
            <a:avLst/>
          </a:prstGeom>
        </p:spPr>
      </p:pic>
      <p:sp>
        <p:nvSpPr>
          <p:cNvPr id="6" name="Título 1"/>
          <p:cNvSpPr txBox="1">
            <a:spLocks/>
          </p:cNvSpPr>
          <p:nvPr/>
        </p:nvSpPr>
        <p:spPr>
          <a:xfrm>
            <a:off x="0" y="188640"/>
            <a:ext cx="9906000" cy="1143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pt-BR" sz="6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L</a:t>
            </a:r>
            <a:r>
              <a:rPr lang="pt-BR"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aboratório</a:t>
            </a:r>
            <a:r>
              <a:rPr lang="pt-BR"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 de </a:t>
            </a:r>
            <a:r>
              <a:rPr lang="pt-BR" sz="60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E</a:t>
            </a:r>
            <a:r>
              <a:rPr lang="pt-BR" sz="36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pidemiologi</a:t>
            </a:r>
            <a:r>
              <a:rPr lang="pt-BR"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a</a:t>
            </a:r>
            <a:r>
              <a:rPr lang="pt-BR"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 e </a:t>
            </a:r>
            <a:r>
              <a:rPr lang="pt-BR" sz="6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Mi</a:t>
            </a:r>
            <a:r>
              <a:rPr lang="pt-BR"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crobiologia</a:t>
            </a:r>
            <a:r>
              <a:rPr lang="pt-BR"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 </a:t>
            </a:r>
            <a:r>
              <a:rPr lang="pt-BR" sz="6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Mo</a:t>
            </a:r>
            <a:r>
              <a:rPr lang="pt-BR"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lecular</a:t>
            </a:r>
            <a:endParaRPr lang="pt-BR"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endParaRPr>
          </a:p>
        </p:txBody>
      </p:sp>
      <p:sp>
        <p:nvSpPr>
          <p:cNvPr id="14" name="CaixaDeTexto 13"/>
          <p:cNvSpPr txBox="1"/>
          <p:nvPr/>
        </p:nvSpPr>
        <p:spPr>
          <a:xfrm>
            <a:off x="350489" y="1628801"/>
            <a:ext cx="3042338"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18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Profa</a:t>
            </a:r>
            <a:r>
              <a:rPr lang="pt-BR" sz="1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 Dra. </a:t>
            </a:r>
            <a:r>
              <a:rPr lang="pt-BR" sz="1800" b="1"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Ilana</a:t>
            </a:r>
            <a:r>
              <a:rPr lang="pt-BR" sz="1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rPr>
              <a:t> Camargo</a:t>
            </a:r>
            <a:endParaRPr lang="pt-BR" sz="1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Bradley Hand ITC" pitchFamily="66" charset="0"/>
            </a:endParaRPr>
          </a:p>
        </p:txBody>
      </p:sp>
      <p:grpSp>
        <p:nvGrpSpPr>
          <p:cNvPr id="12" name="Grupo 11"/>
          <p:cNvGrpSpPr/>
          <p:nvPr/>
        </p:nvGrpSpPr>
        <p:grpSpPr>
          <a:xfrm>
            <a:off x="1" y="3429000"/>
            <a:ext cx="4094905" cy="1826880"/>
            <a:chOff x="0" y="3429000"/>
            <a:chExt cx="3779912" cy="1826880"/>
          </a:xfrm>
        </p:grpSpPr>
        <p:pic>
          <p:nvPicPr>
            <p:cNvPr id="1026" name="Picture 2"/>
            <p:cNvPicPr>
              <a:picLocks noChangeAspect="1" noChangeArrowheads="1"/>
            </p:cNvPicPr>
            <p:nvPr/>
          </p:nvPicPr>
          <p:blipFill>
            <a:blip r:embed="rId5" cstate="print"/>
            <a:srcRect r="39789"/>
            <a:stretch>
              <a:fillRect/>
            </a:stretch>
          </p:blipFill>
          <p:spPr bwMode="auto">
            <a:xfrm>
              <a:off x="0" y="3429000"/>
              <a:ext cx="1763688" cy="1826880"/>
            </a:xfrm>
            <a:prstGeom prst="rect">
              <a:avLst/>
            </a:prstGeom>
            <a:noFill/>
            <a:ln w="9525">
              <a:noFill/>
              <a:miter lim="800000"/>
              <a:headEnd/>
              <a:tailEnd/>
            </a:ln>
          </p:spPr>
        </p:pic>
        <p:sp>
          <p:nvSpPr>
            <p:cNvPr id="8" name="CaixaDeTexto 7"/>
            <p:cNvSpPr txBox="1"/>
            <p:nvPr/>
          </p:nvSpPr>
          <p:spPr>
            <a:xfrm>
              <a:off x="1187624" y="3861048"/>
              <a:ext cx="2592288" cy="1384995"/>
            </a:xfrm>
            <a:prstGeom prst="rect">
              <a:avLst/>
            </a:prstGeom>
            <a:noFill/>
          </p:spPr>
          <p:txBody>
            <a:bodyPr wrap="square" rtlCol="0">
              <a:spAutoFit/>
            </a:bodyPr>
            <a:lstStyle/>
            <a:p>
              <a:pPr marL="92075" indent="-92075" fontAlgn="auto">
                <a:lnSpc>
                  <a:spcPct val="150000"/>
                </a:lnSpc>
                <a:spcBef>
                  <a:spcPts val="0"/>
                </a:spcBef>
                <a:spcAft>
                  <a:spcPts val="0"/>
                </a:spcAft>
                <a:buFont typeface="Arial" pitchFamily="34" charset="0"/>
                <a:buChar char="•"/>
              </a:pPr>
              <a:r>
                <a:rPr lang="pt-BR" sz="1400" b="1" dirty="0" smtClean="0">
                  <a:solidFill>
                    <a:prstClr val="black"/>
                  </a:solidFill>
                  <a:latin typeface="Calibri"/>
                </a:rPr>
                <a:t>Molecular </a:t>
              </a:r>
              <a:r>
                <a:rPr lang="pt-BR" sz="1400" b="1" dirty="0" err="1" smtClean="0">
                  <a:solidFill>
                    <a:prstClr val="black"/>
                  </a:solidFill>
                  <a:latin typeface="Calibri"/>
                </a:rPr>
                <a:t>typing</a:t>
              </a:r>
              <a:r>
                <a:rPr lang="pt-BR" sz="1400" b="1" dirty="0" smtClean="0">
                  <a:solidFill>
                    <a:prstClr val="black"/>
                  </a:solidFill>
                  <a:latin typeface="Calibri"/>
                </a:rPr>
                <a:t> for </a:t>
              </a:r>
              <a:r>
                <a:rPr lang="pt-BR" sz="1400" b="1" dirty="0" err="1" smtClean="0">
                  <a:solidFill>
                    <a:prstClr val="black"/>
                  </a:solidFill>
                  <a:latin typeface="Calibri"/>
                </a:rPr>
                <a:t>outbreak</a:t>
              </a:r>
              <a:r>
                <a:rPr lang="pt-BR" sz="1400" b="1" dirty="0" smtClean="0">
                  <a:solidFill>
                    <a:prstClr val="black"/>
                  </a:solidFill>
                  <a:latin typeface="Calibri"/>
                </a:rPr>
                <a:t> </a:t>
              </a:r>
              <a:r>
                <a:rPr lang="pt-BR" sz="1400" b="1" dirty="0" err="1" smtClean="0">
                  <a:solidFill>
                    <a:prstClr val="black"/>
                  </a:solidFill>
                  <a:latin typeface="Calibri"/>
                </a:rPr>
                <a:t>detection</a:t>
              </a:r>
              <a:r>
                <a:rPr lang="pt-BR" sz="1400" b="1" dirty="0" smtClean="0">
                  <a:solidFill>
                    <a:prstClr val="black"/>
                  </a:solidFill>
                  <a:latin typeface="Calibri"/>
                </a:rPr>
                <a:t>;</a:t>
              </a:r>
            </a:p>
            <a:p>
              <a:pPr marL="92075" indent="-92075" fontAlgn="auto">
                <a:lnSpc>
                  <a:spcPct val="150000"/>
                </a:lnSpc>
                <a:spcBef>
                  <a:spcPts val="0"/>
                </a:spcBef>
                <a:spcAft>
                  <a:spcPts val="0"/>
                </a:spcAft>
                <a:buFont typeface="Arial" pitchFamily="34" charset="0"/>
                <a:buChar char="•"/>
              </a:pPr>
              <a:r>
                <a:rPr lang="pt-BR" sz="1400" b="1" dirty="0" err="1" smtClean="0">
                  <a:solidFill>
                    <a:prstClr val="black"/>
                  </a:solidFill>
                  <a:latin typeface="Calibri"/>
                </a:rPr>
                <a:t>Susceptible</a:t>
              </a:r>
              <a:r>
                <a:rPr lang="pt-BR" sz="1400" b="1" dirty="0" smtClean="0">
                  <a:solidFill>
                    <a:prstClr val="black"/>
                  </a:solidFill>
                  <a:latin typeface="Calibri"/>
                </a:rPr>
                <a:t> </a:t>
              </a:r>
              <a:r>
                <a:rPr lang="pt-BR" sz="1400" b="1" dirty="0" err="1" smtClean="0">
                  <a:solidFill>
                    <a:prstClr val="black"/>
                  </a:solidFill>
                  <a:latin typeface="Calibri"/>
                </a:rPr>
                <a:t>profile</a:t>
              </a:r>
              <a:endParaRPr lang="pt-BR" sz="1400" b="1" dirty="0" smtClean="0">
                <a:solidFill>
                  <a:prstClr val="black"/>
                </a:solidFill>
                <a:latin typeface="Calibri"/>
              </a:endParaRPr>
            </a:p>
            <a:p>
              <a:pPr marL="92075" indent="-92075" fontAlgn="auto">
                <a:lnSpc>
                  <a:spcPct val="150000"/>
                </a:lnSpc>
                <a:spcBef>
                  <a:spcPts val="0"/>
                </a:spcBef>
                <a:spcAft>
                  <a:spcPts val="0"/>
                </a:spcAft>
                <a:buFont typeface="Arial" pitchFamily="34" charset="0"/>
                <a:buChar char="•"/>
              </a:pPr>
              <a:r>
                <a:rPr lang="pt-BR" sz="1400" b="1" dirty="0" err="1" smtClean="0">
                  <a:solidFill>
                    <a:prstClr val="black"/>
                  </a:solidFill>
                  <a:latin typeface="Calibri"/>
                </a:rPr>
                <a:t>Virulence</a:t>
              </a:r>
              <a:r>
                <a:rPr lang="pt-BR" sz="1400" b="1" dirty="0" smtClean="0">
                  <a:solidFill>
                    <a:prstClr val="black"/>
                  </a:solidFill>
                  <a:latin typeface="Calibri"/>
                </a:rPr>
                <a:t> </a:t>
              </a:r>
              <a:r>
                <a:rPr lang="pt-BR" sz="1400" b="1" dirty="0" err="1" smtClean="0">
                  <a:solidFill>
                    <a:prstClr val="black"/>
                  </a:solidFill>
                  <a:latin typeface="Calibri"/>
                </a:rPr>
                <a:t>profile</a:t>
              </a:r>
              <a:endParaRPr lang="pt-BR" sz="1400" b="1" dirty="0">
                <a:solidFill>
                  <a:prstClr val="black"/>
                </a:solidFill>
                <a:latin typeface="Calibri"/>
              </a:endParaRPr>
            </a:p>
          </p:txBody>
        </p:sp>
      </p:grpSp>
      <p:graphicFrame>
        <p:nvGraphicFramePr>
          <p:cNvPr id="7" name="Espaço Reservado para Conteúdo 3"/>
          <p:cNvGraphicFramePr>
            <a:graphicFrameLocks/>
          </p:cNvGraphicFramePr>
          <p:nvPr/>
        </p:nvGraphicFramePr>
        <p:xfrm>
          <a:off x="562103" y="1268760"/>
          <a:ext cx="8915400" cy="58052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577837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56767"/>
          <a:stretch>
            <a:fillRect/>
          </a:stretch>
        </p:blipFill>
        <p:spPr bwMode="auto">
          <a:xfrm>
            <a:off x="1" y="116632"/>
            <a:ext cx="7735629" cy="324036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158801" y="3255522"/>
            <a:ext cx="6525406" cy="3602478"/>
          </a:xfrm>
          <a:prstGeom prst="rect">
            <a:avLst/>
          </a:prstGeom>
          <a:noFill/>
          <a:ln w="9525">
            <a:noFill/>
            <a:miter lim="800000"/>
            <a:headEnd/>
            <a:tailEnd/>
          </a:ln>
        </p:spPr>
      </p:pic>
      <p:pic>
        <p:nvPicPr>
          <p:cNvPr id="7" name="Imagem 6" descr="LEMiMo claro.png"/>
          <p:cNvPicPr>
            <a:picLocks noChangeAspect="1"/>
          </p:cNvPicPr>
          <p:nvPr/>
        </p:nvPicPr>
        <p:blipFill>
          <a:blip r:embed="rId5" cstate="print"/>
          <a:stretch>
            <a:fillRect/>
          </a:stretch>
        </p:blipFill>
        <p:spPr>
          <a:xfrm>
            <a:off x="194472" y="5141398"/>
            <a:ext cx="2730304" cy="1455954"/>
          </a:xfrm>
          <a:prstGeom prst="rect">
            <a:avLst/>
          </a:prstGeom>
        </p:spPr>
      </p:pic>
      <p:pic>
        <p:nvPicPr>
          <p:cNvPr id="8" name="Picture 3" descr="C:\Users\Thaís\Google Drive\dissertação\apresentação\P1260493.JPG"/>
          <p:cNvPicPr>
            <a:picLocks noChangeAspect="1" noChangeArrowheads="1"/>
          </p:cNvPicPr>
          <p:nvPr/>
        </p:nvPicPr>
        <p:blipFill>
          <a:blip r:embed="rId6" cstate="print">
            <a:extLst>
              <a:ext uri="{28A0092B-C50C-407E-A947-70E740481C1C}">
                <a14:useLocalDpi xmlns:a14="http://schemas.microsoft.com/office/drawing/2010/main" val="0"/>
              </a:ext>
            </a:extLst>
          </a:blip>
          <a:srcRect l="27075" t="13348" r="20961" b="10998"/>
          <a:stretch>
            <a:fillRect/>
          </a:stretch>
        </p:blipFill>
        <p:spPr bwMode="auto">
          <a:xfrm>
            <a:off x="8392503" y="836713"/>
            <a:ext cx="1170130" cy="2096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haís\Google Drive\dissertação\apresentação\P1260494.JPG"/>
          <p:cNvPicPr>
            <a:picLocks noChangeAspect="1" noChangeArrowheads="1"/>
          </p:cNvPicPr>
          <p:nvPr/>
        </p:nvPicPr>
        <p:blipFill>
          <a:blip r:embed="rId7" cstate="print">
            <a:extLst>
              <a:ext uri="{28A0092B-C50C-407E-A947-70E740481C1C}">
                <a14:useLocalDpi xmlns:a14="http://schemas.microsoft.com/office/drawing/2010/main" val="0"/>
              </a:ext>
            </a:extLst>
          </a:blip>
          <a:srcRect l="21484" r="14062" b="6030"/>
          <a:stretch>
            <a:fillRect/>
          </a:stretch>
        </p:blipFill>
        <p:spPr bwMode="auto">
          <a:xfrm>
            <a:off x="6981225" y="836715"/>
            <a:ext cx="1168473" cy="2096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633257" y="1754909"/>
            <a:ext cx="184666" cy="369332"/>
          </a:xfrm>
          <a:prstGeom prst="rect">
            <a:avLst/>
          </a:prstGeom>
          <a:noFill/>
        </p:spPr>
        <p:txBody>
          <a:bodyPr wrap="none" rtlCol="0">
            <a:spAutoFit/>
          </a:bodyPr>
          <a:lstStyle/>
          <a:p>
            <a:pPr fontAlgn="auto">
              <a:spcBef>
                <a:spcPts val="0"/>
              </a:spcBef>
              <a:spcAft>
                <a:spcPts val="0"/>
              </a:spcAft>
            </a:pPr>
            <a:endParaRPr lang="en-US" sz="1800" dirty="0">
              <a:solidFill>
                <a:prstClr val="black"/>
              </a:solidFill>
              <a:latin typeface="Calibri"/>
            </a:endParaRPr>
          </a:p>
        </p:txBody>
      </p:sp>
    </p:spTree>
    <p:extLst>
      <p:ext uri="{BB962C8B-B14F-4D97-AF65-F5344CB8AC3E}">
        <p14:creationId xmlns:p14="http://schemas.microsoft.com/office/powerpoint/2010/main" val="32449278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4294967295"/>
          </p:nvPr>
        </p:nvSpPr>
        <p:spPr>
          <a:xfrm>
            <a:off x="560388" y="746125"/>
            <a:ext cx="8602662" cy="5715000"/>
          </a:xfrm>
        </p:spPr>
        <p:txBody>
          <a:bodyPr/>
          <a:lstStyle/>
          <a:p>
            <a:pPr algn="just">
              <a:buFontTx/>
              <a:buNone/>
            </a:pPr>
            <a:endParaRPr lang="en-US" dirty="0" smtClean="0"/>
          </a:p>
          <a:p>
            <a:r>
              <a:rPr lang="en-US" b="1" dirty="0" smtClean="0"/>
              <a:t>Nonlinear optics of polymers and organic materials, including biological systems;</a:t>
            </a:r>
            <a:endParaRPr lang="pt-BR" b="1" dirty="0" smtClean="0"/>
          </a:p>
          <a:p>
            <a:r>
              <a:rPr lang="en-US" b="1" dirty="0" err="1" smtClean="0">
                <a:solidFill>
                  <a:srgbClr val="0099FF"/>
                </a:solidFill>
              </a:rPr>
              <a:t>Femtosecond</a:t>
            </a:r>
            <a:r>
              <a:rPr lang="en-US" b="1" dirty="0" smtClean="0">
                <a:solidFill>
                  <a:srgbClr val="0099FF"/>
                </a:solidFill>
              </a:rPr>
              <a:t> laser micromachining and </a:t>
            </a:r>
            <a:r>
              <a:rPr lang="en-US" b="1" dirty="0" err="1" smtClean="0">
                <a:solidFill>
                  <a:srgbClr val="0099FF"/>
                </a:solidFill>
              </a:rPr>
              <a:t>microfabrication</a:t>
            </a:r>
            <a:r>
              <a:rPr lang="en-US" b="1" dirty="0" smtClean="0">
                <a:solidFill>
                  <a:srgbClr val="0099FF"/>
                </a:solidFill>
              </a:rPr>
              <a:t>;</a:t>
            </a:r>
            <a:endParaRPr lang="pt-BR" b="1" dirty="0" smtClean="0">
              <a:solidFill>
                <a:srgbClr val="0099FF"/>
              </a:solidFill>
            </a:endParaRPr>
          </a:p>
          <a:p>
            <a:r>
              <a:rPr lang="en-US" b="1" dirty="0" smtClean="0"/>
              <a:t>Radiation-matter interaction in cavities with trapped atoms;</a:t>
            </a:r>
            <a:endParaRPr lang="pt-BR" b="1" dirty="0" smtClean="0"/>
          </a:p>
          <a:p>
            <a:r>
              <a:rPr lang="en-US" b="1" dirty="0" smtClean="0">
                <a:solidFill>
                  <a:srgbClr val="0099FF"/>
                </a:solidFill>
              </a:rPr>
              <a:t>Spectroscopy of ultra-fast phenomena;</a:t>
            </a:r>
            <a:endParaRPr lang="pt-BR" b="1" dirty="0" smtClean="0">
              <a:solidFill>
                <a:srgbClr val="0099FF"/>
              </a:solidFill>
            </a:endParaRPr>
          </a:p>
          <a:p>
            <a:r>
              <a:rPr lang="en-US" b="1" dirty="0" smtClean="0"/>
              <a:t>Mechanisms for optical storage and formation of surface-relief gratings.</a:t>
            </a:r>
            <a:endParaRPr lang="pt-BR" b="1" dirty="0" smtClean="0"/>
          </a:p>
          <a:p>
            <a:pPr algn="just">
              <a:buFontTx/>
              <a:buNone/>
            </a:pPr>
            <a:endParaRPr lang="pt-BR" b="1" dirty="0" smtClean="0"/>
          </a:p>
        </p:txBody>
      </p:sp>
      <p:sp>
        <p:nvSpPr>
          <p:cNvPr id="302083" name="Text Box 3"/>
          <p:cNvSpPr txBox="1">
            <a:spLocks noChangeArrowheads="1"/>
          </p:cNvSpPr>
          <p:nvPr/>
        </p:nvSpPr>
        <p:spPr bwMode="auto">
          <a:xfrm>
            <a:off x="4821446" y="0"/>
            <a:ext cx="4573255" cy="677108"/>
          </a:xfrm>
          <a:prstGeom prst="rect">
            <a:avLst/>
          </a:prstGeom>
          <a:noFill/>
          <a:ln w="9525">
            <a:noFill/>
            <a:miter lim="800000"/>
            <a:headEnd/>
            <a:tailEnd/>
          </a:ln>
          <a:effectLst/>
        </p:spPr>
        <p:txBody>
          <a:bodyPr wrap="none">
            <a:spAutoFit/>
          </a:bodyPr>
          <a:lstStyle/>
          <a:p>
            <a:pPr algn="ctr" eaLnBrk="0" hangingPunct="0">
              <a:defRPr/>
            </a:pPr>
            <a:r>
              <a:rPr lang="en-US" sz="3800" b="1" i="1" dirty="0">
                <a:solidFill>
                  <a:schemeClr val="accent2"/>
                </a:solidFill>
                <a:effectLst>
                  <a:outerShdw blurRad="38100" dist="38100" dir="2700000" algn="tl">
                    <a:srgbClr val="C0C0C0"/>
                  </a:outerShdw>
                </a:effectLst>
              </a:rPr>
              <a:t>Optics and photonics</a:t>
            </a:r>
            <a:endParaRPr lang="pt-BR" sz="3800" b="1" i="1" dirty="0">
              <a:solidFill>
                <a:schemeClr val="accent2"/>
              </a:solidFill>
              <a:effectLst>
                <a:outerShdw blurRad="38100" dist="38100" dir="2700000" algn="tl">
                  <a:srgbClr val="C0C0C0"/>
                </a:outerShdw>
              </a:effectLst>
            </a:endParaRPr>
          </a:p>
        </p:txBody>
      </p:sp>
      <p:sp>
        <p:nvSpPr>
          <p:cNvPr id="79876" name="Rectangle 5"/>
          <p:cNvSpPr>
            <a:spLocks noChangeArrowheads="1"/>
          </p:cNvSpPr>
          <p:nvPr/>
        </p:nvSpPr>
        <p:spPr bwMode="auto">
          <a:xfrm>
            <a:off x="415929" y="1125538"/>
            <a:ext cx="8929688" cy="5256212"/>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m 9" descr="DSC00450.JPG"/>
          <p:cNvPicPr>
            <a:picLocks noChangeAspect="1"/>
          </p:cNvPicPr>
          <p:nvPr/>
        </p:nvPicPr>
        <p:blipFill>
          <a:blip r:embed="rId2" cstate="print"/>
          <a:srcRect l="2412" t="9538" r="4868" b="28455"/>
          <a:stretch>
            <a:fillRect/>
          </a:stretch>
        </p:blipFill>
        <p:spPr bwMode="auto">
          <a:xfrm>
            <a:off x="414374" y="1255713"/>
            <a:ext cx="4568825" cy="2114550"/>
          </a:xfrm>
          <a:prstGeom prst="rect">
            <a:avLst/>
          </a:prstGeom>
          <a:noFill/>
          <a:ln w="9525">
            <a:noFill/>
            <a:miter lim="800000"/>
            <a:headEnd/>
            <a:tailEnd/>
          </a:ln>
        </p:spPr>
      </p:pic>
      <p:sp>
        <p:nvSpPr>
          <p:cNvPr id="80899" name="CaixaDeTexto 4"/>
          <p:cNvSpPr txBox="1">
            <a:spLocks noChangeArrowheads="1"/>
          </p:cNvSpPr>
          <p:nvPr/>
        </p:nvSpPr>
        <p:spPr bwMode="auto">
          <a:xfrm>
            <a:off x="2698751" y="241300"/>
            <a:ext cx="7253658" cy="40011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rPr>
              <a:t>Femtosecond laser </a:t>
            </a:r>
            <a:r>
              <a:rPr lang="en-US" sz="2000" b="1" dirty="0" err="1">
                <a:solidFill>
                  <a:srgbClr val="000000"/>
                </a:solidFill>
                <a:latin typeface="Arial" pitchFamily="34" charset="0"/>
              </a:rPr>
              <a:t>microstructuring</a:t>
            </a:r>
            <a:r>
              <a:rPr lang="en-US" sz="2000" b="1" dirty="0">
                <a:solidFill>
                  <a:srgbClr val="000000"/>
                </a:solidFill>
                <a:latin typeface="Arial" pitchFamily="34" charset="0"/>
              </a:rPr>
              <a:t> and </a:t>
            </a:r>
            <a:r>
              <a:rPr lang="en-US" sz="2000" b="1" dirty="0" err="1">
                <a:solidFill>
                  <a:srgbClr val="000000"/>
                </a:solidFill>
                <a:latin typeface="Arial" pitchFamily="34" charset="0"/>
              </a:rPr>
              <a:t>microfabrication</a:t>
            </a:r>
            <a:endParaRPr lang="en-US" sz="2000" b="1" dirty="0">
              <a:solidFill>
                <a:srgbClr val="000000"/>
              </a:solidFill>
              <a:latin typeface="Arial" pitchFamily="34" charset="0"/>
            </a:endParaRPr>
          </a:p>
        </p:txBody>
      </p:sp>
      <p:sp>
        <p:nvSpPr>
          <p:cNvPr id="80900" name="CaixaDeTexto 3"/>
          <p:cNvSpPr txBox="1">
            <a:spLocks noChangeArrowheads="1"/>
          </p:cNvSpPr>
          <p:nvPr/>
        </p:nvSpPr>
        <p:spPr bwMode="auto">
          <a:xfrm>
            <a:off x="222250" y="641350"/>
            <a:ext cx="4922838" cy="584200"/>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fs-laser pulses are used to induce material modification through nonlinear optical processes </a:t>
            </a:r>
          </a:p>
        </p:txBody>
      </p:sp>
      <p:pic>
        <p:nvPicPr>
          <p:cNvPr id="7" name="Picture 2"/>
          <p:cNvPicPr>
            <a:picLocks noChangeAspect="1" noChangeArrowheads="1"/>
          </p:cNvPicPr>
          <p:nvPr/>
        </p:nvPicPr>
        <p:blipFill>
          <a:blip r:embed="rId3" cstate="print">
            <a:duotone>
              <a:prstClr val="black"/>
              <a:srgbClr val="008000">
                <a:tint val="45000"/>
                <a:satMod val="400000"/>
              </a:srgbClr>
            </a:duotone>
          </a:blip>
          <a:srcRect l="6477" t="5332"/>
          <a:stretch>
            <a:fillRect/>
          </a:stretch>
        </p:blipFill>
        <p:spPr bwMode="auto">
          <a:xfrm>
            <a:off x="5514903" y="955351"/>
            <a:ext cx="2266441" cy="1937981"/>
          </a:xfrm>
          <a:prstGeom prst="rect">
            <a:avLst/>
          </a:prstGeom>
          <a:noFill/>
          <a:ln w="9525">
            <a:noFill/>
            <a:miter lim="800000"/>
            <a:headEnd/>
            <a:tailEnd/>
          </a:ln>
          <a:effectLst/>
        </p:spPr>
      </p:pic>
      <p:sp>
        <p:nvSpPr>
          <p:cNvPr id="80902" name="CaixaDeTexto 7"/>
          <p:cNvSpPr txBox="1">
            <a:spLocks noChangeArrowheads="1"/>
          </p:cNvSpPr>
          <p:nvPr/>
        </p:nvSpPr>
        <p:spPr bwMode="auto">
          <a:xfrm>
            <a:off x="7762875" y="1108075"/>
            <a:ext cx="2084388" cy="1570038"/>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3D microstructures fabricated by two-photon polymerization, aiming at photonic applications</a:t>
            </a:r>
          </a:p>
        </p:txBody>
      </p:sp>
      <p:pic>
        <p:nvPicPr>
          <p:cNvPr id="80903" name="Imagem 8" descr="1016173510_5.jpg"/>
          <p:cNvPicPr>
            <a:picLocks noChangeAspect="1"/>
          </p:cNvPicPr>
          <p:nvPr/>
        </p:nvPicPr>
        <p:blipFill>
          <a:blip r:embed="rId4" cstate="print"/>
          <a:srcRect l="14066" t="36526" r="43398" b="33025"/>
          <a:stretch>
            <a:fillRect/>
          </a:stretch>
        </p:blipFill>
        <p:spPr bwMode="auto">
          <a:xfrm>
            <a:off x="7156493" y="3043238"/>
            <a:ext cx="2424113" cy="1092200"/>
          </a:xfrm>
          <a:prstGeom prst="rect">
            <a:avLst/>
          </a:prstGeom>
          <a:noFill/>
          <a:ln w="9525">
            <a:noFill/>
            <a:miter lim="800000"/>
            <a:headEnd/>
            <a:tailEnd/>
          </a:ln>
        </p:spPr>
      </p:pic>
      <p:pic>
        <p:nvPicPr>
          <p:cNvPr id="80904" name="Imagem 10" descr="old34-g.jpg"/>
          <p:cNvPicPr>
            <a:picLocks noChangeAspect="1"/>
          </p:cNvPicPr>
          <p:nvPr/>
        </p:nvPicPr>
        <p:blipFill>
          <a:blip r:embed="rId5" cstate="print"/>
          <a:srcRect/>
          <a:stretch>
            <a:fillRect/>
          </a:stretch>
        </p:blipFill>
        <p:spPr bwMode="auto">
          <a:xfrm>
            <a:off x="147642" y="3590925"/>
            <a:ext cx="1800225" cy="2406650"/>
          </a:xfrm>
          <a:prstGeom prst="rect">
            <a:avLst/>
          </a:prstGeom>
          <a:noFill/>
          <a:ln w="9525">
            <a:noFill/>
            <a:miter lim="800000"/>
            <a:headEnd/>
            <a:tailEnd/>
          </a:ln>
        </p:spPr>
      </p:pic>
      <p:sp>
        <p:nvSpPr>
          <p:cNvPr id="80905" name="CaixaDeTexto 11"/>
          <p:cNvSpPr txBox="1">
            <a:spLocks noChangeArrowheads="1"/>
          </p:cNvSpPr>
          <p:nvPr/>
        </p:nvSpPr>
        <p:spPr bwMode="auto">
          <a:xfrm>
            <a:off x="6862763" y="4113213"/>
            <a:ext cx="2984500" cy="584200"/>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fluorescent  microstructure excited by a silica nanowire. </a:t>
            </a:r>
          </a:p>
        </p:txBody>
      </p:sp>
      <p:sp>
        <p:nvSpPr>
          <p:cNvPr id="80906" name="Retângulo 12"/>
          <p:cNvSpPr>
            <a:spLocks noChangeArrowheads="1"/>
          </p:cNvSpPr>
          <p:nvPr/>
        </p:nvSpPr>
        <p:spPr bwMode="auto">
          <a:xfrm>
            <a:off x="58738" y="6280230"/>
            <a:ext cx="4953000" cy="523875"/>
          </a:xfrm>
          <a:prstGeom prst="rect">
            <a:avLst/>
          </a:prstGeom>
          <a:noFill/>
          <a:ln w="9525">
            <a:noFill/>
            <a:miter lim="800000"/>
            <a:headEnd/>
            <a:tailEnd/>
          </a:ln>
        </p:spPr>
        <p:txBody>
          <a:bodyPr>
            <a:spAutoFit/>
          </a:bodyPr>
          <a:lstStyle/>
          <a:p>
            <a:r>
              <a:rPr lang="en-US" sz="1400" i="1">
                <a:solidFill>
                  <a:srgbClr val="2D2D8A"/>
                </a:solidFill>
                <a:latin typeface="Arial" pitchFamily="34" charset="0"/>
              </a:rPr>
              <a:t>IEEE J. Selected Topics in Quantum Electronics, 18, 176-186 (2012)</a:t>
            </a:r>
            <a:endParaRPr lang="pt-BR" sz="1400" i="1">
              <a:solidFill>
                <a:srgbClr val="2D2D8A"/>
              </a:solidFill>
              <a:latin typeface="Arial" pitchFamily="34" charset="0"/>
            </a:endParaRPr>
          </a:p>
        </p:txBody>
      </p:sp>
      <p:sp>
        <p:nvSpPr>
          <p:cNvPr id="80907" name="CaixaDeTexto 13"/>
          <p:cNvSpPr txBox="1">
            <a:spLocks noChangeArrowheads="1"/>
          </p:cNvSpPr>
          <p:nvPr/>
        </p:nvSpPr>
        <p:spPr bwMode="auto">
          <a:xfrm>
            <a:off x="2030413" y="3895803"/>
            <a:ext cx="2627312" cy="1077913"/>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fs-laser microstructured polymeric surface to achieve super hydrophobicity</a:t>
            </a:r>
          </a:p>
        </p:txBody>
      </p:sp>
      <p:pic>
        <p:nvPicPr>
          <p:cNvPr id="80908" name="Picture 2"/>
          <p:cNvPicPr>
            <a:picLocks noChangeAspect="1" noChangeArrowheads="1"/>
          </p:cNvPicPr>
          <p:nvPr/>
        </p:nvPicPr>
        <p:blipFill>
          <a:blip r:embed="rId6" cstate="print"/>
          <a:srcRect l="10728" t="8308" r="10968" b="10655"/>
          <a:stretch>
            <a:fillRect/>
          </a:stretch>
        </p:blipFill>
        <p:spPr bwMode="auto">
          <a:xfrm>
            <a:off x="4922842" y="5008563"/>
            <a:ext cx="1908175" cy="1651000"/>
          </a:xfrm>
          <a:prstGeom prst="rect">
            <a:avLst/>
          </a:prstGeom>
          <a:noFill/>
          <a:ln w="9525">
            <a:noFill/>
            <a:miter lim="800000"/>
            <a:headEnd/>
            <a:tailEnd/>
          </a:ln>
        </p:spPr>
      </p:pic>
      <p:sp>
        <p:nvSpPr>
          <p:cNvPr id="80909" name="CaixaDeTexto 14"/>
          <p:cNvSpPr txBox="1">
            <a:spLocks noChangeArrowheads="1"/>
          </p:cNvSpPr>
          <p:nvPr/>
        </p:nvSpPr>
        <p:spPr bwMode="auto">
          <a:xfrm>
            <a:off x="6881820" y="5181680"/>
            <a:ext cx="2760662" cy="1323975"/>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Micro-scaffolds to study cellular growth and development, with implications in tissue engineering.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ixaDeTexto 5"/>
          <p:cNvSpPr txBox="1">
            <a:spLocks noChangeArrowheads="1"/>
          </p:cNvSpPr>
          <p:nvPr/>
        </p:nvSpPr>
        <p:spPr bwMode="auto">
          <a:xfrm>
            <a:off x="2639298" y="467380"/>
            <a:ext cx="6995012" cy="369332"/>
          </a:xfrm>
          <a:prstGeom prst="rect">
            <a:avLst/>
          </a:prstGeom>
          <a:solidFill>
            <a:srgbClr val="00B050"/>
          </a:solidFill>
          <a:ln w="9525">
            <a:noFill/>
            <a:miter lim="800000"/>
            <a:headEnd/>
            <a:tailEnd/>
          </a:ln>
        </p:spPr>
        <p:txBody>
          <a:bodyPr wrap="none">
            <a:spAutoFit/>
          </a:bodyPr>
          <a:lstStyle/>
          <a:p>
            <a:r>
              <a:rPr lang="en-US" sz="1800" b="1" dirty="0">
                <a:solidFill>
                  <a:schemeClr val="bg1"/>
                </a:solidFill>
                <a:latin typeface="Arial" pitchFamily="34" charset="0"/>
              </a:rPr>
              <a:t>Nonlinear spectroscopy and control of light-matter interaction</a:t>
            </a:r>
          </a:p>
        </p:txBody>
      </p:sp>
      <p:sp>
        <p:nvSpPr>
          <p:cNvPr id="81923" name="CaixaDeTexto 6"/>
          <p:cNvSpPr txBox="1">
            <a:spLocks noChangeArrowheads="1"/>
          </p:cNvSpPr>
          <p:nvPr/>
        </p:nvSpPr>
        <p:spPr bwMode="auto">
          <a:xfrm>
            <a:off x="2498725" y="764704"/>
            <a:ext cx="7126288" cy="584200"/>
          </a:xfrm>
          <a:prstGeom prst="rect">
            <a:avLst/>
          </a:prstGeom>
          <a:noFill/>
          <a:ln w="9525">
            <a:noFill/>
            <a:miter lim="800000"/>
            <a:headEnd/>
            <a:tailEnd/>
          </a:ln>
        </p:spPr>
        <p:txBody>
          <a:bodyPr>
            <a:spAutoFit/>
          </a:bodyPr>
          <a:lstStyle/>
          <a:p>
            <a:pPr algn="just"/>
            <a:r>
              <a:rPr lang="en-US" sz="1600" dirty="0">
                <a:solidFill>
                  <a:srgbClr val="000000"/>
                </a:solidFill>
                <a:latin typeface="Arial" pitchFamily="34" charset="0"/>
              </a:rPr>
              <a:t>Studies of nonlinear optical processes in new materials for applications in optics and photonics. </a:t>
            </a:r>
          </a:p>
        </p:txBody>
      </p:sp>
      <p:pic>
        <p:nvPicPr>
          <p:cNvPr id="81924" name="Imagem 7" descr="old32-g.jpg"/>
          <p:cNvPicPr>
            <a:picLocks noChangeAspect="1"/>
          </p:cNvPicPr>
          <p:nvPr/>
        </p:nvPicPr>
        <p:blipFill>
          <a:blip r:embed="rId2" cstate="print"/>
          <a:srcRect/>
          <a:stretch>
            <a:fillRect/>
          </a:stretch>
        </p:blipFill>
        <p:spPr bwMode="auto">
          <a:xfrm>
            <a:off x="2752725" y="1327925"/>
            <a:ext cx="3781425" cy="2389187"/>
          </a:xfrm>
          <a:prstGeom prst="rect">
            <a:avLst/>
          </a:prstGeom>
          <a:noFill/>
          <a:ln w="9525">
            <a:noFill/>
            <a:miter lim="800000"/>
            <a:headEnd/>
            <a:tailEnd/>
          </a:ln>
        </p:spPr>
      </p:pic>
      <p:pic>
        <p:nvPicPr>
          <p:cNvPr id="81925" name="Picture 2" descr="C:\Meus documentos\Igor\Apresentações Power Point\argonio.jpg"/>
          <p:cNvPicPr>
            <a:picLocks noChangeAspect="1" noChangeArrowheads="1"/>
          </p:cNvPicPr>
          <p:nvPr/>
        </p:nvPicPr>
        <p:blipFill>
          <a:blip r:embed="rId3" cstate="print"/>
          <a:srcRect r="15742" b="27335"/>
          <a:stretch>
            <a:fillRect/>
          </a:stretch>
        </p:blipFill>
        <p:spPr bwMode="auto">
          <a:xfrm>
            <a:off x="171453" y="804863"/>
            <a:ext cx="2184400" cy="2443162"/>
          </a:xfrm>
          <a:prstGeom prst="rect">
            <a:avLst/>
          </a:prstGeom>
          <a:noFill/>
          <a:ln w="9525">
            <a:noFill/>
            <a:miter lim="800000"/>
            <a:headEnd/>
            <a:tailEnd/>
          </a:ln>
        </p:spPr>
      </p:pic>
      <p:sp>
        <p:nvSpPr>
          <p:cNvPr id="81926" name="CaixaDeTexto 11"/>
          <p:cNvSpPr txBox="1">
            <a:spLocks noChangeArrowheads="1"/>
          </p:cNvSpPr>
          <p:nvPr/>
        </p:nvSpPr>
        <p:spPr bwMode="auto">
          <a:xfrm>
            <a:off x="6446845" y="1571625"/>
            <a:ext cx="3311525" cy="1570038"/>
          </a:xfrm>
          <a:prstGeom prst="rect">
            <a:avLst/>
          </a:prstGeom>
          <a:noFill/>
          <a:ln w="9525">
            <a:noFill/>
            <a:miter lim="800000"/>
            <a:headEnd/>
            <a:tailEnd/>
          </a:ln>
        </p:spPr>
        <p:txBody>
          <a:bodyPr>
            <a:spAutoFit/>
          </a:bodyPr>
          <a:lstStyle/>
          <a:p>
            <a:pPr algn="just"/>
            <a:r>
              <a:rPr lang="en-US" sz="1600" dirty="0" err="1">
                <a:solidFill>
                  <a:srgbClr val="000000"/>
                </a:solidFill>
                <a:latin typeface="Arial" pitchFamily="34" charset="0"/>
              </a:rPr>
              <a:t>fs</a:t>
            </a:r>
            <a:r>
              <a:rPr lang="en-US" sz="1600" dirty="0">
                <a:solidFill>
                  <a:srgbClr val="000000"/>
                </a:solidFill>
                <a:latin typeface="Arial" pitchFamily="34" charset="0"/>
              </a:rPr>
              <a:t>-pulses are used to measure the spectrum and dynamics of optical nonlinearities, </a:t>
            </a:r>
            <a:r>
              <a:rPr lang="en-US" sz="1600">
                <a:solidFill>
                  <a:srgbClr val="000000"/>
                </a:solidFill>
                <a:latin typeface="Arial" pitchFamily="34" charset="0"/>
              </a:rPr>
              <a:t>to </a:t>
            </a:r>
            <a:r>
              <a:rPr lang="en-US" sz="1600" smtClean="0">
                <a:solidFill>
                  <a:srgbClr val="000000"/>
                </a:solidFill>
                <a:latin typeface="Arial" pitchFamily="34" charset="0"/>
              </a:rPr>
              <a:t>establish </a:t>
            </a:r>
            <a:r>
              <a:rPr lang="en-US" sz="1600" dirty="0">
                <a:solidFill>
                  <a:srgbClr val="000000"/>
                </a:solidFill>
                <a:latin typeface="Arial" pitchFamily="34" charset="0"/>
              </a:rPr>
              <a:t>a relationship between the molecular structure and optical properties. </a:t>
            </a:r>
          </a:p>
        </p:txBody>
      </p:sp>
      <p:sp>
        <p:nvSpPr>
          <p:cNvPr id="81927" name="CaixaDeTexto 13"/>
          <p:cNvSpPr txBox="1">
            <a:spLocks noChangeArrowheads="1"/>
          </p:cNvSpPr>
          <p:nvPr/>
        </p:nvSpPr>
        <p:spPr bwMode="auto">
          <a:xfrm>
            <a:off x="165100" y="3852863"/>
            <a:ext cx="3797300" cy="831850"/>
          </a:xfrm>
          <a:prstGeom prst="rect">
            <a:avLst/>
          </a:prstGeom>
          <a:noFill/>
          <a:ln w="9525">
            <a:noFill/>
            <a:miter lim="800000"/>
            <a:headEnd/>
            <a:tailEnd/>
          </a:ln>
        </p:spPr>
        <p:txBody>
          <a:bodyPr>
            <a:spAutoFit/>
          </a:bodyPr>
          <a:lstStyle/>
          <a:p>
            <a:pPr algn="just"/>
            <a:r>
              <a:rPr lang="en-US" sz="1600">
                <a:solidFill>
                  <a:srgbClr val="000000"/>
                </a:solidFill>
                <a:latin typeface="Arial" pitchFamily="34" charset="0"/>
              </a:rPr>
              <a:t>Pulse shaping is used to modulate the spectral phase of fs-pulses to control light-matter interaction. </a:t>
            </a:r>
          </a:p>
        </p:txBody>
      </p:sp>
      <p:pic>
        <p:nvPicPr>
          <p:cNvPr id="81928" name="Picture 33"/>
          <p:cNvPicPr>
            <a:picLocks noChangeAspect="1" noChangeArrowheads="1"/>
          </p:cNvPicPr>
          <p:nvPr/>
        </p:nvPicPr>
        <p:blipFill>
          <a:blip r:embed="rId4" cstate="print"/>
          <a:srcRect/>
          <a:stretch>
            <a:fillRect/>
          </a:stretch>
        </p:blipFill>
        <p:spPr bwMode="auto">
          <a:xfrm>
            <a:off x="1473206" y="5723018"/>
            <a:ext cx="1143000" cy="998537"/>
          </a:xfrm>
          <a:prstGeom prst="rect">
            <a:avLst/>
          </a:prstGeom>
          <a:noFill/>
          <a:ln w="9525">
            <a:noFill/>
            <a:miter lim="800000"/>
            <a:headEnd/>
            <a:tailEnd/>
          </a:ln>
        </p:spPr>
      </p:pic>
      <p:pic>
        <p:nvPicPr>
          <p:cNvPr id="81929" name="Picture 2"/>
          <p:cNvPicPr>
            <a:picLocks noChangeAspect="1" noChangeArrowheads="1"/>
          </p:cNvPicPr>
          <p:nvPr/>
        </p:nvPicPr>
        <p:blipFill>
          <a:blip r:embed="rId5" cstate="print"/>
          <a:srcRect/>
          <a:stretch>
            <a:fillRect/>
          </a:stretch>
        </p:blipFill>
        <p:spPr bwMode="auto">
          <a:xfrm>
            <a:off x="476255" y="4724480"/>
            <a:ext cx="3040063" cy="987425"/>
          </a:xfrm>
          <a:prstGeom prst="rect">
            <a:avLst/>
          </a:prstGeom>
          <a:noFill/>
          <a:ln w="9525">
            <a:noFill/>
            <a:miter lim="800000"/>
            <a:headEnd/>
            <a:tailEnd/>
          </a:ln>
        </p:spPr>
      </p:pic>
      <p:pic>
        <p:nvPicPr>
          <p:cNvPr id="81930" name="Imagem 26" descr="old20-g.jpg"/>
          <p:cNvPicPr>
            <a:picLocks noChangeAspect="1"/>
          </p:cNvPicPr>
          <p:nvPr/>
        </p:nvPicPr>
        <p:blipFill>
          <a:blip r:embed="rId6" cstate="print"/>
          <a:srcRect r="2982" b="45274"/>
          <a:stretch>
            <a:fillRect/>
          </a:stretch>
        </p:blipFill>
        <p:spPr bwMode="auto">
          <a:xfrm>
            <a:off x="5205415" y="3740150"/>
            <a:ext cx="4197350" cy="2197100"/>
          </a:xfrm>
          <a:prstGeom prst="rect">
            <a:avLst/>
          </a:prstGeom>
          <a:noFill/>
          <a:ln w="9525">
            <a:noFill/>
            <a:miter lim="800000"/>
            <a:headEnd/>
            <a:tailEnd/>
          </a:ln>
        </p:spPr>
      </p:pic>
      <p:sp>
        <p:nvSpPr>
          <p:cNvPr id="81931" name="Retângulo 27"/>
          <p:cNvSpPr>
            <a:spLocks noChangeArrowheads="1"/>
          </p:cNvSpPr>
          <p:nvPr/>
        </p:nvSpPr>
        <p:spPr bwMode="auto">
          <a:xfrm>
            <a:off x="4746625" y="5902325"/>
            <a:ext cx="5056188" cy="585788"/>
          </a:xfrm>
          <a:prstGeom prst="rect">
            <a:avLst/>
          </a:prstGeom>
          <a:noFill/>
          <a:ln w="9525">
            <a:noFill/>
            <a:miter lim="800000"/>
            <a:headEnd/>
            <a:tailEnd/>
          </a:ln>
        </p:spPr>
        <p:txBody>
          <a:bodyPr>
            <a:spAutoFit/>
          </a:bodyPr>
          <a:lstStyle/>
          <a:p>
            <a:r>
              <a:rPr lang="en-US" sz="1600">
                <a:solidFill>
                  <a:srgbClr val="000000"/>
                </a:solidFill>
                <a:latin typeface="Arial" pitchFamily="34" charset="0"/>
              </a:rPr>
              <a:t>By pulse shaping we are able to decrease the degradation of the conductive polymer MEH-PPV.</a:t>
            </a:r>
            <a:endParaRPr lang="pt-BR" sz="1600" i="1">
              <a:solidFill>
                <a:srgbClr val="000000"/>
              </a:solidFill>
              <a:latin typeface="Arial" pitchFamily="34" charset="0"/>
            </a:endParaRPr>
          </a:p>
        </p:txBody>
      </p:sp>
      <p:sp>
        <p:nvSpPr>
          <p:cNvPr id="81932" name="Retângulo 28"/>
          <p:cNvSpPr>
            <a:spLocks noChangeArrowheads="1"/>
          </p:cNvSpPr>
          <p:nvPr/>
        </p:nvSpPr>
        <p:spPr bwMode="auto">
          <a:xfrm>
            <a:off x="6475415" y="6543755"/>
            <a:ext cx="3102436" cy="307777"/>
          </a:xfrm>
          <a:prstGeom prst="rect">
            <a:avLst/>
          </a:prstGeom>
          <a:noFill/>
          <a:ln w="9525">
            <a:noFill/>
            <a:miter lim="800000"/>
            <a:headEnd/>
            <a:tailEnd/>
          </a:ln>
        </p:spPr>
        <p:txBody>
          <a:bodyPr wrap="none">
            <a:spAutoFit/>
          </a:bodyPr>
          <a:lstStyle/>
          <a:p>
            <a:r>
              <a:rPr lang="pt-BR" sz="1400" i="1">
                <a:solidFill>
                  <a:srgbClr val="2D2D8A"/>
                </a:solidFill>
                <a:latin typeface="Arial" pitchFamily="34" charset="0"/>
              </a:rPr>
              <a:t>Optics Express, 20, 518–523 (2012)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uxograma: Documento 11"/>
          <p:cNvSpPr/>
          <p:nvPr/>
        </p:nvSpPr>
        <p:spPr>
          <a:xfrm>
            <a:off x="0" y="836613"/>
            <a:ext cx="9906000" cy="6021387"/>
          </a:xfrm>
          <a:prstGeom prst="flowChartDocumen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fontAlgn="auto">
              <a:spcBef>
                <a:spcPts val="0"/>
              </a:spcBef>
              <a:spcAft>
                <a:spcPts val="0"/>
              </a:spcAft>
              <a:defRPr/>
            </a:pPr>
            <a:endParaRPr lang="pt-BR" sz="1800" dirty="0">
              <a:solidFill>
                <a:prstClr val="black"/>
              </a:solidFill>
            </a:endParaRPr>
          </a:p>
          <a:p>
            <a:pPr algn="just" fontAlgn="auto">
              <a:spcBef>
                <a:spcPts val="0"/>
              </a:spcBef>
              <a:spcAft>
                <a:spcPts val="0"/>
              </a:spcAft>
              <a:defRPr/>
            </a:pPr>
            <a:r>
              <a:rPr lang="en-US" sz="1800" dirty="0">
                <a:solidFill>
                  <a:prstClr val="black">
                    <a:lumMod val="95000"/>
                    <a:lumOff val="5000"/>
                  </a:prstClr>
                </a:solidFill>
              </a:rPr>
              <a:t>In a near future Plasmonics will make possible</a:t>
            </a:r>
          </a:p>
          <a:p>
            <a:pPr algn="just" fontAlgn="auto">
              <a:spcBef>
                <a:spcPts val="0"/>
              </a:spcBef>
              <a:spcAft>
                <a:spcPts val="0"/>
              </a:spcAft>
              <a:defRPr/>
            </a:pPr>
            <a:r>
              <a:rPr lang="en-US" sz="1800" dirty="0">
                <a:solidFill>
                  <a:prstClr val="black">
                    <a:lumMod val="95000"/>
                    <a:lumOff val="5000"/>
                  </a:prstClr>
                </a:solidFill>
              </a:rPr>
              <a:t>the transmission of light frequencies at </a:t>
            </a:r>
          </a:p>
          <a:p>
            <a:pPr algn="just" fontAlgn="auto">
              <a:spcBef>
                <a:spcPts val="0"/>
              </a:spcBef>
              <a:spcAft>
                <a:spcPts val="0"/>
              </a:spcAft>
              <a:defRPr/>
            </a:pPr>
            <a:r>
              <a:rPr lang="en-US" sz="1800" dirty="0" err="1">
                <a:solidFill>
                  <a:prstClr val="black">
                    <a:lumMod val="95000"/>
                    <a:lumOff val="5000"/>
                  </a:prstClr>
                </a:solidFill>
              </a:rPr>
              <a:t>Nanoscale</a:t>
            </a:r>
            <a:r>
              <a:rPr lang="en-US" sz="1800" dirty="0">
                <a:solidFill>
                  <a:prstClr val="black">
                    <a:lumMod val="95000"/>
                    <a:lumOff val="5000"/>
                  </a:prstClr>
                </a:solidFill>
              </a:rPr>
              <a:t>.</a:t>
            </a: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r>
              <a:rPr lang="en-US" sz="1800" dirty="0">
                <a:solidFill>
                  <a:prstClr val="black"/>
                </a:solidFill>
              </a:rPr>
              <a:t>					</a:t>
            </a:r>
          </a:p>
        </p:txBody>
      </p:sp>
      <p:pic>
        <p:nvPicPr>
          <p:cNvPr id="82950" name="Picture 3"/>
          <p:cNvPicPr>
            <a:picLocks noChangeAspect="1" noChangeArrowheads="1"/>
          </p:cNvPicPr>
          <p:nvPr/>
        </p:nvPicPr>
        <p:blipFill>
          <a:blip r:embed="rId2" cstate="print"/>
          <a:srcRect/>
          <a:stretch>
            <a:fillRect/>
          </a:stretch>
        </p:blipFill>
        <p:spPr bwMode="auto">
          <a:xfrm>
            <a:off x="8540754" y="6172200"/>
            <a:ext cx="1249363" cy="641350"/>
          </a:xfrm>
          <a:prstGeom prst="rect">
            <a:avLst/>
          </a:prstGeom>
          <a:noFill/>
          <a:ln w="9525" algn="in">
            <a:noFill/>
            <a:miter lim="800000"/>
            <a:headEnd/>
            <a:tailEnd/>
          </a:ln>
        </p:spPr>
      </p:pic>
      <p:sp>
        <p:nvSpPr>
          <p:cNvPr id="82951" name="AutoShape 2"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68275" y="-144463"/>
            <a:ext cx="330200" cy="304801"/>
          </a:xfrm>
          <a:prstGeom prst="rect">
            <a:avLst/>
          </a:prstGeom>
          <a:noFill/>
          <a:ln w="9525">
            <a:noFill/>
            <a:miter lim="800000"/>
            <a:headEnd/>
            <a:tailEnd/>
          </a:ln>
        </p:spPr>
        <p:txBody>
          <a:bodyPr/>
          <a:lstStyle/>
          <a:p>
            <a:endParaRPr lang="en-US" sz="1800">
              <a:solidFill>
                <a:srgbClr val="000000"/>
              </a:solidFill>
              <a:latin typeface="Calibri" pitchFamily="34" charset="0"/>
            </a:endParaRPr>
          </a:p>
        </p:txBody>
      </p:sp>
      <p:sp>
        <p:nvSpPr>
          <p:cNvPr id="82952" name="AutoShape 4"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68275" y="-144463"/>
            <a:ext cx="330200" cy="304801"/>
          </a:xfrm>
          <a:prstGeom prst="rect">
            <a:avLst/>
          </a:prstGeom>
          <a:noFill/>
          <a:ln w="9525">
            <a:noFill/>
            <a:miter lim="800000"/>
            <a:headEnd/>
            <a:tailEnd/>
          </a:ln>
        </p:spPr>
        <p:txBody>
          <a:bodyPr/>
          <a:lstStyle/>
          <a:p>
            <a:endParaRPr lang="en-US" sz="1800">
              <a:solidFill>
                <a:srgbClr val="000000"/>
              </a:solidFill>
              <a:latin typeface="Calibri" pitchFamily="34" charset="0"/>
            </a:endParaRPr>
          </a:p>
        </p:txBody>
      </p:sp>
      <p:pic>
        <p:nvPicPr>
          <p:cNvPr id="82953" name="Picture 6" descr="http://workshop_pos.ifsc.usp.br/images/cepof.jpg"/>
          <p:cNvPicPr>
            <a:picLocks noChangeAspect="1" noChangeArrowheads="1"/>
          </p:cNvPicPr>
          <p:nvPr/>
        </p:nvPicPr>
        <p:blipFill>
          <a:blip r:embed="rId3" cstate="print">
            <a:clrChange>
              <a:clrFrom>
                <a:srgbClr val="FFFFFF"/>
              </a:clrFrom>
              <a:clrTo>
                <a:srgbClr val="FFFFFF">
                  <a:alpha val="0"/>
                </a:srgbClr>
              </a:clrTo>
            </a:clrChange>
            <a:lum bright="-20000"/>
          </a:blip>
          <a:srcRect/>
          <a:stretch>
            <a:fillRect/>
          </a:stretch>
        </p:blipFill>
        <p:spPr bwMode="auto">
          <a:xfrm>
            <a:off x="7475581" y="6264355"/>
            <a:ext cx="909637" cy="504825"/>
          </a:xfrm>
          <a:prstGeom prst="rect">
            <a:avLst/>
          </a:prstGeom>
          <a:noFill/>
          <a:ln w="9525">
            <a:noFill/>
            <a:miter lim="800000"/>
            <a:headEnd/>
            <a:tailEnd/>
          </a:ln>
        </p:spPr>
      </p:pic>
      <p:pic>
        <p:nvPicPr>
          <p:cNvPr id="82954" name="Picture 2" descr="C:\Users\Euclydes\Documents\Optica\CEPOF\logo.png"/>
          <p:cNvPicPr>
            <a:picLocks noChangeAspect="1" noChangeArrowheads="1"/>
          </p:cNvPicPr>
          <p:nvPr/>
        </p:nvPicPr>
        <p:blipFill>
          <a:blip r:embed="rId4" cstate="print"/>
          <a:srcRect/>
          <a:stretch>
            <a:fillRect/>
          </a:stretch>
        </p:blipFill>
        <p:spPr bwMode="auto">
          <a:xfrm>
            <a:off x="4094163" y="0"/>
            <a:ext cx="1871662" cy="990600"/>
          </a:xfrm>
          <a:prstGeom prst="rect">
            <a:avLst/>
          </a:prstGeom>
          <a:noFill/>
          <a:ln w="9525">
            <a:noFill/>
            <a:miter lim="800000"/>
            <a:headEnd/>
            <a:tailEnd/>
          </a:ln>
        </p:spPr>
      </p:pic>
      <p:pic>
        <p:nvPicPr>
          <p:cNvPr id="82955" name="Picture 4"/>
          <p:cNvPicPr>
            <a:picLocks noChangeAspect="1" noChangeArrowheads="1"/>
          </p:cNvPicPr>
          <p:nvPr/>
        </p:nvPicPr>
        <p:blipFill>
          <a:blip r:embed="rId5" cstate="print"/>
          <a:srcRect/>
          <a:stretch>
            <a:fillRect/>
          </a:stretch>
        </p:blipFill>
        <p:spPr bwMode="auto">
          <a:xfrm>
            <a:off x="4797427" y="1052592"/>
            <a:ext cx="5108575" cy="2484437"/>
          </a:xfrm>
          <a:prstGeom prst="rect">
            <a:avLst/>
          </a:prstGeom>
          <a:noFill/>
          <a:ln w="9525">
            <a:noFill/>
            <a:miter lim="800000"/>
            <a:headEnd/>
            <a:tailEnd/>
          </a:ln>
        </p:spPr>
      </p:pic>
      <p:pic>
        <p:nvPicPr>
          <p:cNvPr id="82956" name="Picture 4" descr="Array of Semiconductor Nanostructures.">
            <a:hlinkClick r:id="rId6" tooltip="Array of Semiconductor Nanostructures."/>
          </p:cNvPr>
          <p:cNvPicPr>
            <a:picLocks noChangeAspect="1" noChangeArrowheads="1"/>
          </p:cNvPicPr>
          <p:nvPr/>
        </p:nvPicPr>
        <p:blipFill>
          <a:blip r:embed="rId7" cstate="print"/>
          <a:srcRect/>
          <a:stretch>
            <a:fillRect/>
          </a:stretch>
        </p:blipFill>
        <p:spPr bwMode="auto">
          <a:xfrm>
            <a:off x="38100" y="3141663"/>
            <a:ext cx="3822700" cy="2646362"/>
          </a:xfrm>
          <a:prstGeom prst="rect">
            <a:avLst/>
          </a:prstGeom>
          <a:noFill/>
          <a:ln w="9525">
            <a:noFill/>
            <a:miter lim="800000"/>
            <a:headEnd/>
            <a:tailEnd/>
          </a:ln>
        </p:spPr>
      </p:pic>
      <p:pic>
        <p:nvPicPr>
          <p:cNvPr id="82957" name="Picture 4" descr="C:\Users\Euclydes\Documents\data\FIB_BRA\FIB\250511\cavidades_P3_10pA_001.jpg"/>
          <p:cNvPicPr>
            <a:picLocks noChangeAspect="1" noChangeArrowheads="1"/>
          </p:cNvPicPr>
          <p:nvPr/>
        </p:nvPicPr>
        <p:blipFill>
          <a:blip r:embed="rId8" cstate="print"/>
          <a:srcRect/>
          <a:stretch>
            <a:fillRect/>
          </a:stretch>
        </p:blipFill>
        <p:spPr bwMode="auto">
          <a:xfrm>
            <a:off x="6591300" y="3644900"/>
            <a:ext cx="3276600" cy="2592388"/>
          </a:xfrm>
          <a:prstGeom prst="rect">
            <a:avLst/>
          </a:prstGeom>
          <a:noFill/>
          <a:ln w="9525">
            <a:noFill/>
            <a:miter lim="800000"/>
            <a:headEnd/>
            <a:tailEnd/>
          </a:ln>
        </p:spPr>
      </p:pic>
      <p:sp>
        <p:nvSpPr>
          <p:cNvPr id="82958" name="CaixaDeTexto 60"/>
          <p:cNvSpPr txBox="1">
            <a:spLocks noChangeArrowheads="1"/>
          </p:cNvSpPr>
          <p:nvPr/>
        </p:nvSpPr>
        <p:spPr bwMode="auto">
          <a:xfrm>
            <a:off x="4094207" y="3716342"/>
            <a:ext cx="2808287" cy="923925"/>
          </a:xfrm>
          <a:prstGeom prst="rect">
            <a:avLst/>
          </a:prstGeom>
          <a:noFill/>
          <a:ln w="9525">
            <a:noFill/>
            <a:miter lim="800000"/>
            <a:headEnd/>
            <a:tailEnd/>
          </a:ln>
        </p:spPr>
        <p:txBody>
          <a:bodyPr>
            <a:spAutoFit/>
          </a:bodyPr>
          <a:lstStyle/>
          <a:p>
            <a:pPr algn="ctr"/>
            <a:r>
              <a:rPr lang="en-US" sz="1800">
                <a:solidFill>
                  <a:srgbClr val="000000"/>
                </a:solidFill>
                <a:latin typeface="Calibri" pitchFamily="34" charset="0"/>
              </a:rPr>
              <a:t>Plasmonic Cavity:</a:t>
            </a:r>
          </a:p>
          <a:p>
            <a:pPr algn="ctr"/>
            <a:r>
              <a:rPr lang="en-US" sz="1800">
                <a:solidFill>
                  <a:srgbClr val="000000"/>
                </a:solidFill>
                <a:latin typeface="Calibri" pitchFamily="34" charset="0"/>
              </a:rPr>
              <a:t>Light detection at Nanoscale </a:t>
            </a:r>
          </a:p>
        </p:txBody>
      </p:sp>
      <p:sp>
        <p:nvSpPr>
          <p:cNvPr id="82959" name="CaixaDeTexto 14"/>
          <p:cNvSpPr txBox="1">
            <a:spLocks noChangeArrowheads="1"/>
          </p:cNvSpPr>
          <p:nvPr/>
        </p:nvSpPr>
        <p:spPr bwMode="auto">
          <a:xfrm>
            <a:off x="2" y="5805488"/>
            <a:ext cx="4329113" cy="646112"/>
          </a:xfrm>
          <a:prstGeom prst="rect">
            <a:avLst/>
          </a:prstGeom>
          <a:noFill/>
          <a:ln w="9525">
            <a:noFill/>
            <a:miter lim="800000"/>
            <a:headEnd/>
            <a:tailEnd/>
          </a:ln>
        </p:spPr>
        <p:txBody>
          <a:bodyPr>
            <a:spAutoFit/>
          </a:bodyPr>
          <a:lstStyle/>
          <a:p>
            <a:pPr algn="ctr"/>
            <a:r>
              <a:rPr lang="en-US" sz="1800">
                <a:solidFill>
                  <a:srgbClr val="000000"/>
                </a:solidFill>
                <a:latin typeface="Calibri" pitchFamily="34" charset="0"/>
              </a:rPr>
              <a:t>Array of semiconductor quantum dots:</a:t>
            </a:r>
          </a:p>
          <a:p>
            <a:pPr algn="ctr"/>
            <a:r>
              <a:rPr lang="en-US" sz="1800">
                <a:solidFill>
                  <a:srgbClr val="000000"/>
                </a:solidFill>
                <a:latin typeface="Calibri" pitchFamily="34" charset="0"/>
              </a:rPr>
              <a:t>Emission of light at Nanoscale</a:t>
            </a:r>
          </a:p>
        </p:txBody>
      </p:sp>
      <p:sp>
        <p:nvSpPr>
          <p:cNvPr id="82960" name="CaixaDeTexto 15"/>
          <p:cNvSpPr txBox="1">
            <a:spLocks noChangeArrowheads="1"/>
          </p:cNvSpPr>
          <p:nvPr/>
        </p:nvSpPr>
        <p:spPr bwMode="auto">
          <a:xfrm>
            <a:off x="7448554" y="107950"/>
            <a:ext cx="2432050" cy="368300"/>
          </a:xfrm>
          <a:prstGeom prst="rect">
            <a:avLst/>
          </a:prstGeom>
          <a:noFill/>
          <a:ln w="9525">
            <a:noFill/>
            <a:miter lim="800000"/>
            <a:headEnd/>
            <a:tailEnd/>
          </a:ln>
        </p:spPr>
        <p:txBody>
          <a:bodyPr>
            <a:spAutoFit/>
          </a:bodyPr>
          <a:lstStyle/>
          <a:p>
            <a:pPr algn="ctr"/>
            <a:r>
              <a:rPr lang="pt-BR" sz="1800" b="1">
                <a:solidFill>
                  <a:srgbClr val="800000"/>
                </a:solidFill>
                <a:latin typeface="Calibri" pitchFamily="34" charset="0"/>
              </a:rPr>
              <a:t>http:cepof.ifsc.usp.br</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MVC-803S"/>
          <p:cNvPicPr>
            <a:picLocks noChangeAspect="1" noChangeArrowheads="1"/>
          </p:cNvPicPr>
          <p:nvPr/>
        </p:nvPicPr>
        <p:blipFill>
          <a:blip r:embed="rId3" cstate="print"/>
          <a:srcRect b="8467"/>
          <a:stretch>
            <a:fillRect/>
          </a:stretch>
        </p:blipFill>
        <p:spPr bwMode="auto">
          <a:xfrm>
            <a:off x="444505" y="1714579"/>
            <a:ext cx="1936750" cy="2181225"/>
          </a:xfrm>
          <a:prstGeom prst="rect">
            <a:avLst/>
          </a:prstGeom>
          <a:noFill/>
          <a:ln w="9525">
            <a:noFill/>
            <a:miter lim="800000"/>
            <a:headEnd/>
            <a:tailEnd/>
          </a:ln>
        </p:spPr>
      </p:pic>
      <p:pic>
        <p:nvPicPr>
          <p:cNvPr id="3076" name="Picture 5" descr="MVC-801S"/>
          <p:cNvPicPr>
            <a:picLocks noChangeAspect="1" noChangeArrowheads="1"/>
          </p:cNvPicPr>
          <p:nvPr/>
        </p:nvPicPr>
        <p:blipFill>
          <a:blip r:embed="rId4" cstate="print"/>
          <a:srcRect t="3955" b="3391"/>
          <a:stretch>
            <a:fillRect/>
          </a:stretch>
        </p:blipFill>
        <p:spPr bwMode="auto">
          <a:xfrm>
            <a:off x="381003" y="4286330"/>
            <a:ext cx="1941513" cy="2214563"/>
          </a:xfrm>
          <a:prstGeom prst="rect">
            <a:avLst/>
          </a:prstGeom>
          <a:noFill/>
          <a:ln w="9525">
            <a:noFill/>
            <a:miter lim="800000"/>
            <a:headEnd/>
            <a:tailEnd/>
          </a:ln>
        </p:spPr>
      </p:pic>
      <p:graphicFrame>
        <p:nvGraphicFramePr>
          <p:cNvPr id="3074" name="Object 6"/>
          <p:cNvGraphicFramePr>
            <a:graphicFrameLocks noChangeAspect="1"/>
          </p:cNvGraphicFramePr>
          <p:nvPr/>
        </p:nvGraphicFramePr>
        <p:xfrm>
          <a:off x="2306638" y="1928813"/>
          <a:ext cx="2432050" cy="1643062"/>
        </p:xfrm>
        <a:graphic>
          <a:graphicData uri="http://schemas.openxmlformats.org/presentationml/2006/ole">
            <mc:AlternateContent xmlns:mc="http://schemas.openxmlformats.org/markup-compatibility/2006">
              <mc:Choice xmlns:v="urn:schemas-microsoft-com:vml" Requires="v">
                <p:oleObj spid="_x0000_s3123" name="Graph" r:id="rId5" imgW="5030724" imgH="3674364" progId="">
                  <p:embed/>
                </p:oleObj>
              </mc:Choice>
              <mc:Fallback>
                <p:oleObj name="Graph" r:id="rId5" imgW="5030724" imgH="3674364" progId="">
                  <p:embed/>
                  <p:pic>
                    <p:nvPicPr>
                      <p:cNvPr id="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638" y="1928813"/>
                        <a:ext cx="2432050" cy="164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CaixaDeTexto 5"/>
          <p:cNvSpPr txBox="1">
            <a:spLocks noChangeArrowheads="1"/>
          </p:cNvSpPr>
          <p:nvPr/>
        </p:nvSpPr>
        <p:spPr bwMode="auto">
          <a:xfrm>
            <a:off x="-119063" y="714454"/>
            <a:ext cx="3643313" cy="830263"/>
          </a:xfrm>
          <a:prstGeom prst="rect">
            <a:avLst/>
          </a:prstGeom>
          <a:noFill/>
          <a:ln w="9525">
            <a:noFill/>
            <a:miter lim="800000"/>
            <a:headEnd/>
            <a:tailEnd/>
          </a:ln>
        </p:spPr>
        <p:txBody>
          <a:bodyPr>
            <a:spAutoFit/>
          </a:bodyPr>
          <a:lstStyle/>
          <a:p>
            <a:pPr algn="ctr"/>
            <a:r>
              <a:rPr lang="pt-BR" sz="2400">
                <a:solidFill>
                  <a:srgbClr val="FF0000"/>
                </a:solidFill>
              </a:rPr>
              <a:t>Prostate-Specific Antigen (PSA) Blood Test</a:t>
            </a:r>
            <a:endParaRPr lang="pt-BR" sz="2400"/>
          </a:p>
        </p:txBody>
      </p:sp>
      <p:pic>
        <p:nvPicPr>
          <p:cNvPr id="3078" name="Picture 4" descr="MVC-032F"/>
          <p:cNvPicPr>
            <a:picLocks noChangeAspect="1" noChangeArrowheads="1"/>
          </p:cNvPicPr>
          <p:nvPr/>
        </p:nvPicPr>
        <p:blipFill>
          <a:blip r:embed="rId7" cstate="print"/>
          <a:srcRect/>
          <a:stretch>
            <a:fillRect/>
          </a:stretch>
        </p:blipFill>
        <p:spPr bwMode="auto">
          <a:xfrm>
            <a:off x="4854580" y="1481138"/>
            <a:ext cx="2813051" cy="1947862"/>
          </a:xfrm>
          <a:prstGeom prst="rect">
            <a:avLst/>
          </a:prstGeom>
          <a:noFill/>
          <a:ln w="9525">
            <a:noFill/>
            <a:miter lim="800000"/>
            <a:headEnd/>
            <a:tailEnd/>
          </a:ln>
        </p:spPr>
      </p:pic>
      <p:sp>
        <p:nvSpPr>
          <p:cNvPr id="3079" name="CaixaDeTexto 3"/>
          <p:cNvSpPr txBox="1">
            <a:spLocks noChangeArrowheads="1"/>
          </p:cNvSpPr>
          <p:nvPr/>
        </p:nvSpPr>
        <p:spPr bwMode="auto">
          <a:xfrm>
            <a:off x="4881563" y="785814"/>
            <a:ext cx="4786312" cy="584776"/>
          </a:xfrm>
          <a:prstGeom prst="rect">
            <a:avLst/>
          </a:prstGeom>
          <a:noFill/>
          <a:ln w="9525">
            <a:noFill/>
            <a:miter lim="800000"/>
            <a:headEnd/>
            <a:tailEnd/>
          </a:ln>
        </p:spPr>
        <p:txBody>
          <a:bodyPr>
            <a:spAutoFit/>
          </a:bodyPr>
          <a:lstStyle/>
          <a:p>
            <a:pPr algn="ctr"/>
            <a:r>
              <a:rPr lang="pt-BR" sz="3200"/>
              <a:t>Thermograph camera (IR)</a:t>
            </a:r>
          </a:p>
        </p:txBody>
      </p:sp>
      <p:sp>
        <p:nvSpPr>
          <p:cNvPr id="9" name="CaixaDeTexto 4"/>
          <p:cNvSpPr txBox="1">
            <a:spLocks noChangeArrowheads="1"/>
          </p:cNvSpPr>
          <p:nvPr/>
        </p:nvSpPr>
        <p:spPr bwMode="auto">
          <a:xfrm>
            <a:off x="3381381" y="40"/>
            <a:ext cx="6500813" cy="707886"/>
          </a:xfrm>
          <a:prstGeom prst="rect">
            <a:avLst/>
          </a:prstGeom>
          <a:noFill/>
          <a:ln w="9525">
            <a:noFill/>
            <a:miter lim="800000"/>
            <a:headEnd/>
            <a:tailEnd/>
          </a:ln>
        </p:spPr>
        <p:txBody>
          <a:bodyPr>
            <a:spAutoFit/>
          </a:bodyPr>
          <a:lstStyle/>
          <a:p>
            <a:pPr algn="ctr">
              <a:defRPr/>
            </a:pPr>
            <a:r>
              <a:rPr lang="pt-BR" i="1" dirty="0" err="1">
                <a:solidFill>
                  <a:srgbClr val="002060"/>
                </a:solidFill>
                <a:effectLst>
                  <a:outerShdw blurRad="38100" dist="38100" dir="2700000" algn="tl">
                    <a:srgbClr val="000000">
                      <a:alpha val="43137"/>
                    </a:srgbClr>
                  </a:outerShdw>
                </a:effectLst>
              </a:rPr>
              <a:t>Cancer</a:t>
            </a:r>
            <a:r>
              <a:rPr lang="pt-BR" i="1" dirty="0">
                <a:solidFill>
                  <a:srgbClr val="002060"/>
                </a:solidFill>
                <a:effectLst>
                  <a:outerShdw blurRad="38100" dist="38100" dir="2700000" algn="tl">
                    <a:srgbClr val="000000">
                      <a:alpha val="43137"/>
                    </a:srgbClr>
                  </a:outerShdw>
                </a:effectLst>
              </a:rPr>
              <a:t> </a:t>
            </a:r>
            <a:r>
              <a:rPr lang="pt-BR" i="1" dirty="0" err="1">
                <a:solidFill>
                  <a:srgbClr val="002060"/>
                </a:solidFill>
                <a:effectLst>
                  <a:outerShdw blurRad="38100" dist="38100" dir="2700000" algn="tl">
                    <a:srgbClr val="000000">
                      <a:alpha val="43137"/>
                    </a:srgbClr>
                  </a:outerShdw>
                </a:effectLst>
              </a:rPr>
              <a:t>diagnosis</a:t>
            </a:r>
            <a:r>
              <a:rPr lang="pt-BR" i="1" dirty="0">
                <a:solidFill>
                  <a:srgbClr val="002060"/>
                </a:solidFill>
                <a:effectLst>
                  <a:outerShdw blurRad="38100" dist="38100" dir="2700000" algn="tl">
                    <a:srgbClr val="000000">
                      <a:alpha val="43137"/>
                    </a:srgbClr>
                  </a:outerShdw>
                </a:effectLst>
              </a:rPr>
              <a:t> </a:t>
            </a:r>
            <a:r>
              <a:rPr lang="pt-BR" i="1" dirty="0" err="1">
                <a:solidFill>
                  <a:srgbClr val="002060"/>
                </a:solidFill>
                <a:effectLst>
                  <a:outerShdw blurRad="38100" dist="38100" dir="2700000" algn="tl">
                    <a:srgbClr val="000000">
                      <a:alpha val="43137"/>
                    </a:srgbClr>
                  </a:outerShdw>
                </a:effectLst>
              </a:rPr>
              <a:t>and</a:t>
            </a:r>
            <a:r>
              <a:rPr lang="pt-BR" i="1" dirty="0">
                <a:solidFill>
                  <a:srgbClr val="002060"/>
                </a:solidFill>
                <a:effectLst>
                  <a:outerShdw blurRad="38100" dist="38100" dir="2700000" algn="tl">
                    <a:srgbClr val="000000">
                      <a:alpha val="43137"/>
                    </a:srgbClr>
                  </a:outerShdw>
                </a:effectLst>
              </a:rPr>
              <a:t> </a:t>
            </a:r>
            <a:r>
              <a:rPr lang="pt-BR" i="1" dirty="0" err="1">
                <a:solidFill>
                  <a:srgbClr val="002060"/>
                </a:solidFill>
                <a:effectLst>
                  <a:outerShdw blurRad="38100" dist="38100" dir="2700000" algn="tl">
                    <a:srgbClr val="000000">
                      <a:alpha val="43137"/>
                    </a:srgbClr>
                  </a:outerShdw>
                </a:effectLst>
              </a:rPr>
              <a:t>therapy</a:t>
            </a:r>
            <a:endParaRPr lang="pt-BR" i="1" dirty="0">
              <a:solidFill>
                <a:srgbClr val="002060"/>
              </a:solidFill>
              <a:effectLst>
                <a:outerShdw blurRad="38100" dist="38100" dir="2700000" algn="tl">
                  <a:srgbClr val="000000">
                    <a:alpha val="43137"/>
                  </a:srgbClr>
                </a:outerShdw>
              </a:effectLst>
            </a:endParaRPr>
          </a:p>
        </p:txBody>
      </p:sp>
      <p:pic>
        <p:nvPicPr>
          <p:cNvPr id="3081" name="Picture 2"/>
          <p:cNvPicPr>
            <a:picLocks noChangeAspect="1" noChangeArrowheads="1"/>
          </p:cNvPicPr>
          <p:nvPr/>
        </p:nvPicPr>
        <p:blipFill>
          <a:blip r:embed="rId8" cstate="print"/>
          <a:srcRect/>
          <a:stretch>
            <a:fillRect/>
          </a:stretch>
        </p:blipFill>
        <p:spPr bwMode="auto">
          <a:xfrm>
            <a:off x="3524256" y="4000500"/>
            <a:ext cx="2516188" cy="2063750"/>
          </a:xfrm>
          <a:prstGeom prst="rect">
            <a:avLst/>
          </a:prstGeom>
          <a:noFill/>
          <a:ln w="31750">
            <a:noFill/>
            <a:miter lim="800000"/>
            <a:headEnd type="none" w="sm" len="sm"/>
            <a:tailEnd type="none" w="sm" len="sm"/>
          </a:ln>
        </p:spPr>
      </p:pic>
      <p:pic>
        <p:nvPicPr>
          <p:cNvPr id="3082" name="Picture 3"/>
          <p:cNvPicPr>
            <a:picLocks noChangeAspect="1" noChangeArrowheads="1"/>
          </p:cNvPicPr>
          <p:nvPr/>
        </p:nvPicPr>
        <p:blipFill>
          <a:blip r:embed="rId9" cstate="print"/>
          <a:srcRect/>
          <a:stretch>
            <a:fillRect/>
          </a:stretch>
        </p:blipFill>
        <p:spPr bwMode="auto">
          <a:xfrm>
            <a:off x="6326193" y="4000500"/>
            <a:ext cx="2786063" cy="2063750"/>
          </a:xfrm>
          <a:prstGeom prst="rect">
            <a:avLst/>
          </a:prstGeom>
          <a:noFill/>
          <a:ln w="31750">
            <a:noFill/>
            <a:miter lim="800000"/>
            <a:headEnd type="none" w="sm" len="sm"/>
            <a:tailEnd type="none" w="sm" len="sm"/>
          </a:ln>
        </p:spPr>
      </p:pic>
      <p:sp>
        <p:nvSpPr>
          <p:cNvPr id="3083" name="CaixaDeTexto 5"/>
          <p:cNvSpPr txBox="1">
            <a:spLocks noChangeArrowheads="1"/>
          </p:cNvSpPr>
          <p:nvPr/>
        </p:nvSpPr>
        <p:spPr bwMode="auto">
          <a:xfrm>
            <a:off x="4310063" y="6130926"/>
            <a:ext cx="4143375" cy="584776"/>
          </a:xfrm>
          <a:prstGeom prst="rect">
            <a:avLst/>
          </a:prstGeom>
          <a:noFill/>
          <a:ln w="9525">
            <a:noFill/>
            <a:miter lim="800000"/>
            <a:headEnd/>
            <a:tailEnd/>
          </a:ln>
        </p:spPr>
        <p:txBody>
          <a:bodyPr>
            <a:spAutoFit/>
          </a:bodyPr>
          <a:lstStyle/>
          <a:p>
            <a:pPr algn="ctr"/>
            <a:r>
              <a:rPr lang="pt-BR" sz="3200" b="1">
                <a:solidFill>
                  <a:srgbClr val="002060"/>
                </a:solidFill>
              </a:rPr>
              <a:t>Photodynamic therapy</a:t>
            </a:r>
          </a:p>
        </p:txBody>
      </p:sp>
      <p:pic>
        <p:nvPicPr>
          <p:cNvPr id="3084" name="Picture 4" descr="cranio"/>
          <p:cNvPicPr>
            <a:picLocks noChangeAspect="1" noChangeArrowheads="1"/>
          </p:cNvPicPr>
          <p:nvPr/>
        </p:nvPicPr>
        <p:blipFill>
          <a:blip r:embed="rId10" cstate="print"/>
          <a:srcRect/>
          <a:stretch>
            <a:fillRect/>
          </a:stretch>
        </p:blipFill>
        <p:spPr bwMode="auto">
          <a:xfrm>
            <a:off x="7869245" y="1557417"/>
            <a:ext cx="1941512" cy="1800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4294967295"/>
          </p:nvPr>
        </p:nvSpPr>
        <p:spPr>
          <a:xfrm>
            <a:off x="560388" y="928688"/>
            <a:ext cx="8602662" cy="5715000"/>
          </a:xfrm>
        </p:spPr>
        <p:txBody>
          <a:bodyPr/>
          <a:lstStyle/>
          <a:p>
            <a:pPr algn="just"/>
            <a:endParaRPr lang="en-US" sz="2800" dirty="0" smtClean="0"/>
          </a:p>
          <a:p>
            <a:r>
              <a:rPr lang="en-US" b="1" dirty="0" smtClean="0"/>
              <a:t>Novel computational methods for artificial vision, image and signal processing, and pattern recognition;</a:t>
            </a:r>
            <a:endParaRPr lang="pt-BR" b="1" dirty="0" smtClean="0"/>
          </a:p>
          <a:p>
            <a:r>
              <a:rPr lang="en-US" b="1" dirty="0" smtClean="0">
                <a:solidFill>
                  <a:srgbClr val="0099FF"/>
                </a:solidFill>
              </a:rPr>
              <a:t>Bioinformatics and computational modeling for neurosciences;</a:t>
            </a:r>
            <a:endParaRPr lang="pt-BR" b="1" dirty="0" smtClean="0">
              <a:solidFill>
                <a:srgbClr val="0099FF"/>
              </a:solidFill>
            </a:endParaRPr>
          </a:p>
          <a:p>
            <a:r>
              <a:rPr lang="en-US" b="1" dirty="0" smtClean="0"/>
              <a:t>Parallel computing and novel computer architectures;</a:t>
            </a:r>
            <a:endParaRPr lang="pt-BR" b="1" dirty="0" smtClean="0"/>
          </a:p>
          <a:p>
            <a:r>
              <a:rPr lang="en-US" b="1" dirty="0" smtClean="0">
                <a:solidFill>
                  <a:srgbClr val="0099FF"/>
                </a:solidFill>
              </a:rPr>
              <a:t>Computational modeling of physical processes.</a:t>
            </a:r>
            <a:endParaRPr lang="pt-BR" b="1" dirty="0" smtClean="0">
              <a:solidFill>
                <a:srgbClr val="0099FF"/>
              </a:solidFill>
            </a:endParaRPr>
          </a:p>
          <a:p>
            <a:pPr>
              <a:buFontTx/>
              <a:buNone/>
            </a:pPr>
            <a:endParaRPr lang="pt-BR" b="1" dirty="0" smtClean="0"/>
          </a:p>
          <a:p>
            <a:pPr algn="just">
              <a:buFontTx/>
              <a:buNone/>
            </a:pPr>
            <a:endParaRPr lang="pt-BR" b="1" dirty="0" smtClean="0"/>
          </a:p>
        </p:txBody>
      </p:sp>
      <p:sp>
        <p:nvSpPr>
          <p:cNvPr id="302083" name="Text Box 3"/>
          <p:cNvSpPr txBox="1">
            <a:spLocks noChangeArrowheads="1"/>
          </p:cNvSpPr>
          <p:nvPr/>
        </p:nvSpPr>
        <p:spPr bwMode="auto">
          <a:xfrm>
            <a:off x="4511677" y="25400"/>
            <a:ext cx="4799013" cy="677108"/>
          </a:xfrm>
          <a:prstGeom prst="rect">
            <a:avLst/>
          </a:prstGeom>
          <a:noFill/>
          <a:ln w="9525">
            <a:noFill/>
            <a:miter lim="800000"/>
            <a:headEnd/>
            <a:tailEnd/>
          </a:ln>
          <a:effectLst/>
        </p:spPr>
        <p:txBody>
          <a:bodyPr>
            <a:spAutoFit/>
          </a:bodyPr>
          <a:lstStyle/>
          <a:p>
            <a:pPr algn="just">
              <a:defRPr/>
            </a:pPr>
            <a:r>
              <a:rPr lang="en-US" sz="3800" b="1" i="1" dirty="0">
                <a:solidFill>
                  <a:schemeClr val="accent2"/>
                </a:solidFill>
                <a:effectLst>
                  <a:outerShdw blurRad="38100" dist="38100" dir="2700000" algn="tl">
                    <a:srgbClr val="C0C0C0"/>
                  </a:outerShdw>
                </a:effectLst>
              </a:rPr>
              <a:t>Computational Physics</a:t>
            </a:r>
            <a:endParaRPr lang="pt-BR" sz="3800" b="1" i="1" dirty="0">
              <a:solidFill>
                <a:schemeClr val="accent2"/>
              </a:solidFill>
              <a:effectLst>
                <a:outerShdw blurRad="38100" dist="38100" dir="2700000" algn="tl">
                  <a:srgbClr val="C0C0C0"/>
                </a:outerShdw>
              </a:effectLst>
            </a:endParaRPr>
          </a:p>
        </p:txBody>
      </p:sp>
      <p:sp>
        <p:nvSpPr>
          <p:cNvPr id="83972" name="Rectangle 5"/>
          <p:cNvSpPr>
            <a:spLocks noChangeArrowheads="1"/>
          </p:cNvSpPr>
          <p:nvPr/>
        </p:nvSpPr>
        <p:spPr bwMode="auto">
          <a:xfrm>
            <a:off x="415929" y="1196975"/>
            <a:ext cx="8929688" cy="5184775"/>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4294967295"/>
          </p:nvPr>
        </p:nvSpPr>
        <p:spPr>
          <a:xfrm>
            <a:off x="598488" y="1027113"/>
            <a:ext cx="8602662" cy="5715000"/>
          </a:xfrm>
        </p:spPr>
        <p:txBody>
          <a:bodyPr/>
          <a:lstStyle/>
          <a:p>
            <a:r>
              <a:rPr lang="en-US" b="1" dirty="0" smtClean="0"/>
              <a:t>Applications of density-functional theory in condensed-matter physics;</a:t>
            </a:r>
            <a:endParaRPr lang="pt-BR" b="1" dirty="0" smtClean="0"/>
          </a:p>
          <a:p>
            <a:r>
              <a:rPr lang="en-US" b="1" dirty="0" smtClean="0">
                <a:solidFill>
                  <a:srgbClr val="0099FF"/>
                </a:solidFill>
              </a:rPr>
              <a:t>Ferroelectric materials;</a:t>
            </a:r>
            <a:endParaRPr lang="pt-BR" b="1" dirty="0" smtClean="0">
              <a:solidFill>
                <a:srgbClr val="0099FF"/>
              </a:solidFill>
            </a:endParaRPr>
          </a:p>
          <a:p>
            <a:r>
              <a:rPr lang="en-US" b="1" dirty="0" smtClean="0"/>
              <a:t>Crystal growth and amorphous solids, including their technological applications;</a:t>
            </a:r>
            <a:endParaRPr lang="pt-BR" b="1" dirty="0" smtClean="0"/>
          </a:p>
          <a:p>
            <a:r>
              <a:rPr lang="en-US" b="1" dirty="0" smtClean="0">
                <a:solidFill>
                  <a:srgbClr val="0099FF"/>
                </a:solidFill>
              </a:rPr>
              <a:t>Optical and transport properties of semiconductors</a:t>
            </a:r>
            <a:r>
              <a:rPr lang="en-US" b="1" dirty="0" smtClean="0">
                <a:solidFill>
                  <a:srgbClr val="0099FF"/>
                </a:solidFill>
              </a:rPr>
              <a:t>, </a:t>
            </a:r>
            <a:r>
              <a:rPr lang="en-US" b="1" dirty="0" smtClean="0">
                <a:solidFill>
                  <a:srgbClr val="0099FF"/>
                </a:solidFill>
              </a:rPr>
              <a:t>multilayer electron systems, nanostructured films, quantum dots, </a:t>
            </a:r>
            <a:r>
              <a:rPr lang="en-US" b="1" dirty="0" smtClean="0">
                <a:solidFill>
                  <a:srgbClr val="0099FF"/>
                </a:solidFill>
              </a:rPr>
              <a:t>wires, wells </a:t>
            </a:r>
            <a:r>
              <a:rPr lang="en-US" b="1" dirty="0" smtClean="0">
                <a:solidFill>
                  <a:srgbClr val="0099FF"/>
                </a:solidFill>
              </a:rPr>
              <a:t>and magnetic semiconductors;</a:t>
            </a:r>
          </a:p>
          <a:p>
            <a:r>
              <a:rPr lang="pt-BR" b="1" dirty="0" err="1" smtClean="0"/>
              <a:t>k.p</a:t>
            </a:r>
            <a:r>
              <a:rPr lang="pt-BR" b="1" dirty="0" smtClean="0"/>
              <a:t> </a:t>
            </a:r>
            <a:r>
              <a:rPr lang="pt-BR" b="1" dirty="0" err="1" smtClean="0"/>
              <a:t>theory</a:t>
            </a:r>
            <a:r>
              <a:rPr lang="pt-BR" b="1" dirty="0" smtClean="0"/>
              <a:t> (Kane </a:t>
            </a:r>
            <a:r>
              <a:rPr lang="pt-BR" b="1" dirty="0" err="1" smtClean="0"/>
              <a:t>models</a:t>
            </a:r>
            <a:r>
              <a:rPr lang="pt-BR" b="1" dirty="0" smtClean="0"/>
              <a:t>).</a:t>
            </a:r>
            <a:endParaRPr lang="pt-BR" b="1" dirty="0" smtClean="0"/>
          </a:p>
          <a:p>
            <a:pPr algn="just">
              <a:buFontTx/>
              <a:buNone/>
            </a:pPr>
            <a:endParaRPr lang="pt-BR" b="1" dirty="0" smtClean="0"/>
          </a:p>
          <a:p>
            <a:pPr algn="just">
              <a:buFontTx/>
              <a:buNone/>
            </a:pPr>
            <a:endParaRPr lang="pt-BR" dirty="0" smtClean="0"/>
          </a:p>
          <a:p>
            <a:pPr algn="just">
              <a:buFontTx/>
              <a:buNone/>
            </a:pPr>
            <a:endParaRPr lang="pt-BR" sz="3400" b="1" dirty="0" smtClean="0"/>
          </a:p>
        </p:txBody>
      </p:sp>
      <p:sp>
        <p:nvSpPr>
          <p:cNvPr id="302083" name="Text Box 3"/>
          <p:cNvSpPr txBox="1">
            <a:spLocks noChangeArrowheads="1"/>
          </p:cNvSpPr>
          <p:nvPr/>
        </p:nvSpPr>
        <p:spPr bwMode="auto">
          <a:xfrm>
            <a:off x="3368677" y="11113"/>
            <a:ext cx="6011863" cy="677862"/>
          </a:xfrm>
          <a:prstGeom prst="rect">
            <a:avLst/>
          </a:prstGeom>
          <a:noFill/>
          <a:ln w="9525">
            <a:noFill/>
            <a:miter lim="800000"/>
            <a:headEnd/>
            <a:tailEnd/>
          </a:ln>
          <a:effectLst/>
        </p:spPr>
        <p:txBody>
          <a:bodyPr>
            <a:spAutoFit/>
          </a:bodyPr>
          <a:lstStyle/>
          <a:p>
            <a:pPr algn="ctr">
              <a:defRPr/>
            </a:pPr>
            <a:r>
              <a:rPr lang="en-US" sz="3800" b="1" i="1" dirty="0">
                <a:solidFill>
                  <a:srgbClr val="3333CC"/>
                </a:solidFill>
                <a:effectLst>
                  <a:outerShdw blurRad="38100" dist="38100" dir="2700000" algn="tl">
                    <a:srgbClr val="C0C0C0"/>
                  </a:outerShdw>
                </a:effectLst>
              </a:rPr>
              <a:t>Condensed Matter </a:t>
            </a:r>
            <a:r>
              <a:rPr lang="en-US" sz="3800" b="1" i="1" dirty="0">
                <a:solidFill>
                  <a:schemeClr val="accent2"/>
                </a:solidFill>
                <a:effectLst>
                  <a:outerShdw blurRad="38100" dist="38100" dir="2700000" algn="tl">
                    <a:srgbClr val="C0C0C0"/>
                  </a:outerShdw>
                </a:effectLst>
              </a:rPr>
              <a:t>Physics</a:t>
            </a:r>
            <a:endParaRPr lang="pt-BR" sz="3800" b="1" i="1" dirty="0">
              <a:solidFill>
                <a:schemeClr val="accent2"/>
              </a:solidFill>
              <a:effectLst>
                <a:outerShdw blurRad="38100" dist="38100" dir="2700000" algn="tl">
                  <a:srgbClr val="C0C0C0"/>
                </a:outerShdw>
              </a:effectLst>
            </a:endParaRPr>
          </a:p>
        </p:txBody>
      </p:sp>
      <p:sp>
        <p:nvSpPr>
          <p:cNvPr id="65540" name="Rectangle 5"/>
          <p:cNvSpPr>
            <a:spLocks noChangeArrowheads="1"/>
          </p:cNvSpPr>
          <p:nvPr/>
        </p:nvSpPr>
        <p:spPr bwMode="auto">
          <a:xfrm>
            <a:off x="415929" y="836613"/>
            <a:ext cx="8929688" cy="5761037"/>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hape 41"/>
          <p:cNvSpPr>
            <a:spLocks noChangeArrowheads="1"/>
          </p:cNvSpPr>
          <p:nvPr/>
        </p:nvSpPr>
        <p:spPr bwMode="auto">
          <a:xfrm>
            <a:off x="238125" y="785813"/>
            <a:ext cx="5929313" cy="5929312"/>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84995" name="Shape 44"/>
          <p:cNvSpPr>
            <a:spLocks noChangeArrowheads="1"/>
          </p:cNvSpPr>
          <p:nvPr/>
        </p:nvSpPr>
        <p:spPr bwMode="auto">
          <a:xfrm>
            <a:off x="5524500" y="1000125"/>
            <a:ext cx="5214938" cy="1570038"/>
          </a:xfrm>
          <a:prstGeom prst="rect">
            <a:avLst/>
          </a:prstGeom>
          <a:noFill/>
          <a:ln w="9525">
            <a:noFill/>
            <a:miter lim="800000"/>
            <a:headEnd/>
            <a:tailEnd/>
          </a:ln>
        </p:spPr>
        <p:txBody>
          <a:bodyPr lIns="91425" tIns="91425" rIns="91425" bIns="91425">
            <a:spAutoFit/>
          </a:bodyPr>
          <a:lstStyle/>
          <a:p>
            <a:pPr algn="ctr"/>
            <a:r>
              <a:rPr lang="pt-BR" sz="3000" b="1">
                <a:solidFill>
                  <a:srgbClr val="FFFFFF"/>
                </a:solidFill>
                <a:latin typeface="Verdana" pitchFamily="34" charset="0"/>
                <a:ea typeface="Verdana" pitchFamily="34" charset="0"/>
                <a:cs typeface="Verdana" pitchFamily="34" charset="0"/>
                <a:sym typeface="Verdana" pitchFamily="34" charset="0"/>
              </a:rPr>
              <a:t/>
            </a:r>
            <a:br>
              <a:rPr lang="pt-BR" sz="3000" b="1">
                <a:solidFill>
                  <a:srgbClr val="FFFFFF"/>
                </a:solidFill>
                <a:latin typeface="Verdana" pitchFamily="34" charset="0"/>
                <a:ea typeface="Verdana" pitchFamily="34" charset="0"/>
                <a:cs typeface="Verdana" pitchFamily="34" charset="0"/>
                <a:sym typeface="Verdana" pitchFamily="34" charset="0"/>
              </a:rPr>
            </a:br>
            <a:r>
              <a:rPr lang="pt-BR" sz="3000" b="1">
                <a:latin typeface="Verdana" pitchFamily="34" charset="0"/>
                <a:ea typeface="Verdana" pitchFamily="34" charset="0"/>
                <a:cs typeface="Verdana" pitchFamily="34" charset="0"/>
                <a:sym typeface="Verdana" pitchFamily="34" charset="0"/>
              </a:rPr>
              <a:t>Kyatera/TIDIA</a:t>
            </a:r>
            <a:r>
              <a:rPr lang="pt-BR" sz="3000">
                <a:latin typeface="Verdana" pitchFamily="34" charset="0"/>
                <a:ea typeface="Verdana" pitchFamily="34" charset="0"/>
                <a:cs typeface="Verdana" pitchFamily="34" charset="0"/>
                <a:sym typeface="Verdana" pitchFamily="34" charset="0"/>
              </a:rPr>
              <a:t> (FAPESP)</a:t>
            </a:r>
          </a:p>
        </p:txBody>
      </p:sp>
      <p:sp>
        <p:nvSpPr>
          <p:cNvPr id="84996" name="Shape 45"/>
          <p:cNvSpPr>
            <a:spLocks noChangeArrowheads="1"/>
          </p:cNvSpPr>
          <p:nvPr/>
        </p:nvSpPr>
        <p:spPr bwMode="auto">
          <a:xfrm>
            <a:off x="7096133" y="5572205"/>
            <a:ext cx="2192338" cy="931863"/>
          </a:xfrm>
          <a:prstGeom prst="rect">
            <a:avLst/>
          </a:prstGeom>
          <a:blipFill dpi="0" rotWithShape="1">
            <a:blip r:embed="rId4" cstate="print"/>
            <a:srcRect/>
            <a:stretch>
              <a:fillRect/>
            </a:stretch>
          </a:blipFill>
          <a:ln w="9525">
            <a:noFill/>
            <a:miter lim="800000"/>
            <a:headEnd/>
            <a:tailEnd/>
          </a:ln>
        </p:spPr>
        <p:txBody>
          <a:bodyPr/>
          <a:lstStyle/>
          <a:p>
            <a:endParaRPr lang="en-US"/>
          </a:p>
        </p:txBody>
      </p:sp>
      <p:sp>
        <p:nvSpPr>
          <p:cNvPr id="84997" name="Shape 47"/>
          <p:cNvSpPr>
            <a:spLocks noChangeArrowheads="1"/>
          </p:cNvSpPr>
          <p:nvPr/>
        </p:nvSpPr>
        <p:spPr bwMode="auto">
          <a:xfrm>
            <a:off x="6596070" y="3000378"/>
            <a:ext cx="3095625" cy="2143125"/>
          </a:xfrm>
          <a:prstGeom prst="rect">
            <a:avLst/>
          </a:prstGeom>
          <a:blipFill dpi="0" rotWithShape="1">
            <a:blip r:embed="rId5" cstate="print"/>
            <a:srcRect/>
            <a:stretch>
              <a:fillRect/>
            </a:stretch>
          </a:blipFill>
          <a:ln w="9525">
            <a:noFill/>
            <a:miter lim="800000"/>
            <a:headEnd/>
            <a:tailEnd/>
          </a:ln>
        </p:spPr>
        <p:txBody>
          <a:bodyPr/>
          <a:lstStyle/>
          <a:p>
            <a:endParaRPr lang="en-US"/>
          </a:p>
        </p:txBody>
      </p:sp>
      <p:sp>
        <p:nvSpPr>
          <p:cNvPr id="9" name="Text Box 3"/>
          <p:cNvSpPr txBox="1">
            <a:spLocks noChangeArrowheads="1"/>
          </p:cNvSpPr>
          <p:nvPr/>
        </p:nvSpPr>
        <p:spPr bwMode="auto">
          <a:xfrm>
            <a:off x="3309981" y="25478"/>
            <a:ext cx="7286625" cy="569913"/>
          </a:xfrm>
          <a:prstGeom prst="rect">
            <a:avLst/>
          </a:prstGeom>
          <a:noFill/>
          <a:ln w="9525">
            <a:noFill/>
            <a:miter lim="800000"/>
            <a:headEnd/>
            <a:tailEnd/>
          </a:ln>
          <a:effectLst/>
        </p:spPr>
        <p:txBody>
          <a:bodyPr>
            <a:spAutoFit/>
          </a:bodyPr>
          <a:lstStyle/>
          <a:p>
            <a:pPr algn="just">
              <a:defRPr/>
            </a:pPr>
            <a:r>
              <a:rPr lang="en-US" sz="3100" b="1" i="1" dirty="0">
                <a:solidFill>
                  <a:schemeClr val="accent2"/>
                </a:solidFill>
                <a:effectLst>
                  <a:outerShdw blurRad="38100" dist="38100" dir="2700000" algn="tl">
                    <a:srgbClr val="C0C0C0"/>
                  </a:outerShdw>
                </a:effectLst>
              </a:rPr>
              <a:t>Grid Computing and Cloud Computing</a:t>
            </a:r>
            <a:endParaRPr lang="pt-BR" sz="3100" b="1" i="1" dirty="0">
              <a:solidFill>
                <a:schemeClr val="accent2"/>
              </a:solidFill>
              <a:effectLst>
                <a:outerShdw blurRad="38100" dist="38100" dir="2700000" algn="tl">
                  <a:srgbClr val="C0C0C0"/>
                </a:outerShdw>
              </a:effectLst>
            </a:endParaRPr>
          </a:p>
        </p:txBody>
      </p:sp>
      <p:sp>
        <p:nvSpPr>
          <p:cNvPr id="7" name="TextBox 6"/>
          <p:cNvSpPr txBox="1"/>
          <p:nvPr/>
        </p:nvSpPr>
        <p:spPr>
          <a:xfrm>
            <a:off x="6590987" y="2545239"/>
            <a:ext cx="2908919" cy="307777"/>
          </a:xfrm>
          <a:prstGeom prst="rect">
            <a:avLst/>
          </a:prstGeom>
          <a:noFill/>
        </p:spPr>
        <p:txBody>
          <a:bodyPr wrap="none" rtlCol="0">
            <a:spAutoFit/>
          </a:bodyPr>
          <a:lstStyle/>
          <a:p>
            <a:r>
              <a:rPr lang="en-US" sz="1400" dirty="0" smtClean="0">
                <a:latin typeface="Arial" pitchFamily="34" charset="0"/>
                <a:cs typeface="Arial" pitchFamily="34" charset="0"/>
              </a:rPr>
              <a:t>(internet  is the object of research)</a:t>
            </a:r>
            <a:endParaRPr lang="en-US" sz="1400" dirty="0">
              <a:latin typeface="Arial" pitchFamily="34" charset="0"/>
              <a:cs typeface="Arial" pitchFamily="34" charset="0"/>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nature.tiff"/>
          <p:cNvPicPr>
            <a:picLocks noChangeAspect="1"/>
          </p:cNvPicPr>
          <p:nvPr/>
        </p:nvPicPr>
        <p:blipFill>
          <a:blip r:embed="rId2" cstate="print"/>
          <a:srcRect/>
          <a:stretch>
            <a:fillRect/>
          </a:stretch>
        </p:blipFill>
        <p:spPr bwMode="auto">
          <a:xfrm>
            <a:off x="-47625" y="78"/>
            <a:ext cx="4737100" cy="3413125"/>
          </a:xfrm>
          <a:prstGeom prst="rect">
            <a:avLst/>
          </a:prstGeom>
          <a:noFill/>
          <a:ln w="9525">
            <a:noFill/>
            <a:miter lim="800000"/>
            <a:headEnd/>
            <a:tailEnd/>
          </a:ln>
        </p:spPr>
      </p:pic>
      <p:pic>
        <p:nvPicPr>
          <p:cNvPr id="86019" name="Picture 4" descr="nature2.tiff"/>
          <p:cNvPicPr>
            <a:picLocks noChangeAspect="1"/>
          </p:cNvPicPr>
          <p:nvPr/>
        </p:nvPicPr>
        <p:blipFill>
          <a:blip r:embed="rId3" cstate="print"/>
          <a:srcRect/>
          <a:stretch>
            <a:fillRect/>
          </a:stretch>
        </p:blipFill>
        <p:spPr bwMode="auto">
          <a:xfrm>
            <a:off x="4737100" y="0"/>
            <a:ext cx="5168900" cy="3327400"/>
          </a:xfrm>
          <a:prstGeom prst="rect">
            <a:avLst/>
          </a:prstGeom>
          <a:noFill/>
          <a:ln w="9525">
            <a:noFill/>
            <a:miter lim="800000"/>
            <a:headEnd/>
            <a:tailEnd/>
          </a:ln>
        </p:spPr>
      </p:pic>
      <p:pic>
        <p:nvPicPr>
          <p:cNvPr id="86020" name="Picture 5" descr="nature3.tiff"/>
          <p:cNvPicPr>
            <a:picLocks noChangeAspect="1"/>
          </p:cNvPicPr>
          <p:nvPr/>
        </p:nvPicPr>
        <p:blipFill>
          <a:blip r:embed="rId4" cstate="print"/>
          <a:srcRect/>
          <a:stretch>
            <a:fillRect/>
          </a:stretch>
        </p:blipFill>
        <p:spPr bwMode="auto">
          <a:xfrm>
            <a:off x="5259431" y="3429000"/>
            <a:ext cx="4479925" cy="3278188"/>
          </a:xfrm>
          <a:prstGeom prst="rect">
            <a:avLst/>
          </a:prstGeom>
          <a:noFill/>
          <a:ln w="9525">
            <a:noFill/>
            <a:miter lim="800000"/>
            <a:headEnd/>
            <a:tailEnd/>
          </a:ln>
        </p:spPr>
      </p:pic>
      <p:sp>
        <p:nvSpPr>
          <p:cNvPr id="86021" name="TextBox 9"/>
          <p:cNvSpPr txBox="1">
            <a:spLocks noChangeArrowheads="1"/>
          </p:cNvSpPr>
          <p:nvPr/>
        </p:nvSpPr>
        <p:spPr bwMode="auto">
          <a:xfrm>
            <a:off x="142876" y="3814802"/>
            <a:ext cx="5024438" cy="2400657"/>
          </a:xfrm>
          <a:prstGeom prst="rect">
            <a:avLst/>
          </a:prstGeom>
          <a:noFill/>
          <a:ln w="28575">
            <a:solidFill>
              <a:srgbClr val="C00000"/>
            </a:solidFill>
            <a:miter lim="800000"/>
            <a:headEnd/>
            <a:tailEnd/>
          </a:ln>
        </p:spPr>
        <p:txBody>
          <a:bodyPr>
            <a:spAutoFit/>
          </a:bodyPr>
          <a:lstStyle/>
          <a:p>
            <a:r>
              <a:rPr lang="en-US" sz="3000" i="1">
                <a:solidFill>
                  <a:srgbClr val="C00000"/>
                </a:solidFill>
              </a:rPr>
              <a:t>Complex networks used to characterize cell differentiation for tissue engineering.</a:t>
            </a:r>
          </a:p>
          <a:p>
            <a:r>
              <a:rPr lang="en-US" sz="3000" i="1">
                <a:solidFill>
                  <a:srgbClr val="C00000"/>
                </a:solidFill>
              </a:rPr>
              <a:t>(Nature Comm., November 2011)</a:t>
            </a:r>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 y="71515"/>
            <a:ext cx="5647097" cy="237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655660" y="2492896"/>
            <a:ext cx="8689871" cy="4320480"/>
          </a:xfrm>
          <a:prstGeom prst="rect">
            <a:avLst/>
          </a:prstGeom>
        </p:spPr>
      </p:pic>
    </p:spTree>
    <p:extLst>
      <p:ext uri="{BB962C8B-B14F-4D97-AF65-F5344CB8AC3E}">
        <p14:creationId xmlns:p14="http://schemas.microsoft.com/office/powerpoint/2010/main" val="3422638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 y="3411736"/>
            <a:ext cx="4561210" cy="347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18" y="3062883"/>
            <a:ext cx="5310932" cy="375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1481584" y="-1535"/>
            <a:ext cx="7215832" cy="3297483"/>
          </a:xfrm>
          <a:prstGeom prst="rect">
            <a:avLst/>
          </a:prstGeom>
        </p:spPr>
      </p:pic>
    </p:spTree>
    <p:extLst>
      <p:ext uri="{BB962C8B-B14F-4D97-AF65-F5344CB8AC3E}">
        <p14:creationId xmlns:p14="http://schemas.microsoft.com/office/powerpoint/2010/main" val="319641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3"/>
          <p:cNvGrpSpPr>
            <a:grpSpLocks/>
          </p:cNvGrpSpPr>
          <p:nvPr/>
        </p:nvGrpSpPr>
        <p:grpSpPr bwMode="auto">
          <a:xfrm>
            <a:off x="4806" y="3"/>
            <a:ext cx="9882187" cy="2073275"/>
            <a:chOff x="-14" y="426"/>
            <a:chExt cx="7334" cy="1959"/>
          </a:xfrm>
        </p:grpSpPr>
        <p:pic>
          <p:nvPicPr>
            <p:cNvPr id="87052" name="Picture 1"/>
            <p:cNvPicPr>
              <a:picLocks noChangeAspect="1" noChangeArrowheads="1"/>
            </p:cNvPicPr>
            <p:nvPr/>
          </p:nvPicPr>
          <p:blipFill>
            <a:blip r:embed="rId2" cstate="print"/>
            <a:srcRect/>
            <a:stretch>
              <a:fillRect/>
            </a:stretch>
          </p:blipFill>
          <p:spPr bwMode="auto">
            <a:xfrm>
              <a:off x="3485" y="426"/>
              <a:ext cx="3835" cy="1959"/>
            </a:xfrm>
            <a:prstGeom prst="rect">
              <a:avLst/>
            </a:prstGeom>
            <a:noFill/>
            <a:ln w="12700">
              <a:noFill/>
              <a:miter lim="800000"/>
              <a:headEnd/>
              <a:tailEnd/>
            </a:ln>
          </p:spPr>
        </p:pic>
        <p:pic>
          <p:nvPicPr>
            <p:cNvPr id="87053" name="Picture 2"/>
            <p:cNvPicPr>
              <a:picLocks noChangeAspect="1" noChangeArrowheads="1"/>
            </p:cNvPicPr>
            <p:nvPr/>
          </p:nvPicPr>
          <p:blipFill>
            <a:blip r:embed="rId3" cstate="print"/>
            <a:srcRect/>
            <a:stretch>
              <a:fillRect/>
            </a:stretch>
          </p:blipFill>
          <p:spPr bwMode="auto">
            <a:xfrm>
              <a:off x="-14" y="426"/>
              <a:ext cx="3499" cy="1958"/>
            </a:xfrm>
            <a:prstGeom prst="rect">
              <a:avLst/>
            </a:prstGeom>
            <a:noFill/>
            <a:ln w="12700">
              <a:noFill/>
              <a:miter lim="800000"/>
              <a:headEnd/>
              <a:tailEnd/>
            </a:ln>
          </p:spPr>
        </p:pic>
      </p:grpSp>
      <p:sp>
        <p:nvSpPr>
          <p:cNvPr id="87043" name="Rectangle 4"/>
          <p:cNvSpPr>
            <a:spLocks/>
          </p:cNvSpPr>
          <p:nvPr/>
        </p:nvSpPr>
        <p:spPr bwMode="auto">
          <a:xfrm>
            <a:off x="309607" y="500063"/>
            <a:ext cx="9001125" cy="947737"/>
          </a:xfrm>
          <a:prstGeom prst="rect">
            <a:avLst/>
          </a:prstGeom>
          <a:noFill/>
          <a:ln w="12700">
            <a:noFill/>
            <a:miter lim="800000"/>
            <a:headEnd/>
            <a:tailEnd/>
          </a:ln>
        </p:spPr>
        <p:txBody>
          <a:bodyPr lIns="0" tIns="0" rIns="0" bIns="0" anchor="ctr"/>
          <a:lstStyle/>
          <a:p>
            <a:pPr algn="ctr"/>
            <a:r>
              <a:rPr lang="en-US">
                <a:solidFill>
                  <a:schemeClr val="bg1"/>
                </a:solidFill>
                <a:ea typeface="Gill Sans"/>
                <a:cs typeface="Gill Sans"/>
              </a:rPr>
              <a:t>Computer Science, Mathematics and Physics: discovering, identifying and analyzing the Brazilian Flora biodiversity. </a:t>
            </a:r>
          </a:p>
        </p:txBody>
      </p:sp>
      <p:pic>
        <p:nvPicPr>
          <p:cNvPr id="87044" name="Picture 5"/>
          <p:cNvPicPr>
            <a:picLocks noChangeAspect="1" noChangeArrowheads="1"/>
          </p:cNvPicPr>
          <p:nvPr/>
        </p:nvPicPr>
        <p:blipFill>
          <a:blip r:embed="rId4" cstate="print"/>
          <a:srcRect/>
          <a:stretch>
            <a:fillRect/>
          </a:stretch>
        </p:blipFill>
        <p:spPr bwMode="auto">
          <a:xfrm>
            <a:off x="6751682" y="2274894"/>
            <a:ext cx="2835275" cy="2439987"/>
          </a:xfrm>
          <a:prstGeom prst="rect">
            <a:avLst/>
          </a:prstGeom>
          <a:noFill/>
          <a:ln w="12700">
            <a:noFill/>
            <a:miter lim="800000"/>
            <a:headEnd/>
            <a:tailEnd/>
          </a:ln>
        </p:spPr>
      </p:pic>
      <p:pic>
        <p:nvPicPr>
          <p:cNvPr id="87045" name="Picture 6"/>
          <p:cNvPicPr>
            <a:picLocks noChangeAspect="1" noChangeArrowheads="1"/>
          </p:cNvPicPr>
          <p:nvPr/>
        </p:nvPicPr>
        <p:blipFill>
          <a:blip r:embed="rId5" cstate="print"/>
          <a:srcRect/>
          <a:stretch>
            <a:fillRect/>
          </a:stretch>
        </p:blipFill>
        <p:spPr bwMode="auto">
          <a:xfrm>
            <a:off x="3414720" y="2333625"/>
            <a:ext cx="3008312" cy="2522538"/>
          </a:xfrm>
          <a:prstGeom prst="rect">
            <a:avLst/>
          </a:prstGeom>
          <a:noFill/>
          <a:ln w="12700">
            <a:noFill/>
            <a:miter lim="800000"/>
            <a:headEnd/>
            <a:tailEnd/>
          </a:ln>
        </p:spPr>
      </p:pic>
      <p:pic>
        <p:nvPicPr>
          <p:cNvPr id="87046" name="Picture 7"/>
          <p:cNvPicPr>
            <a:picLocks noChangeAspect="1" noChangeArrowheads="1"/>
          </p:cNvPicPr>
          <p:nvPr/>
        </p:nvPicPr>
        <p:blipFill>
          <a:blip r:embed="rId6" cstate="print"/>
          <a:srcRect/>
          <a:stretch>
            <a:fillRect/>
          </a:stretch>
        </p:blipFill>
        <p:spPr bwMode="auto">
          <a:xfrm>
            <a:off x="328617" y="2357438"/>
            <a:ext cx="2759075" cy="2500312"/>
          </a:xfrm>
          <a:prstGeom prst="rect">
            <a:avLst/>
          </a:prstGeom>
          <a:noFill/>
          <a:ln w="12700">
            <a:noFill/>
            <a:miter lim="800000"/>
            <a:headEnd/>
            <a:tailEnd/>
          </a:ln>
        </p:spPr>
      </p:pic>
      <p:grpSp>
        <p:nvGrpSpPr>
          <p:cNvPr id="87047" name="Group 11"/>
          <p:cNvGrpSpPr>
            <a:grpSpLocks/>
          </p:cNvGrpSpPr>
          <p:nvPr/>
        </p:nvGrpSpPr>
        <p:grpSpPr bwMode="auto">
          <a:xfrm>
            <a:off x="7096125" y="4929268"/>
            <a:ext cx="2338388" cy="1857375"/>
            <a:chOff x="0" y="0"/>
            <a:chExt cx="2122" cy="1960"/>
          </a:xfrm>
        </p:grpSpPr>
        <p:pic>
          <p:nvPicPr>
            <p:cNvPr id="87049" name="Picture 8"/>
            <p:cNvPicPr>
              <a:picLocks noChangeAspect="1" noChangeArrowheads="1"/>
            </p:cNvPicPr>
            <p:nvPr/>
          </p:nvPicPr>
          <p:blipFill>
            <a:blip r:embed="rId7" cstate="print"/>
            <a:srcRect/>
            <a:stretch>
              <a:fillRect/>
            </a:stretch>
          </p:blipFill>
          <p:spPr bwMode="auto">
            <a:xfrm>
              <a:off x="112" y="0"/>
              <a:ext cx="1838" cy="710"/>
            </a:xfrm>
            <a:prstGeom prst="rect">
              <a:avLst/>
            </a:prstGeom>
            <a:noFill/>
            <a:ln w="12700">
              <a:noFill/>
              <a:miter lim="800000"/>
              <a:headEnd/>
              <a:tailEnd/>
            </a:ln>
          </p:spPr>
        </p:pic>
        <p:pic>
          <p:nvPicPr>
            <p:cNvPr id="87050" name="Picture 9"/>
            <p:cNvPicPr>
              <a:picLocks noChangeAspect="1" noChangeArrowheads="1"/>
            </p:cNvPicPr>
            <p:nvPr/>
          </p:nvPicPr>
          <p:blipFill>
            <a:blip r:embed="rId8" cstate="print"/>
            <a:srcRect/>
            <a:stretch>
              <a:fillRect/>
            </a:stretch>
          </p:blipFill>
          <p:spPr bwMode="auto">
            <a:xfrm>
              <a:off x="8" y="775"/>
              <a:ext cx="2105" cy="585"/>
            </a:xfrm>
            <a:prstGeom prst="rect">
              <a:avLst/>
            </a:prstGeom>
            <a:noFill/>
            <a:ln w="12700">
              <a:noFill/>
              <a:miter lim="800000"/>
              <a:headEnd/>
              <a:tailEnd/>
            </a:ln>
          </p:spPr>
        </p:pic>
        <p:pic>
          <p:nvPicPr>
            <p:cNvPr id="87051" name="Picture 10"/>
            <p:cNvPicPr>
              <a:picLocks noChangeAspect="1" noChangeArrowheads="1"/>
            </p:cNvPicPr>
            <p:nvPr/>
          </p:nvPicPr>
          <p:blipFill>
            <a:blip r:embed="rId9" cstate="print"/>
            <a:srcRect/>
            <a:stretch>
              <a:fillRect/>
            </a:stretch>
          </p:blipFill>
          <p:spPr bwMode="auto">
            <a:xfrm>
              <a:off x="0" y="1413"/>
              <a:ext cx="2122" cy="547"/>
            </a:xfrm>
            <a:prstGeom prst="rect">
              <a:avLst/>
            </a:prstGeom>
            <a:noFill/>
            <a:ln w="12700">
              <a:noFill/>
              <a:miter lim="800000"/>
              <a:headEnd/>
              <a:tailEnd/>
            </a:ln>
          </p:spPr>
        </p:pic>
      </p:grpSp>
      <p:sp>
        <p:nvSpPr>
          <p:cNvPr id="87048" name="Rectangle 13"/>
          <p:cNvSpPr>
            <a:spLocks/>
          </p:cNvSpPr>
          <p:nvPr/>
        </p:nvSpPr>
        <p:spPr bwMode="auto">
          <a:xfrm>
            <a:off x="381002" y="5259388"/>
            <a:ext cx="6346825" cy="1384300"/>
          </a:xfrm>
          <a:prstGeom prst="rect">
            <a:avLst/>
          </a:prstGeom>
          <a:noFill/>
          <a:ln w="12700">
            <a:noFill/>
            <a:miter lim="800000"/>
            <a:headEnd/>
            <a:tailEnd/>
          </a:ln>
        </p:spPr>
        <p:txBody>
          <a:bodyPr lIns="0" tIns="0" rIns="0" bIns="0" anchor="ctr"/>
          <a:lstStyle/>
          <a:p>
            <a:pPr algn="ctr"/>
            <a:r>
              <a:rPr lang="en-US" sz="3600">
                <a:ea typeface="Gill Sans"/>
                <a:cs typeface="Gill Sans"/>
              </a:rPr>
              <a:t>Main research:</a:t>
            </a:r>
          </a:p>
          <a:p>
            <a:pPr algn="ctr"/>
            <a:r>
              <a:rPr lang="en-US" sz="3600">
                <a:ea typeface="Gill Sans"/>
                <a:cs typeface="Gill Sans"/>
              </a:rPr>
              <a:t>Fractals,  Automata, Chaos and Complex Networks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cstate="print"/>
          <a:srcRect/>
          <a:stretch>
            <a:fillRect/>
          </a:stretch>
        </p:blipFill>
        <p:spPr bwMode="auto">
          <a:xfrm>
            <a:off x="363542" y="764782"/>
            <a:ext cx="4659312" cy="3305175"/>
          </a:xfrm>
          <a:prstGeom prst="rect">
            <a:avLst/>
          </a:prstGeom>
          <a:noFill/>
          <a:ln w="9525">
            <a:noFill/>
            <a:round/>
            <a:headEnd/>
            <a:tailEnd/>
          </a:ln>
        </p:spPr>
      </p:pic>
      <p:pic>
        <p:nvPicPr>
          <p:cNvPr id="60419" name="Picture 2"/>
          <p:cNvPicPr>
            <a:picLocks noChangeAspect="1" noChangeArrowheads="1"/>
          </p:cNvPicPr>
          <p:nvPr/>
        </p:nvPicPr>
        <p:blipFill>
          <a:blip r:embed="rId4" cstate="print"/>
          <a:srcRect/>
          <a:stretch>
            <a:fillRect/>
          </a:stretch>
        </p:blipFill>
        <p:spPr bwMode="auto">
          <a:xfrm>
            <a:off x="5313398" y="752475"/>
            <a:ext cx="4211637" cy="5748338"/>
          </a:xfrm>
          <a:prstGeom prst="rect">
            <a:avLst/>
          </a:prstGeom>
          <a:noFill/>
          <a:ln w="9525">
            <a:noFill/>
            <a:round/>
            <a:headEnd/>
            <a:tailEnd/>
          </a:ln>
        </p:spPr>
      </p:pic>
      <p:sp>
        <p:nvSpPr>
          <p:cNvPr id="60420" name="Text Box 3"/>
          <p:cNvSpPr txBox="1">
            <a:spLocks noChangeArrowheads="1"/>
          </p:cNvSpPr>
          <p:nvPr/>
        </p:nvSpPr>
        <p:spPr bwMode="auto">
          <a:xfrm>
            <a:off x="1353114" y="4149160"/>
            <a:ext cx="2663825" cy="1474787"/>
          </a:xfrm>
          <a:prstGeom prst="rect">
            <a:avLst/>
          </a:prstGeom>
          <a:noFill/>
          <a:ln w="9525">
            <a:noFill/>
            <a:round/>
            <a:headEnd/>
            <a:tailEnd/>
          </a:ln>
        </p:spPr>
        <p:txBody>
          <a:bodyPr wrap="none" lIns="82662" tIns="70495" rIns="82662" bIns="41332"/>
          <a:lstStyle/>
          <a:p>
            <a:pPr algn="ctr" defTabSz="419100" hangingPunct="0">
              <a:lnSpc>
                <a:spcPct val="93000"/>
              </a:lnSpc>
              <a:buClr>
                <a:srgbClr val="000000"/>
              </a:buClr>
              <a:buSzPct val="100000"/>
              <a:tabLst>
                <a:tab pos="663575" algn="l"/>
                <a:tab pos="1328738" algn="l"/>
                <a:tab pos="1993900" algn="l"/>
              </a:tabLst>
            </a:pPr>
            <a:r>
              <a:rPr lang="en-US" sz="3300" dirty="0">
                <a:solidFill>
                  <a:srgbClr val="000000"/>
                </a:solidFill>
                <a:latin typeface="Arial" pitchFamily="34" charset="0"/>
              </a:rPr>
              <a:t>Pierre Auger </a:t>
            </a:r>
          </a:p>
          <a:p>
            <a:pPr algn="ctr" defTabSz="419100" hangingPunct="0">
              <a:lnSpc>
                <a:spcPct val="93000"/>
              </a:lnSpc>
              <a:buClr>
                <a:srgbClr val="000000"/>
              </a:buClr>
              <a:buSzPct val="100000"/>
              <a:tabLst>
                <a:tab pos="663575" algn="l"/>
                <a:tab pos="1328738" algn="l"/>
                <a:tab pos="1993900" algn="l"/>
              </a:tabLst>
            </a:pPr>
            <a:r>
              <a:rPr lang="en-US" sz="3300" dirty="0">
                <a:solidFill>
                  <a:srgbClr val="000000"/>
                </a:solidFill>
                <a:latin typeface="Arial" pitchFamily="34" charset="0"/>
              </a:rPr>
              <a:t>Observatory</a:t>
            </a:r>
          </a:p>
          <a:p>
            <a:pPr algn="ctr" defTabSz="419100" hangingPunct="0">
              <a:lnSpc>
                <a:spcPct val="93000"/>
              </a:lnSpc>
              <a:buClr>
                <a:srgbClr val="000000"/>
              </a:buClr>
              <a:buSzPct val="100000"/>
              <a:tabLst>
                <a:tab pos="663575" algn="l"/>
                <a:tab pos="1328738" algn="l"/>
                <a:tab pos="1993900" algn="l"/>
              </a:tabLst>
            </a:pPr>
            <a:r>
              <a:rPr lang="en-US" sz="3300" dirty="0">
                <a:solidFill>
                  <a:srgbClr val="000000"/>
                </a:solidFill>
                <a:latin typeface="Arial" pitchFamily="34" charset="0"/>
              </a:rPr>
              <a:t>Detectors</a:t>
            </a:r>
          </a:p>
        </p:txBody>
      </p:sp>
      <p:sp>
        <p:nvSpPr>
          <p:cNvPr id="2" name="Rectangle 1"/>
          <p:cNvSpPr/>
          <p:nvPr/>
        </p:nvSpPr>
        <p:spPr>
          <a:xfrm>
            <a:off x="200472" y="5594647"/>
            <a:ext cx="4953000" cy="923330"/>
          </a:xfrm>
          <a:prstGeom prst="rect">
            <a:avLst/>
          </a:prstGeom>
        </p:spPr>
        <p:txBody>
          <a:bodyPr>
            <a:spAutoFit/>
          </a:bodyPr>
          <a:lstStyle/>
          <a:p>
            <a:pPr algn="just"/>
            <a:r>
              <a:rPr lang="en-US" sz="1800" dirty="0" smtClean="0">
                <a:solidFill>
                  <a:srgbClr val="0000FF"/>
                </a:solidFill>
                <a:latin typeface="Arial" pitchFamily="34" charset="0"/>
              </a:rPr>
              <a:t>First measurement of a correlation of the arrival direction of very energetic particles with nearby Active Galactic Nuclei (AGN</a:t>
            </a:r>
            <a:endParaRPr lang="en-US" sz="1800" dirty="0">
              <a:solidFill>
                <a:srgbClr val="0000FF"/>
              </a:solidFill>
            </a:endParaRPr>
          </a:p>
        </p:txBody>
      </p:sp>
      <p:sp>
        <p:nvSpPr>
          <p:cNvPr id="7" name="Text Box 5"/>
          <p:cNvSpPr txBox="1">
            <a:spLocks noChangeArrowheads="1"/>
          </p:cNvSpPr>
          <p:nvPr/>
        </p:nvSpPr>
        <p:spPr bwMode="auto">
          <a:xfrm>
            <a:off x="1424610" y="6525424"/>
            <a:ext cx="2468562" cy="314325"/>
          </a:xfrm>
          <a:prstGeom prst="rect">
            <a:avLst/>
          </a:prstGeom>
          <a:noFill/>
          <a:ln w="9525">
            <a:noFill/>
            <a:round/>
            <a:headEnd/>
            <a:tailEnd/>
          </a:ln>
        </p:spPr>
        <p:txBody>
          <a:bodyPr wrap="none" lIns="82662" tIns="55914" rIns="82662" bIns="41332"/>
          <a:lstStyle/>
          <a:p>
            <a:pPr defTabSz="419100" hangingPunct="0">
              <a:lnSpc>
                <a:spcPct val="93000"/>
              </a:lnSpc>
              <a:buClr>
                <a:srgbClr val="000000"/>
              </a:buClr>
              <a:buSzPct val="100000"/>
              <a:tabLst>
                <a:tab pos="663575" algn="l"/>
                <a:tab pos="1328738" algn="l"/>
                <a:tab pos="1993900" algn="l"/>
              </a:tabLst>
            </a:pPr>
            <a:r>
              <a:rPr lang="en-US" sz="1700" dirty="0">
                <a:solidFill>
                  <a:srgbClr val="000000"/>
                </a:solidFill>
                <a:latin typeface="Arial" pitchFamily="34" charset="0"/>
              </a:rPr>
              <a:t>Science, 318 (2007) 938</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4294967295"/>
          </p:nvPr>
        </p:nvSpPr>
        <p:spPr>
          <a:xfrm>
            <a:off x="636590" y="-71438"/>
            <a:ext cx="8602662" cy="5976938"/>
          </a:xfrm>
        </p:spPr>
        <p:txBody>
          <a:bodyPr/>
          <a:lstStyle/>
          <a:p>
            <a:pPr algn="just">
              <a:lnSpc>
                <a:spcPct val="80000"/>
              </a:lnSpc>
              <a:buFontTx/>
              <a:buNone/>
            </a:pPr>
            <a:endParaRPr lang="en-US" sz="2800" dirty="0" smtClean="0"/>
          </a:p>
          <a:p>
            <a:pPr algn="just">
              <a:lnSpc>
                <a:spcPct val="80000"/>
              </a:lnSpc>
              <a:buFontTx/>
              <a:buNone/>
            </a:pPr>
            <a:endParaRPr lang="en-US" sz="2800" dirty="0" smtClean="0"/>
          </a:p>
          <a:p>
            <a:r>
              <a:rPr lang="en-US" b="1" dirty="0" smtClean="0"/>
              <a:t>~ 80 </a:t>
            </a:r>
            <a:r>
              <a:rPr lang="en-US" b="1" dirty="0"/>
              <a:t>P</a:t>
            </a:r>
            <a:r>
              <a:rPr lang="en-US" b="1" dirty="0" smtClean="0"/>
              <a:t>rofessors, ~ 190 (non-teaching) staff</a:t>
            </a:r>
          </a:p>
          <a:p>
            <a:pPr algn="ctr">
              <a:buFontTx/>
              <a:buNone/>
            </a:pPr>
            <a:r>
              <a:rPr lang="en-US" b="1" dirty="0" smtClean="0"/>
              <a:t>~ 700 undergrad </a:t>
            </a:r>
            <a:r>
              <a:rPr lang="en-US" b="1" dirty="0" err="1" smtClean="0"/>
              <a:t>st.</a:t>
            </a:r>
            <a:r>
              <a:rPr lang="en-US" b="1" dirty="0" smtClean="0"/>
              <a:t> ~ 300 grad </a:t>
            </a:r>
            <a:r>
              <a:rPr lang="en-US" b="1" dirty="0" err="1" smtClean="0"/>
              <a:t>st</a:t>
            </a:r>
            <a:r>
              <a:rPr lang="en-US" b="1" dirty="0" smtClean="0"/>
              <a:t> &amp; ~ 70 PDs</a:t>
            </a:r>
          </a:p>
          <a:p>
            <a:pPr algn="ctr">
              <a:buFontTx/>
              <a:buNone/>
            </a:pPr>
            <a:r>
              <a:rPr lang="en-US" b="1" dirty="0" smtClean="0">
                <a:solidFill>
                  <a:srgbClr val="0000FF"/>
                </a:solidFill>
              </a:rPr>
              <a:t>Four undergraduate majors</a:t>
            </a:r>
          </a:p>
          <a:p>
            <a:pPr>
              <a:buFontTx/>
              <a:buNone/>
            </a:pPr>
            <a:r>
              <a:rPr lang="en-US" b="1" dirty="0" smtClean="0">
                <a:solidFill>
                  <a:srgbClr val="FF0000"/>
                </a:solidFill>
              </a:rPr>
              <a:t>BSc. in Physics</a:t>
            </a:r>
          </a:p>
          <a:p>
            <a:pPr>
              <a:buFontTx/>
              <a:buNone/>
            </a:pPr>
            <a:r>
              <a:rPr lang="en-US" b="1" dirty="0" smtClean="0">
                <a:solidFill>
                  <a:srgbClr val="FF0000"/>
                </a:solidFill>
              </a:rPr>
              <a:t>BSc. in Physical and </a:t>
            </a:r>
            <a:r>
              <a:rPr lang="en-US" b="1" dirty="0" err="1" smtClean="0">
                <a:solidFill>
                  <a:srgbClr val="FF0000"/>
                </a:solidFill>
              </a:rPr>
              <a:t>Biomolecular</a:t>
            </a:r>
            <a:r>
              <a:rPr lang="en-US" b="1" dirty="0" smtClean="0">
                <a:solidFill>
                  <a:srgbClr val="FF0000"/>
                </a:solidFill>
              </a:rPr>
              <a:t> Sciences</a:t>
            </a:r>
          </a:p>
          <a:p>
            <a:pPr>
              <a:buFontTx/>
              <a:buNone/>
            </a:pPr>
            <a:r>
              <a:rPr lang="en-US" b="1" dirty="0" smtClean="0">
                <a:solidFill>
                  <a:srgbClr val="FF0000"/>
                </a:solidFill>
              </a:rPr>
              <a:t>BSc. in Computational Physics</a:t>
            </a:r>
          </a:p>
          <a:p>
            <a:pPr>
              <a:buFontTx/>
              <a:buNone/>
            </a:pPr>
            <a:r>
              <a:rPr lang="en-US" b="1" dirty="0" smtClean="0">
                <a:solidFill>
                  <a:srgbClr val="FF0000"/>
                </a:solidFill>
              </a:rPr>
              <a:t>Training of Teachers</a:t>
            </a:r>
          </a:p>
          <a:p>
            <a:pPr algn="ctr">
              <a:buFontTx/>
              <a:buNone/>
            </a:pPr>
            <a:r>
              <a:rPr lang="en-US" b="1" dirty="0" smtClean="0">
                <a:solidFill>
                  <a:srgbClr val="0000FF"/>
                </a:solidFill>
              </a:rPr>
              <a:t>Graduate-level Programs</a:t>
            </a:r>
          </a:p>
          <a:p>
            <a:pPr algn="just">
              <a:buFontTx/>
              <a:buNone/>
            </a:pPr>
            <a:r>
              <a:rPr lang="en-US" b="1" dirty="0" smtClean="0">
                <a:solidFill>
                  <a:srgbClr val="FF0000"/>
                </a:solidFill>
              </a:rPr>
              <a:t>Physics, </a:t>
            </a:r>
            <a:r>
              <a:rPr lang="en-US" b="1" dirty="0" err="1" smtClean="0">
                <a:solidFill>
                  <a:schemeClr val="accent1">
                    <a:lumMod val="75000"/>
                  </a:schemeClr>
                </a:solidFill>
              </a:rPr>
              <a:t>Biomolecular</a:t>
            </a:r>
            <a:r>
              <a:rPr lang="en-US" b="1" dirty="0" smtClean="0">
                <a:solidFill>
                  <a:schemeClr val="accent1">
                    <a:lumMod val="75000"/>
                  </a:schemeClr>
                </a:solidFill>
              </a:rPr>
              <a:t> Physics</a:t>
            </a:r>
            <a:r>
              <a:rPr lang="en-US" b="1" dirty="0" smtClean="0">
                <a:solidFill>
                  <a:srgbClr val="FF0000"/>
                </a:solidFill>
              </a:rPr>
              <a:t>, </a:t>
            </a:r>
            <a:r>
              <a:rPr lang="en-US" b="1" dirty="0" smtClean="0">
                <a:solidFill>
                  <a:srgbClr val="0099FF"/>
                </a:solidFill>
              </a:rPr>
              <a:t>Computational</a:t>
            </a:r>
          </a:p>
          <a:p>
            <a:pPr algn="just">
              <a:buFontTx/>
              <a:buNone/>
            </a:pPr>
            <a:r>
              <a:rPr lang="en-US" b="1" dirty="0" smtClean="0">
                <a:solidFill>
                  <a:srgbClr val="0099FF"/>
                </a:solidFill>
              </a:rPr>
              <a:t>Physics,</a:t>
            </a:r>
            <a:r>
              <a:rPr lang="en-US" b="1" dirty="0" smtClean="0">
                <a:solidFill>
                  <a:srgbClr val="FF0000"/>
                </a:solidFill>
              </a:rPr>
              <a:t> Materials Science &amp; Engineering</a:t>
            </a:r>
          </a:p>
          <a:p>
            <a:pPr>
              <a:lnSpc>
                <a:spcPct val="80000"/>
              </a:lnSpc>
              <a:buFontTx/>
              <a:buNone/>
            </a:pPr>
            <a:endParaRPr lang="en-US" b="1" dirty="0" smtClean="0"/>
          </a:p>
        </p:txBody>
      </p:sp>
      <p:sp>
        <p:nvSpPr>
          <p:cNvPr id="302083" name="Text Box 3"/>
          <p:cNvSpPr txBox="1">
            <a:spLocks noChangeArrowheads="1"/>
          </p:cNvSpPr>
          <p:nvPr/>
        </p:nvSpPr>
        <p:spPr bwMode="auto">
          <a:xfrm>
            <a:off x="6024609" y="0"/>
            <a:ext cx="3774471" cy="677108"/>
          </a:xfrm>
          <a:prstGeom prst="rect">
            <a:avLst/>
          </a:prstGeom>
          <a:noFill/>
          <a:ln w="9525">
            <a:noFill/>
            <a:miter lim="800000"/>
            <a:headEnd/>
            <a:tailEnd/>
          </a:ln>
          <a:effectLst/>
        </p:spPr>
        <p:txBody>
          <a:bodyPr wrap="none">
            <a:spAutoFit/>
          </a:bodyPr>
          <a:lstStyle/>
          <a:p>
            <a:pPr eaLnBrk="0" hangingPunct="0">
              <a:defRPr/>
            </a:pPr>
            <a:r>
              <a:rPr lang="en-US" sz="3800" b="1" i="1" dirty="0">
                <a:solidFill>
                  <a:srgbClr val="0000FF"/>
                </a:solidFill>
                <a:effectLst>
                  <a:outerShdw blurRad="38100" dist="38100" dir="2700000" algn="tl">
                    <a:srgbClr val="C0C0C0"/>
                  </a:outerShdw>
                </a:effectLst>
              </a:rPr>
              <a:t>IFSC at a glance</a:t>
            </a:r>
            <a:endParaRPr lang="pt-BR" sz="3800" b="1" i="1" dirty="0">
              <a:solidFill>
                <a:srgbClr val="0000FF"/>
              </a:solidFill>
              <a:effectLst>
                <a:outerShdw blurRad="38100" dist="38100" dir="2700000" algn="tl">
                  <a:srgbClr val="C0C0C0"/>
                </a:outerShdw>
              </a:effectLst>
            </a:endParaRPr>
          </a:p>
        </p:txBody>
      </p:sp>
      <p:sp>
        <p:nvSpPr>
          <p:cNvPr id="57348" name="Rectangle 5"/>
          <p:cNvSpPr>
            <a:spLocks noChangeArrowheads="1"/>
          </p:cNvSpPr>
          <p:nvPr/>
        </p:nvSpPr>
        <p:spPr bwMode="auto">
          <a:xfrm>
            <a:off x="488950" y="857250"/>
            <a:ext cx="8929688" cy="5812110"/>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9450" y="44703"/>
            <a:ext cx="6026084" cy="426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856" y="4420296"/>
            <a:ext cx="6033120" cy="2177056"/>
          </a:xfrm>
          <a:prstGeom prst="rect">
            <a:avLst/>
          </a:prstGeom>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49" y="692696"/>
            <a:ext cx="2158483" cy="729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432724" y="908720"/>
            <a:ext cx="864096" cy="5632311"/>
          </a:xfrm>
          <a:prstGeom prst="rect">
            <a:avLst/>
          </a:prstGeom>
          <a:noFill/>
        </p:spPr>
        <p:txBody>
          <a:bodyPr wrap="square" rtlCol="0">
            <a:spAutoFit/>
          </a:bodyPr>
          <a:lstStyle/>
          <a:p>
            <a:r>
              <a:rPr lang="pt-BR" dirty="0" smtClean="0">
                <a:solidFill>
                  <a:srgbClr val="FFFFFF"/>
                </a:solidFill>
              </a:rPr>
              <a:t>T</a:t>
            </a:r>
          </a:p>
          <a:p>
            <a:r>
              <a:rPr lang="pt-BR" dirty="0" smtClean="0">
                <a:solidFill>
                  <a:srgbClr val="FFFFFF"/>
                </a:solidFill>
              </a:rPr>
              <a:t>H</a:t>
            </a:r>
          </a:p>
          <a:p>
            <a:r>
              <a:rPr lang="pt-BR" dirty="0" smtClean="0">
                <a:solidFill>
                  <a:srgbClr val="FFFFFF"/>
                </a:solidFill>
              </a:rPr>
              <a:t>A</a:t>
            </a:r>
          </a:p>
          <a:p>
            <a:r>
              <a:rPr lang="pt-BR" dirty="0" smtClean="0">
                <a:solidFill>
                  <a:srgbClr val="FFFFFF"/>
                </a:solidFill>
              </a:rPr>
              <a:t>N</a:t>
            </a:r>
          </a:p>
          <a:p>
            <a:r>
              <a:rPr lang="pt-BR" dirty="0" smtClean="0">
                <a:solidFill>
                  <a:srgbClr val="FFFFFF"/>
                </a:solidFill>
              </a:rPr>
              <a:t>K</a:t>
            </a:r>
          </a:p>
          <a:p>
            <a:endParaRPr lang="pt-BR" dirty="0" smtClean="0">
              <a:solidFill>
                <a:srgbClr val="FFFFFF"/>
              </a:solidFill>
            </a:endParaRPr>
          </a:p>
          <a:p>
            <a:r>
              <a:rPr lang="pt-BR" dirty="0" smtClean="0">
                <a:solidFill>
                  <a:srgbClr val="FFFFFF"/>
                </a:solidFill>
              </a:rPr>
              <a:t>Y</a:t>
            </a:r>
          </a:p>
          <a:p>
            <a:r>
              <a:rPr lang="pt-BR" dirty="0" smtClean="0">
                <a:solidFill>
                  <a:srgbClr val="FFFFFF"/>
                </a:solidFill>
              </a:rPr>
              <a:t>O</a:t>
            </a:r>
          </a:p>
          <a:p>
            <a:r>
              <a:rPr lang="pt-BR" dirty="0">
                <a:solidFill>
                  <a:srgbClr val="FFFFFF"/>
                </a:solidFill>
              </a:rPr>
              <a:t>U</a:t>
            </a:r>
            <a:endParaRPr lang="en-US" dirty="0">
              <a:solidFill>
                <a:srgbClr val="FFFFFF"/>
              </a:solidFill>
            </a:endParaRPr>
          </a:p>
        </p:txBody>
      </p:sp>
    </p:spTree>
    <p:extLst>
      <p:ext uri="{BB962C8B-B14F-4D97-AF65-F5344CB8AC3E}">
        <p14:creationId xmlns:p14="http://schemas.microsoft.com/office/powerpoint/2010/main" val="28491048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4294967295"/>
          </p:nvPr>
        </p:nvSpPr>
        <p:spPr>
          <a:xfrm>
            <a:off x="560388" y="1169988"/>
            <a:ext cx="8602662" cy="5715000"/>
          </a:xfrm>
        </p:spPr>
        <p:txBody>
          <a:bodyPr/>
          <a:lstStyle/>
          <a:p>
            <a:r>
              <a:rPr lang="en-US" b="1" smtClean="0"/>
              <a:t>Nuclear magnetic resonance spectroscopy of various types of solids;</a:t>
            </a:r>
            <a:endParaRPr lang="pt-BR" b="1" smtClean="0"/>
          </a:p>
          <a:p>
            <a:r>
              <a:rPr lang="en-US" b="1" smtClean="0">
                <a:solidFill>
                  <a:srgbClr val="0099FF"/>
                </a:solidFill>
              </a:rPr>
              <a:t>Electron Paramagnetic Resonance spectroscopy of various types of solids and liquid samples;</a:t>
            </a:r>
            <a:endParaRPr lang="pt-BR" b="1" smtClean="0">
              <a:solidFill>
                <a:srgbClr val="0099FF"/>
              </a:solidFill>
            </a:endParaRPr>
          </a:p>
          <a:p>
            <a:r>
              <a:rPr lang="en-US" b="1" smtClean="0"/>
              <a:t>Impurities in metals (Kondo effect);</a:t>
            </a:r>
            <a:endParaRPr lang="pt-BR" b="1" smtClean="0"/>
          </a:p>
          <a:p>
            <a:r>
              <a:rPr lang="en-US" b="1" smtClean="0">
                <a:solidFill>
                  <a:srgbClr val="0099FF"/>
                </a:solidFill>
              </a:rPr>
              <a:t>Thermodynamics of nucleation processes;</a:t>
            </a:r>
            <a:endParaRPr lang="pt-BR" b="1" smtClean="0">
              <a:solidFill>
                <a:srgbClr val="0099FF"/>
              </a:solidFill>
            </a:endParaRPr>
          </a:p>
          <a:p>
            <a:r>
              <a:rPr lang="en-US" b="1" smtClean="0"/>
              <a:t>Non-linear elastic deformations.</a:t>
            </a:r>
            <a:endParaRPr lang="pt-BR" b="1" smtClean="0"/>
          </a:p>
          <a:p>
            <a:pPr>
              <a:buFontTx/>
              <a:buNone/>
            </a:pPr>
            <a:endParaRPr lang="pt-BR" b="1" smtClean="0"/>
          </a:p>
          <a:p>
            <a:pPr algn="just">
              <a:buFontTx/>
              <a:buNone/>
            </a:pPr>
            <a:endParaRPr lang="pt-BR" b="1" smtClean="0"/>
          </a:p>
        </p:txBody>
      </p:sp>
      <p:sp>
        <p:nvSpPr>
          <p:cNvPr id="66563" name="Rectangle 5"/>
          <p:cNvSpPr>
            <a:spLocks noChangeArrowheads="1"/>
          </p:cNvSpPr>
          <p:nvPr/>
        </p:nvSpPr>
        <p:spPr bwMode="auto">
          <a:xfrm>
            <a:off x="434975" y="1077913"/>
            <a:ext cx="8929688" cy="4779962"/>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
        <p:nvSpPr>
          <p:cNvPr id="5" name="Text Box 3"/>
          <p:cNvSpPr txBox="1">
            <a:spLocks noChangeArrowheads="1"/>
          </p:cNvSpPr>
          <p:nvPr/>
        </p:nvSpPr>
        <p:spPr bwMode="auto">
          <a:xfrm>
            <a:off x="3368677" y="11113"/>
            <a:ext cx="6011863" cy="677862"/>
          </a:xfrm>
          <a:prstGeom prst="rect">
            <a:avLst/>
          </a:prstGeom>
          <a:noFill/>
          <a:ln w="9525">
            <a:noFill/>
            <a:miter lim="800000"/>
            <a:headEnd/>
            <a:tailEnd/>
          </a:ln>
          <a:effectLst/>
        </p:spPr>
        <p:txBody>
          <a:bodyPr>
            <a:spAutoFit/>
          </a:bodyPr>
          <a:lstStyle/>
          <a:p>
            <a:pPr algn="ctr">
              <a:defRPr/>
            </a:pPr>
            <a:r>
              <a:rPr lang="en-US" sz="3800" b="1" i="1" dirty="0">
                <a:solidFill>
                  <a:srgbClr val="3333CC"/>
                </a:solidFill>
                <a:effectLst>
                  <a:outerShdw blurRad="38100" dist="38100" dir="2700000" algn="tl">
                    <a:srgbClr val="C0C0C0"/>
                  </a:outerShdw>
                </a:effectLst>
              </a:rPr>
              <a:t>Condensed Matter </a:t>
            </a:r>
            <a:r>
              <a:rPr lang="en-US" sz="3800" b="1" i="1" dirty="0">
                <a:solidFill>
                  <a:schemeClr val="accent2"/>
                </a:solidFill>
                <a:effectLst>
                  <a:outerShdw blurRad="38100" dist="38100" dir="2700000" algn="tl">
                    <a:srgbClr val="C0C0C0"/>
                  </a:outerShdw>
                </a:effectLst>
              </a:rPr>
              <a:t>Physics</a:t>
            </a:r>
            <a:endParaRPr lang="pt-BR" sz="3800" b="1" i="1" dirty="0">
              <a:solidFill>
                <a:schemeClr val="accent2"/>
              </a:solidFill>
              <a:effectLst>
                <a:outerShdw blurRad="38100" dist="38100" dir="2700000" algn="tl">
                  <a:srgbClr val="C0C0C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704850" y="1143000"/>
            <a:ext cx="8602663" cy="4806280"/>
          </a:xfrm>
        </p:spPr>
        <p:txBody>
          <a:bodyPr rtlCol="0">
            <a:normAutofit lnSpcReduction="10000"/>
          </a:bodyPr>
          <a:lstStyle/>
          <a:p>
            <a:pPr fontAlgn="auto">
              <a:spcAft>
                <a:spcPts val="0"/>
              </a:spcAft>
              <a:defRPr/>
            </a:pPr>
            <a:endParaRPr lang="en-US" sz="2800" dirty="0" smtClean="0"/>
          </a:p>
          <a:p>
            <a:pPr fontAlgn="auto">
              <a:lnSpc>
                <a:spcPct val="120000"/>
              </a:lnSpc>
              <a:spcAft>
                <a:spcPts val="0"/>
              </a:spcAft>
              <a:defRPr/>
            </a:pPr>
            <a:r>
              <a:rPr lang="en-US" sz="3600" b="1" dirty="0" smtClean="0">
                <a:cs typeface="Times New Roman" pitchFamily="18" charset="0"/>
              </a:rPr>
              <a:t>Theory of quantum information;</a:t>
            </a:r>
            <a:endParaRPr lang="pt-BR" sz="3600" b="1" dirty="0" smtClean="0">
              <a:cs typeface="Times New Roman" pitchFamily="18" charset="0"/>
            </a:endParaRPr>
          </a:p>
          <a:p>
            <a:pPr fontAlgn="auto">
              <a:lnSpc>
                <a:spcPct val="120000"/>
              </a:lnSpc>
              <a:spcAft>
                <a:spcPts val="0"/>
              </a:spcAft>
              <a:defRPr/>
            </a:pPr>
            <a:r>
              <a:rPr lang="en-US" sz="3600" b="1" dirty="0" smtClean="0">
                <a:solidFill>
                  <a:srgbClr val="0099FF"/>
                </a:solidFill>
                <a:cs typeface="Times New Roman" pitchFamily="18" charset="0"/>
              </a:rPr>
              <a:t>Use of nuclear magnetic resonance in quantum computing;</a:t>
            </a:r>
            <a:endParaRPr lang="pt-BR" sz="3600" b="1" dirty="0" smtClean="0">
              <a:solidFill>
                <a:srgbClr val="0099FF"/>
              </a:solidFill>
              <a:cs typeface="Times New Roman" pitchFamily="18" charset="0"/>
            </a:endParaRPr>
          </a:p>
          <a:p>
            <a:pPr fontAlgn="auto">
              <a:lnSpc>
                <a:spcPct val="120000"/>
              </a:lnSpc>
              <a:spcAft>
                <a:spcPts val="0"/>
              </a:spcAft>
              <a:defRPr/>
            </a:pPr>
            <a:r>
              <a:rPr lang="en-US" sz="3600" b="1" dirty="0" smtClean="0">
                <a:cs typeface="Times New Roman" pitchFamily="18" charset="0"/>
              </a:rPr>
              <a:t>Semiconductor quantum </a:t>
            </a:r>
            <a:r>
              <a:rPr lang="en-US" sz="3600" b="1" dirty="0" err="1" smtClean="0">
                <a:cs typeface="Times New Roman" pitchFamily="18" charset="0"/>
              </a:rPr>
              <a:t>spintronics</a:t>
            </a:r>
            <a:r>
              <a:rPr lang="en-US" sz="3600" b="1" dirty="0" smtClean="0">
                <a:cs typeface="Times New Roman" pitchFamily="18" charset="0"/>
              </a:rPr>
              <a:t>;</a:t>
            </a:r>
            <a:endParaRPr lang="en-US" sz="3600" b="1" dirty="0" smtClean="0">
              <a:cs typeface="Times New Roman" pitchFamily="18" charset="0"/>
            </a:endParaRPr>
          </a:p>
          <a:p>
            <a:pPr fontAlgn="auto">
              <a:lnSpc>
                <a:spcPct val="120000"/>
              </a:lnSpc>
              <a:spcAft>
                <a:spcPts val="0"/>
              </a:spcAft>
              <a:defRPr/>
            </a:pPr>
            <a:r>
              <a:rPr lang="en-US" sz="3600" b="1" dirty="0" smtClean="0">
                <a:solidFill>
                  <a:srgbClr val="0099FF"/>
                </a:solidFill>
                <a:cs typeface="Times New Roman" pitchFamily="18" charset="0"/>
              </a:rPr>
              <a:t>Topological </a:t>
            </a:r>
            <a:r>
              <a:rPr lang="en-US" sz="3600" b="1" dirty="0" smtClean="0">
                <a:solidFill>
                  <a:srgbClr val="0099FF"/>
                </a:solidFill>
                <a:cs typeface="Times New Roman" pitchFamily="18" charset="0"/>
              </a:rPr>
              <a:t>insulators;</a:t>
            </a:r>
            <a:endParaRPr lang="en-US" sz="3600" b="1" dirty="0" smtClean="0">
              <a:solidFill>
                <a:srgbClr val="0099FF"/>
              </a:solidFill>
              <a:cs typeface="Times New Roman" pitchFamily="18" charset="0"/>
            </a:endParaRPr>
          </a:p>
          <a:p>
            <a:pPr fontAlgn="auto">
              <a:lnSpc>
                <a:spcPct val="120000"/>
              </a:lnSpc>
              <a:spcAft>
                <a:spcPts val="0"/>
              </a:spcAft>
              <a:defRPr/>
            </a:pPr>
            <a:r>
              <a:rPr lang="pt-BR" sz="3600" b="1" dirty="0" smtClean="0">
                <a:cs typeface="Times New Roman" pitchFamily="18" charset="0"/>
              </a:rPr>
              <a:t>Majorana fermions in </a:t>
            </a:r>
            <a:r>
              <a:rPr lang="pt-BR" sz="3600" b="1" dirty="0" err="1" smtClean="0">
                <a:cs typeface="Times New Roman" pitchFamily="18" charset="0"/>
              </a:rPr>
              <a:t>superconductors</a:t>
            </a:r>
            <a:r>
              <a:rPr lang="pt-BR" sz="3600" b="1" dirty="0">
                <a:cs typeface="Times New Roman" pitchFamily="18" charset="0"/>
              </a:rPr>
              <a:t>.</a:t>
            </a:r>
            <a:endParaRPr lang="pt-BR" sz="3600" b="1" dirty="0" smtClean="0">
              <a:cs typeface="Times New Roman" pitchFamily="18" charset="0"/>
            </a:endParaRPr>
          </a:p>
          <a:p>
            <a:pPr fontAlgn="auto">
              <a:spcAft>
                <a:spcPts val="0"/>
              </a:spcAft>
              <a:buFontTx/>
              <a:buNone/>
              <a:defRPr/>
            </a:pPr>
            <a:endParaRPr lang="pt-BR" sz="3600" b="1" dirty="0" smtClean="0"/>
          </a:p>
          <a:p>
            <a:pPr algn="just" fontAlgn="auto">
              <a:spcAft>
                <a:spcPts val="0"/>
              </a:spcAft>
              <a:buFontTx/>
              <a:buNone/>
              <a:defRPr/>
            </a:pPr>
            <a:endParaRPr lang="pt-BR" sz="3600" b="1" dirty="0" smtClean="0"/>
          </a:p>
        </p:txBody>
      </p:sp>
      <p:sp>
        <p:nvSpPr>
          <p:cNvPr id="302083" name="Text Box 3"/>
          <p:cNvSpPr txBox="1">
            <a:spLocks noChangeArrowheads="1"/>
          </p:cNvSpPr>
          <p:nvPr/>
        </p:nvSpPr>
        <p:spPr bwMode="auto">
          <a:xfrm>
            <a:off x="3656856" y="25400"/>
            <a:ext cx="6058222" cy="1261884"/>
          </a:xfrm>
          <a:prstGeom prst="rect">
            <a:avLst/>
          </a:prstGeom>
          <a:noFill/>
          <a:ln w="9525">
            <a:noFill/>
            <a:miter lim="800000"/>
            <a:headEnd/>
            <a:tailEnd/>
          </a:ln>
          <a:effectLst/>
        </p:spPr>
        <p:txBody>
          <a:bodyPr wrap="square">
            <a:spAutoFit/>
          </a:bodyPr>
          <a:lstStyle/>
          <a:p>
            <a:pPr algn="just">
              <a:defRPr/>
            </a:pPr>
            <a:r>
              <a:rPr lang="en-US" sz="3800" b="1" i="1" dirty="0">
                <a:solidFill>
                  <a:schemeClr val="accent2"/>
                </a:solidFill>
                <a:effectLst>
                  <a:outerShdw blurRad="38100" dist="38100" dir="2700000" algn="tl">
                    <a:srgbClr val="C0C0C0"/>
                  </a:outerShdw>
                </a:effectLst>
              </a:rPr>
              <a:t>Quantum information and </a:t>
            </a:r>
            <a:endParaRPr lang="en-US" sz="3800" b="1" i="1" dirty="0" smtClean="0">
              <a:solidFill>
                <a:schemeClr val="accent2"/>
              </a:solidFill>
              <a:effectLst>
                <a:outerShdw blurRad="38100" dist="38100" dir="2700000" algn="tl">
                  <a:srgbClr val="C0C0C0"/>
                </a:outerShdw>
              </a:effectLst>
            </a:endParaRPr>
          </a:p>
          <a:p>
            <a:pPr algn="just">
              <a:defRPr/>
            </a:pPr>
            <a:r>
              <a:rPr lang="en-US" sz="3800" b="1" i="1" dirty="0" err="1" smtClean="0">
                <a:solidFill>
                  <a:schemeClr val="accent2"/>
                </a:solidFill>
                <a:effectLst>
                  <a:outerShdw blurRad="38100" dist="38100" dir="2700000" algn="tl">
                    <a:srgbClr val="C0C0C0"/>
                  </a:outerShdw>
                </a:effectLst>
              </a:rPr>
              <a:t>spintronics</a:t>
            </a:r>
            <a:endParaRPr lang="pt-BR" sz="3800" b="1" i="1" dirty="0">
              <a:solidFill>
                <a:schemeClr val="accent2"/>
              </a:solidFill>
              <a:effectLst>
                <a:outerShdw blurRad="38100" dist="38100" dir="2700000" algn="tl">
                  <a:srgbClr val="C0C0C0"/>
                </a:outerShdw>
              </a:effectLst>
            </a:endParaRPr>
          </a:p>
        </p:txBody>
      </p:sp>
      <p:sp>
        <p:nvSpPr>
          <p:cNvPr id="67588" name="Rectangle 5"/>
          <p:cNvSpPr>
            <a:spLocks noChangeArrowheads="1"/>
          </p:cNvSpPr>
          <p:nvPr/>
        </p:nvSpPr>
        <p:spPr bwMode="auto">
          <a:xfrm>
            <a:off x="560394" y="1341438"/>
            <a:ext cx="8785225" cy="4679850"/>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71521" y="765175"/>
            <a:ext cx="8602662" cy="5715000"/>
          </a:xfrm>
          <a:prstGeom prst="rect">
            <a:avLst/>
          </a:prstGeom>
          <a:noFill/>
          <a:ln w="9525">
            <a:noFill/>
            <a:miter lim="800000"/>
            <a:headEnd/>
            <a:tailEnd/>
          </a:ln>
        </p:spPr>
        <p:txBody>
          <a:bodyPr lIns="92075" tIns="46038" rIns="92075" bIns="46038"/>
          <a:lstStyle/>
          <a:p>
            <a:pPr marL="342900" indent="-342900" algn="just" eaLnBrk="0" hangingPunct="0">
              <a:spcBef>
                <a:spcPct val="20000"/>
              </a:spcBef>
              <a:defRPr/>
            </a:pPr>
            <a:endParaRPr lang="en-US" sz="3200" kern="0">
              <a:latin typeface="+mn-lt"/>
            </a:endParaRPr>
          </a:p>
          <a:p>
            <a:pPr marL="342900" indent="-342900" eaLnBrk="0" hangingPunct="0">
              <a:spcBef>
                <a:spcPct val="20000"/>
              </a:spcBef>
              <a:buFontTx/>
              <a:buChar char="•"/>
              <a:defRPr/>
            </a:pPr>
            <a:r>
              <a:rPr lang="en-US" sz="3200" b="1" kern="0">
                <a:latin typeface="+mn-lt"/>
              </a:rPr>
              <a:t>Investigation of fundamental interactions between elementary particles;</a:t>
            </a:r>
            <a:endParaRPr lang="pt-BR" sz="3200" b="1" kern="0">
              <a:latin typeface="+mn-lt"/>
            </a:endParaRPr>
          </a:p>
          <a:p>
            <a:pPr marL="342900" indent="-342900" eaLnBrk="0" hangingPunct="0">
              <a:spcBef>
                <a:spcPct val="20000"/>
              </a:spcBef>
              <a:buFontTx/>
              <a:buChar char="•"/>
              <a:defRPr/>
            </a:pPr>
            <a:r>
              <a:rPr lang="en-US" sz="3200" b="1" kern="0">
                <a:solidFill>
                  <a:srgbClr val="0099FF"/>
                </a:solidFill>
                <a:latin typeface="+mn-lt"/>
              </a:rPr>
              <a:t>Simulations with high-performance computing in gauge theories and statistical mechanics;</a:t>
            </a:r>
            <a:endParaRPr lang="pt-BR" sz="3200" b="1" kern="0">
              <a:solidFill>
                <a:srgbClr val="0099FF"/>
              </a:solidFill>
              <a:latin typeface="+mn-lt"/>
            </a:endParaRPr>
          </a:p>
          <a:p>
            <a:pPr marL="342900" indent="-342900" eaLnBrk="0" hangingPunct="0">
              <a:spcBef>
                <a:spcPct val="20000"/>
              </a:spcBef>
              <a:buFontTx/>
              <a:buChar char="•"/>
              <a:defRPr/>
            </a:pPr>
            <a:r>
              <a:rPr lang="en-US" sz="3200" b="1" kern="0">
                <a:latin typeface="+mn-lt"/>
              </a:rPr>
              <a:t>Nonsymmetric theory of gravitation;</a:t>
            </a:r>
            <a:endParaRPr lang="pt-BR" sz="3200" b="1" kern="0">
              <a:latin typeface="+mn-lt"/>
            </a:endParaRPr>
          </a:p>
          <a:p>
            <a:pPr marL="342900" indent="-342900" eaLnBrk="0" hangingPunct="0">
              <a:spcBef>
                <a:spcPct val="20000"/>
              </a:spcBef>
              <a:buFontTx/>
              <a:buChar char="•"/>
              <a:defRPr/>
            </a:pPr>
            <a:r>
              <a:rPr lang="en-US" sz="3200" b="1" kern="0">
                <a:solidFill>
                  <a:srgbClr val="0099FF"/>
                </a:solidFill>
                <a:latin typeface="+mn-lt"/>
              </a:rPr>
              <a:t>Integrable field-theory and solitons;</a:t>
            </a:r>
            <a:endParaRPr lang="pt-BR" sz="3200" b="1" kern="0">
              <a:solidFill>
                <a:srgbClr val="0099FF"/>
              </a:solidFill>
              <a:latin typeface="+mn-lt"/>
            </a:endParaRPr>
          </a:p>
          <a:p>
            <a:pPr marL="342900" indent="-342900" eaLnBrk="0" hangingPunct="0">
              <a:spcBef>
                <a:spcPct val="20000"/>
              </a:spcBef>
              <a:buFontTx/>
              <a:buChar char="•"/>
              <a:defRPr/>
            </a:pPr>
            <a:r>
              <a:rPr lang="en-US" sz="3200" b="1" kern="0">
                <a:latin typeface="+mn-lt"/>
              </a:rPr>
              <a:t>Quantum field theory in curved space-time and its applications to cosmology.</a:t>
            </a:r>
            <a:r>
              <a:rPr lang="en-US" sz="2800" kern="0">
                <a:latin typeface="+mn-lt"/>
              </a:rPr>
              <a:t> </a:t>
            </a:r>
            <a:endParaRPr lang="pt-BR" sz="2800" kern="0">
              <a:latin typeface="+mn-lt"/>
            </a:endParaRPr>
          </a:p>
          <a:p>
            <a:pPr marL="342900" indent="-342900" algn="just" eaLnBrk="0" hangingPunct="0">
              <a:spcBef>
                <a:spcPct val="20000"/>
              </a:spcBef>
              <a:defRPr/>
            </a:pPr>
            <a:endParaRPr lang="pt-BR" sz="2800" kern="0">
              <a:latin typeface="+mn-lt"/>
            </a:endParaRPr>
          </a:p>
          <a:p>
            <a:pPr marL="342900" indent="-342900" algn="just" eaLnBrk="0" hangingPunct="0">
              <a:spcBef>
                <a:spcPct val="20000"/>
              </a:spcBef>
              <a:defRPr/>
            </a:pPr>
            <a:endParaRPr lang="pt-BR" sz="3000" b="1" kern="0">
              <a:latin typeface="+mn-lt"/>
            </a:endParaRPr>
          </a:p>
        </p:txBody>
      </p:sp>
      <p:sp>
        <p:nvSpPr>
          <p:cNvPr id="3" name="Text Box 3"/>
          <p:cNvSpPr txBox="1">
            <a:spLocks noChangeArrowheads="1"/>
          </p:cNvSpPr>
          <p:nvPr/>
        </p:nvSpPr>
        <p:spPr bwMode="auto">
          <a:xfrm>
            <a:off x="2888552" y="25400"/>
            <a:ext cx="7116657" cy="677108"/>
          </a:xfrm>
          <a:prstGeom prst="rect">
            <a:avLst/>
          </a:prstGeom>
          <a:noFill/>
          <a:ln w="9525">
            <a:noFill/>
            <a:miter lim="800000"/>
            <a:headEnd/>
            <a:tailEnd/>
          </a:ln>
          <a:effectLst/>
        </p:spPr>
        <p:txBody>
          <a:bodyPr wrap="none">
            <a:spAutoFit/>
          </a:bodyPr>
          <a:lstStyle/>
          <a:p>
            <a:pPr algn="ctr" eaLnBrk="0" hangingPunct="0">
              <a:defRPr/>
            </a:pPr>
            <a:r>
              <a:rPr lang="en-US" sz="3800" b="1" i="1" dirty="0">
                <a:solidFill>
                  <a:schemeClr val="accent2"/>
                </a:solidFill>
                <a:effectLst>
                  <a:outerShdw blurRad="38100" dist="38100" dir="2700000" algn="tl">
                    <a:srgbClr val="C0C0C0"/>
                  </a:outerShdw>
                </a:effectLst>
              </a:rPr>
              <a:t>Particle Physics &amp;</a:t>
            </a:r>
            <a:r>
              <a:rPr lang="en-US" sz="3800" b="1" i="1" dirty="0" smtClean="0">
                <a:solidFill>
                  <a:schemeClr val="accent2"/>
                </a:solidFill>
                <a:effectLst>
                  <a:outerShdw blurRad="38100" dist="38100" dir="2700000" algn="tl">
                    <a:srgbClr val="C0C0C0"/>
                  </a:outerShdw>
                </a:effectLst>
              </a:rPr>
              <a:t> </a:t>
            </a:r>
            <a:r>
              <a:rPr lang="en-US" sz="3800" b="1" i="1" dirty="0">
                <a:solidFill>
                  <a:schemeClr val="accent2"/>
                </a:solidFill>
                <a:effectLst>
                  <a:outerShdw blurRad="38100" dist="38100" dir="2700000" algn="tl">
                    <a:srgbClr val="C0C0C0"/>
                  </a:outerShdw>
                </a:effectLst>
              </a:rPr>
              <a:t>Field Theories</a:t>
            </a:r>
            <a:endParaRPr lang="pt-BR" sz="3800" b="1" i="1" dirty="0">
              <a:solidFill>
                <a:schemeClr val="accent2"/>
              </a:solidFill>
              <a:effectLst>
                <a:outerShdw blurRad="38100" dist="38100" dir="2700000" algn="tl">
                  <a:srgbClr val="C0C0C0"/>
                </a:outerShdw>
              </a:effectLst>
            </a:endParaRPr>
          </a:p>
        </p:txBody>
      </p:sp>
      <p:sp>
        <p:nvSpPr>
          <p:cNvPr id="63492" name="Rectangle 5"/>
          <p:cNvSpPr>
            <a:spLocks noChangeArrowheads="1"/>
          </p:cNvSpPr>
          <p:nvPr/>
        </p:nvSpPr>
        <p:spPr bwMode="auto">
          <a:xfrm>
            <a:off x="415929" y="1125538"/>
            <a:ext cx="8929688" cy="5183187"/>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598488" y="522288"/>
            <a:ext cx="8602662" cy="5715000"/>
          </a:xfrm>
        </p:spPr>
        <p:txBody>
          <a:bodyPr rtlCol="0">
            <a:normAutofit lnSpcReduction="10000"/>
          </a:bodyPr>
          <a:lstStyle/>
          <a:p>
            <a:pPr algn="just" fontAlgn="auto">
              <a:spcAft>
                <a:spcPts val="0"/>
              </a:spcAft>
              <a:buFontTx/>
              <a:buNone/>
              <a:defRPr/>
            </a:pPr>
            <a:endParaRPr lang="en-US" dirty="0" smtClean="0"/>
          </a:p>
          <a:p>
            <a:pPr fontAlgn="auto">
              <a:spcAft>
                <a:spcPts val="0"/>
              </a:spcAft>
              <a:defRPr/>
            </a:pPr>
            <a:r>
              <a:rPr lang="en-US" b="1" dirty="0" smtClean="0"/>
              <a:t>Characterization of disordered systems, such as spin glasses;</a:t>
            </a:r>
            <a:endParaRPr lang="pt-BR" b="1" dirty="0" smtClean="0"/>
          </a:p>
          <a:p>
            <a:pPr fontAlgn="auto">
              <a:spcAft>
                <a:spcPts val="0"/>
              </a:spcAft>
              <a:defRPr/>
            </a:pPr>
            <a:r>
              <a:rPr lang="en-US" b="1" dirty="0" smtClean="0">
                <a:solidFill>
                  <a:srgbClr val="0099FF"/>
                </a:solidFill>
              </a:rPr>
              <a:t>Phase Transitions and Critical Phenomena;</a:t>
            </a:r>
            <a:endParaRPr lang="pt-BR" b="1" dirty="0" smtClean="0">
              <a:solidFill>
                <a:srgbClr val="0099FF"/>
              </a:solidFill>
            </a:endParaRPr>
          </a:p>
          <a:p>
            <a:pPr fontAlgn="auto">
              <a:spcAft>
                <a:spcPts val="0"/>
              </a:spcAft>
              <a:defRPr/>
            </a:pPr>
            <a:r>
              <a:rPr lang="en-US" b="1" dirty="0" smtClean="0"/>
              <a:t>Exact </a:t>
            </a:r>
            <a:r>
              <a:rPr lang="en-US" b="1" dirty="0" err="1" smtClean="0"/>
              <a:t>Integrable</a:t>
            </a:r>
            <a:r>
              <a:rPr lang="en-US" b="1" dirty="0" smtClean="0"/>
              <a:t> Models;</a:t>
            </a:r>
            <a:endParaRPr lang="pt-BR" b="1" dirty="0" smtClean="0"/>
          </a:p>
          <a:p>
            <a:pPr fontAlgn="auto">
              <a:spcAft>
                <a:spcPts val="0"/>
              </a:spcAft>
              <a:defRPr/>
            </a:pPr>
            <a:r>
              <a:rPr lang="en-US" b="1" dirty="0" smtClean="0">
                <a:solidFill>
                  <a:srgbClr val="0099FF"/>
                </a:solidFill>
              </a:rPr>
              <a:t>Interacting non equilibrium systems;</a:t>
            </a:r>
            <a:endParaRPr lang="pt-BR" b="1" dirty="0" smtClean="0">
              <a:solidFill>
                <a:srgbClr val="0099FF"/>
              </a:solidFill>
            </a:endParaRPr>
          </a:p>
          <a:p>
            <a:pPr fontAlgn="auto">
              <a:spcAft>
                <a:spcPts val="0"/>
              </a:spcAft>
              <a:defRPr/>
            </a:pPr>
            <a:r>
              <a:rPr lang="en-US" b="1" dirty="0" smtClean="0"/>
              <a:t>Evolution of molecules and the origin of Life;</a:t>
            </a:r>
            <a:endParaRPr lang="pt-BR" b="1" dirty="0" smtClean="0"/>
          </a:p>
          <a:p>
            <a:pPr fontAlgn="auto">
              <a:spcAft>
                <a:spcPts val="0"/>
              </a:spcAft>
              <a:defRPr/>
            </a:pPr>
            <a:r>
              <a:rPr lang="en-US" b="1" dirty="0" smtClean="0">
                <a:solidFill>
                  <a:srgbClr val="0099FF"/>
                </a:solidFill>
              </a:rPr>
              <a:t>Complex networks and their applications to real phenomena, involving biological systems, natural language processing and </a:t>
            </a:r>
            <a:r>
              <a:rPr lang="en-US" b="1" dirty="0" err="1" smtClean="0">
                <a:solidFill>
                  <a:srgbClr val="0099FF"/>
                </a:solidFill>
              </a:rPr>
              <a:t>econophysics</a:t>
            </a:r>
            <a:r>
              <a:rPr lang="en-US" b="1" dirty="0" smtClean="0">
                <a:solidFill>
                  <a:srgbClr val="0099FF"/>
                </a:solidFill>
              </a:rPr>
              <a:t>.</a:t>
            </a:r>
            <a:endParaRPr lang="pt-BR" b="1" dirty="0" smtClean="0">
              <a:solidFill>
                <a:srgbClr val="0099FF"/>
              </a:solidFill>
            </a:endParaRPr>
          </a:p>
          <a:p>
            <a:pPr algn="just" fontAlgn="auto">
              <a:spcAft>
                <a:spcPts val="0"/>
              </a:spcAft>
              <a:buFontTx/>
              <a:buNone/>
              <a:defRPr/>
            </a:pPr>
            <a:endParaRPr lang="pt-BR" b="1" dirty="0" smtClean="0"/>
          </a:p>
          <a:p>
            <a:pPr algn="just" fontAlgn="auto">
              <a:spcAft>
                <a:spcPts val="0"/>
              </a:spcAft>
              <a:buFontTx/>
              <a:buNone/>
              <a:defRPr/>
            </a:pPr>
            <a:endParaRPr lang="pt-BR" sz="3000" b="1" dirty="0" smtClean="0"/>
          </a:p>
        </p:txBody>
      </p:sp>
      <p:sp>
        <p:nvSpPr>
          <p:cNvPr id="302083" name="Text Box 3"/>
          <p:cNvSpPr txBox="1">
            <a:spLocks noChangeArrowheads="1"/>
          </p:cNvSpPr>
          <p:nvPr/>
        </p:nvSpPr>
        <p:spPr bwMode="auto">
          <a:xfrm>
            <a:off x="5438993" y="25400"/>
            <a:ext cx="3963637" cy="677108"/>
          </a:xfrm>
          <a:prstGeom prst="rect">
            <a:avLst/>
          </a:prstGeom>
          <a:noFill/>
          <a:ln w="9525">
            <a:noFill/>
            <a:miter lim="800000"/>
            <a:headEnd/>
            <a:tailEnd/>
          </a:ln>
          <a:effectLst/>
        </p:spPr>
        <p:txBody>
          <a:bodyPr wrap="none">
            <a:spAutoFit/>
          </a:bodyPr>
          <a:lstStyle/>
          <a:p>
            <a:pPr algn="ctr">
              <a:defRPr/>
            </a:pPr>
            <a:r>
              <a:rPr lang="en-US" sz="3800" b="1" i="1" dirty="0">
                <a:solidFill>
                  <a:schemeClr val="accent2"/>
                </a:solidFill>
                <a:effectLst>
                  <a:outerShdw blurRad="38100" dist="38100" dir="2700000" algn="tl">
                    <a:srgbClr val="C0C0C0"/>
                  </a:outerShdw>
                </a:effectLst>
              </a:rPr>
              <a:t>Statistical Physics</a:t>
            </a:r>
            <a:endParaRPr lang="pt-BR" sz="3800" b="1" i="1" dirty="0">
              <a:solidFill>
                <a:schemeClr val="accent2"/>
              </a:solidFill>
              <a:effectLst>
                <a:outerShdw blurRad="38100" dist="38100" dir="2700000" algn="tl">
                  <a:srgbClr val="C0C0C0"/>
                </a:outerShdw>
              </a:effectLst>
            </a:endParaRPr>
          </a:p>
        </p:txBody>
      </p:sp>
      <p:sp>
        <p:nvSpPr>
          <p:cNvPr id="64516" name="Rectangle 5"/>
          <p:cNvSpPr>
            <a:spLocks noChangeArrowheads="1"/>
          </p:cNvSpPr>
          <p:nvPr/>
        </p:nvSpPr>
        <p:spPr bwMode="auto">
          <a:xfrm>
            <a:off x="415929" y="908050"/>
            <a:ext cx="8929688" cy="5761038"/>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4294967295"/>
          </p:nvPr>
        </p:nvSpPr>
        <p:spPr>
          <a:xfrm>
            <a:off x="598488" y="476250"/>
            <a:ext cx="8602662" cy="5976938"/>
          </a:xfrm>
        </p:spPr>
        <p:txBody>
          <a:bodyPr/>
          <a:lstStyle/>
          <a:p>
            <a:pPr algn="just">
              <a:lnSpc>
                <a:spcPct val="80000"/>
              </a:lnSpc>
              <a:buFontTx/>
              <a:buNone/>
            </a:pPr>
            <a:endParaRPr lang="en-US" sz="2800" dirty="0" smtClean="0"/>
          </a:p>
          <a:p>
            <a:pPr algn="just">
              <a:lnSpc>
                <a:spcPct val="80000"/>
              </a:lnSpc>
              <a:buFontTx/>
              <a:buNone/>
            </a:pPr>
            <a:endParaRPr lang="en-US" sz="2800" dirty="0" smtClean="0"/>
          </a:p>
          <a:p>
            <a:pPr>
              <a:lnSpc>
                <a:spcPct val="80000"/>
              </a:lnSpc>
            </a:pPr>
            <a:r>
              <a:rPr lang="en-US" b="1" dirty="0" smtClean="0"/>
              <a:t>Laser cooling and trapping of atoms;</a:t>
            </a:r>
          </a:p>
          <a:p>
            <a:pPr>
              <a:lnSpc>
                <a:spcPct val="80000"/>
              </a:lnSpc>
            </a:pPr>
            <a:r>
              <a:rPr lang="en-US" b="1" dirty="0" err="1" smtClean="0">
                <a:solidFill>
                  <a:srgbClr val="0099FF"/>
                </a:solidFill>
              </a:rPr>
              <a:t>Rydberg</a:t>
            </a:r>
            <a:r>
              <a:rPr lang="en-US" b="1" dirty="0" smtClean="0">
                <a:solidFill>
                  <a:srgbClr val="0099FF"/>
                </a:solidFill>
              </a:rPr>
              <a:t> atoms;</a:t>
            </a:r>
          </a:p>
          <a:p>
            <a:pPr>
              <a:lnSpc>
                <a:spcPct val="80000"/>
              </a:lnSpc>
            </a:pPr>
            <a:r>
              <a:rPr lang="en-US" b="1" dirty="0" smtClean="0"/>
              <a:t>Bose-Einstein condensation and </a:t>
            </a:r>
            <a:r>
              <a:rPr lang="en-US" b="1" dirty="0" err="1" smtClean="0"/>
              <a:t>ultracold</a:t>
            </a:r>
            <a:r>
              <a:rPr lang="en-US" b="1" dirty="0" smtClean="0"/>
              <a:t> collisions;</a:t>
            </a:r>
          </a:p>
          <a:p>
            <a:pPr>
              <a:lnSpc>
                <a:spcPct val="80000"/>
              </a:lnSpc>
            </a:pPr>
            <a:r>
              <a:rPr lang="en-US" b="1" dirty="0" smtClean="0">
                <a:solidFill>
                  <a:srgbClr val="0099FF"/>
                </a:solidFill>
              </a:rPr>
              <a:t>Atomic clocks;</a:t>
            </a:r>
          </a:p>
          <a:p>
            <a:pPr>
              <a:lnSpc>
                <a:spcPct val="80000"/>
              </a:lnSpc>
            </a:pPr>
            <a:r>
              <a:rPr lang="en-US" b="1" dirty="0" smtClean="0"/>
              <a:t>Applications of density-functional theory (DFT) for atoms and molecules;</a:t>
            </a:r>
          </a:p>
          <a:p>
            <a:pPr>
              <a:lnSpc>
                <a:spcPct val="80000"/>
              </a:lnSpc>
            </a:pPr>
            <a:r>
              <a:rPr lang="en-US" b="1" dirty="0" smtClean="0">
                <a:solidFill>
                  <a:srgbClr val="0099FF"/>
                </a:solidFill>
              </a:rPr>
              <a:t>Theoretical treatment of atoms and molecules using hyper-spherical and symmetry-based methods.</a:t>
            </a:r>
            <a:endParaRPr lang="pt-BR" b="1" dirty="0" smtClean="0">
              <a:solidFill>
                <a:srgbClr val="0099FF"/>
              </a:solidFill>
            </a:endParaRPr>
          </a:p>
        </p:txBody>
      </p:sp>
      <p:sp>
        <p:nvSpPr>
          <p:cNvPr id="302083" name="Text Box 3"/>
          <p:cNvSpPr txBox="1">
            <a:spLocks noChangeArrowheads="1"/>
          </p:cNvSpPr>
          <p:nvPr/>
        </p:nvSpPr>
        <p:spPr bwMode="auto">
          <a:xfrm>
            <a:off x="3081338" y="0"/>
            <a:ext cx="6401270" cy="677108"/>
          </a:xfrm>
          <a:prstGeom prst="rect">
            <a:avLst/>
          </a:prstGeom>
          <a:noFill/>
          <a:ln w="9525">
            <a:noFill/>
            <a:miter lim="800000"/>
            <a:headEnd/>
            <a:tailEnd/>
          </a:ln>
          <a:effectLst/>
        </p:spPr>
        <p:txBody>
          <a:bodyPr wrap="none">
            <a:spAutoFit/>
          </a:bodyPr>
          <a:lstStyle/>
          <a:p>
            <a:pPr eaLnBrk="0" hangingPunct="0">
              <a:defRPr/>
            </a:pPr>
            <a:r>
              <a:rPr lang="en-US" sz="3800" b="1" i="1" dirty="0">
                <a:solidFill>
                  <a:schemeClr val="accent2"/>
                </a:solidFill>
                <a:effectLst>
                  <a:outerShdw blurRad="38100" dist="38100" dir="2700000" algn="tl">
                    <a:srgbClr val="C0C0C0"/>
                  </a:outerShdw>
                </a:effectLst>
              </a:rPr>
              <a:t>Atomic and molecular physics</a:t>
            </a:r>
            <a:endParaRPr lang="pt-BR" sz="3800" b="1" i="1" dirty="0">
              <a:solidFill>
                <a:schemeClr val="accent2"/>
              </a:solidFill>
              <a:effectLst>
                <a:outerShdw blurRad="38100" dist="38100" dir="2700000" algn="tl">
                  <a:srgbClr val="C0C0C0"/>
                </a:outerShdw>
              </a:effectLst>
            </a:endParaRPr>
          </a:p>
        </p:txBody>
      </p:sp>
      <p:sp>
        <p:nvSpPr>
          <p:cNvPr id="69636" name="Rectangle 5"/>
          <p:cNvSpPr>
            <a:spLocks noChangeArrowheads="1"/>
          </p:cNvSpPr>
          <p:nvPr/>
        </p:nvSpPr>
        <p:spPr bwMode="auto">
          <a:xfrm>
            <a:off x="488950" y="1096963"/>
            <a:ext cx="8929688" cy="5356225"/>
          </a:xfrm>
          <a:prstGeom prst="rect">
            <a:avLst/>
          </a:prstGeom>
          <a:noFill/>
          <a:ln w="31750">
            <a:solidFill>
              <a:srgbClr val="800000"/>
            </a:solidFill>
            <a:miter lim="800000"/>
            <a:headEnd type="none" w="sm" len="sm"/>
            <a:tailEnd type="none" w="sm" len="sm"/>
          </a:ln>
        </p:spPr>
        <p:txBody>
          <a:bodyPr wrap="none"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flat" cmpd="sng" algn="ctr">
          <a:solidFill>
            <a:srgbClr val="8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1750" cap="flat" cmpd="sng" algn="ctr">
          <a:solidFill>
            <a:srgbClr val="8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oftEdge rad="12700"/>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flat" cmpd="sng" algn="ctr">
          <a:solidFill>
            <a:srgbClr val="8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1750" cap="flat" cmpd="sng" algn="ctr">
          <a:solidFill>
            <a:srgbClr val="8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8437</TotalTime>
  <Words>3250</Words>
  <Application>Microsoft Macintosh PowerPoint</Application>
  <PresentationFormat>A4 Paper (210x297 mm)</PresentationFormat>
  <Paragraphs>373</Paragraphs>
  <Slides>47</Slides>
  <Notes>17</Notes>
  <HiddenSlides>0</HiddenSlides>
  <MMClips>0</MMClips>
  <ScaleCrop>false</ScaleCrop>
  <HeadingPairs>
    <vt:vector size="6" baseType="variant">
      <vt:variant>
        <vt:lpstr>Theme</vt:lpstr>
      </vt:variant>
      <vt:variant>
        <vt:i4>16</vt:i4>
      </vt:variant>
      <vt:variant>
        <vt:lpstr>Embedded OLE Servers</vt:lpstr>
      </vt:variant>
      <vt:variant>
        <vt:i4>2</vt:i4>
      </vt:variant>
      <vt:variant>
        <vt:lpstr>Slide Titles</vt:lpstr>
      </vt:variant>
      <vt:variant>
        <vt:i4>47</vt:i4>
      </vt:variant>
    </vt:vector>
  </HeadingPairs>
  <TitlesOfParts>
    <vt:vector size="65" baseType="lpstr">
      <vt:lpstr>Blank Presentation</vt:lpstr>
      <vt:lpstr>Tema do Office</vt:lpstr>
      <vt:lpstr>3_Tema do Office</vt:lpstr>
      <vt:lpstr>2_Office Theme</vt:lpstr>
      <vt:lpstr>3_Office Theme</vt:lpstr>
      <vt:lpstr>1_Blank Presentation</vt:lpstr>
      <vt:lpstr>4_Tema do Office</vt:lpstr>
      <vt:lpstr>Title &amp; Subtitle</vt:lpstr>
      <vt:lpstr>Title &amp; Bullets</vt:lpstr>
      <vt:lpstr>Default Theme</vt:lpstr>
      <vt:lpstr>1_Tema do Office</vt:lpstr>
      <vt:lpstr>2_Tema do Office</vt:lpstr>
      <vt:lpstr>4_Fluxo</vt:lpstr>
      <vt:lpstr>Design padrão</vt:lpstr>
      <vt:lpstr>5_Tema do Office</vt:lpstr>
      <vt:lpstr>6_Tema do Office</vt:lpstr>
      <vt:lpstr>Imagem de bitmap</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Crystal Growth and Ceramic Materials Research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Research Interests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Itautec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Usuário InfoWay</dc:creator>
  <cp:lastModifiedBy>Carlos Egues</cp:lastModifiedBy>
  <cp:revision>1213</cp:revision>
  <cp:lastPrinted>1997-04-25T10:22:52Z</cp:lastPrinted>
  <dcterms:created xsi:type="dcterms:W3CDTF">1997-04-11T12:13:10Z</dcterms:created>
  <dcterms:modified xsi:type="dcterms:W3CDTF">2013-12-04T06:36:27Z</dcterms:modified>
</cp:coreProperties>
</file>